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96" r:id="rId4"/>
    <p:sldMasterId id="2147483708" r:id="rId5"/>
  </p:sldMasterIdLst>
  <p:notesMasterIdLst>
    <p:notesMasterId r:id="rId25"/>
  </p:notesMasterIdLst>
  <p:sldIdLst>
    <p:sldId id="256" r:id="rId6"/>
    <p:sldId id="259" r:id="rId7"/>
    <p:sldId id="257" r:id="rId8"/>
    <p:sldId id="261" r:id="rId9"/>
    <p:sldId id="258" r:id="rId10"/>
    <p:sldId id="260" r:id="rId11"/>
    <p:sldId id="278" r:id="rId12"/>
    <p:sldId id="279" r:id="rId13"/>
    <p:sldId id="280" r:id="rId14"/>
    <p:sldId id="281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528" autoAdjust="0"/>
  </p:normalViewPr>
  <p:slideViewPr>
    <p:cSldViewPr snapToGrid="0" showGuides="1">
      <p:cViewPr>
        <p:scale>
          <a:sx n="33" d="100"/>
          <a:sy n="33" d="100"/>
        </p:scale>
        <p:origin x="3474" y="1554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F985A-CBE9-4BA0-AC74-BC52963BF07E}" type="datetimeFigureOut">
              <a:rPr lang="ru-RU" smtClean="0"/>
              <a:t>04.05.2023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98D3AA-D855-4EEC-A99C-9B467E9980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144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079DDE-FED6-4F7F-A0C6-2E071E623BA7}" type="slidenum">
              <a:rPr lang="ru-RU" altLang="ru-RU">
                <a:solidFill>
                  <a:srgbClr val="000000"/>
                </a:solidFill>
              </a:rPr>
              <a:pPr/>
              <a:t>4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276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Упор следует делать именно </a:t>
            </a:r>
            <a:r>
              <a:rPr lang="ru-RU" altLang="ru-RU" b="1"/>
              <a:t>на выгоды для клиента</a:t>
            </a:r>
            <a:r>
              <a:rPr lang="ru-RU" altLang="ru-RU"/>
              <a:t>, а не просто на характеристики товара.</a:t>
            </a:r>
          </a:p>
          <a:p>
            <a:endParaRPr lang="ru-RU" altLang="ru-RU"/>
          </a:p>
          <a:p>
            <a:r>
              <a:rPr lang="ru-RU" altLang="ru-RU"/>
              <a:t>И главное, оно должно отвечать на вопрос клиента: "</a:t>
            </a:r>
            <a:r>
              <a:rPr lang="ru-RU" altLang="ru-RU" b="1"/>
              <a:t>Почему я, ваш потенциальный клиент должен купить у вас прямо сейчас и не откладывая</a:t>
            </a:r>
            <a:r>
              <a:rPr lang="ru-RU" altLang="ru-RU"/>
              <a:t>".</a:t>
            </a:r>
          </a:p>
        </p:txBody>
      </p:sp>
    </p:spTree>
    <p:extLst>
      <p:ext uri="{BB962C8B-B14F-4D97-AF65-F5344CB8AC3E}">
        <p14:creationId xmlns:p14="http://schemas.microsoft.com/office/powerpoint/2010/main" val="3807577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FE52DA-CF3D-4501-A747-70FEBE145E53}" type="slidenum">
              <a:rPr lang="ru-RU" altLang="ru-RU">
                <a:solidFill>
                  <a:srgbClr val="000000"/>
                </a:solidFill>
              </a:rPr>
              <a:pPr/>
              <a:t>8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43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В каждой человеческой голове живут полчища тараканов, которые только и ждут момента, чтобы выбраться из своих углов и начать размахивать транспарантами с надписями "Ты лузер!", "Мы же говорили, что тебя никто не может полюбить" и "И в школе Машка всегда была круче тебя, и сейчас". Это все очень просто объясняемые страхи - боязнь того, что твои социально- и личностно-важные потребности никогда не будут реализованы.</a:t>
            </a:r>
          </a:p>
          <a:p>
            <a:r>
              <a:rPr lang="ru-RU" altLang="ru-RU"/>
              <a:t>На этом играют практически в каждом рекламном сообщении, где изображен некий образ жизни, считающийся в обществе желанным. Роскошный офис на последнем этаже небоскреба, беззаботные путешествия, счастливая влюбленность и так далее. В российской рекламе это началось лет 20 назад еще с ролика Bounty "Райское наслаждение" и будет продолжаться до тех пор, пока не сменятся самые важные человеческие потребности. То есть вечно.</a:t>
            </a:r>
          </a:p>
        </p:txBody>
      </p:sp>
    </p:spTree>
    <p:extLst>
      <p:ext uri="{BB962C8B-B14F-4D97-AF65-F5344CB8AC3E}">
        <p14:creationId xmlns:p14="http://schemas.microsoft.com/office/powerpoint/2010/main" val="897283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FE9ABA-C498-4C7B-9EE6-68692E1D6FB4}" type="slidenum">
              <a:rPr lang="ru-RU" altLang="ru-RU">
                <a:solidFill>
                  <a:srgbClr val="000000"/>
                </a:solidFill>
              </a:rPr>
              <a:pPr/>
              <a:t>10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53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Люди пугливы. Особенно в том, что касается здоровья и внешнего вида.</a:t>
            </a:r>
          </a:p>
          <a:p>
            <a:r>
              <a:rPr lang="ru-RU" altLang="ru-RU"/>
              <a:t>Чем старше человек, тем больше он думает о здоровье, потому что становится труднее жить. По утрам невозможно встать с кровати, вот тут болит, вот тут постреливает, а вот тут того и гляди вообще отвалится. А бодрости-то хочется, хочется скакать двадцатилетним если не вечно, то хотя бы еще пару десятков лет. У старшего поколения проблема перерастает в другое - пожить подольше.</a:t>
            </a:r>
          </a:p>
          <a:p>
            <a:r>
              <a:rPr lang="ru-RU" altLang="ru-RU"/>
              <a:t>Внешний вид очень хорошо соотносится с описанным в первом пункте. Если ты некрасивый, то тебя вряд ли полюбят, да и успех скорей всего не светит.</a:t>
            </a:r>
          </a:p>
          <a:p>
            <a:r>
              <a:rPr lang="ru-RU" altLang="ru-RU"/>
              <a:t>Самые яркие примеры применения этого пункта: реклама Данакора, где стариков и взрослых пугают зашкаливающим уровнем холестерина, и реклама зубной пасты, где "прохожим" предлагают замерить количество бактерий на зубах, а потом они так ахают, будто бы им только что сообщили, что у них рак всего в терминальной стадии. Этот отвратительно сыгранный и неестественный испуг, показанный в обоих случаях, как это ни прискорбно, на некоторых людях срабатывает.</a:t>
            </a:r>
          </a:p>
        </p:txBody>
      </p:sp>
    </p:spTree>
    <p:extLst>
      <p:ext uri="{BB962C8B-B14F-4D97-AF65-F5344CB8AC3E}">
        <p14:creationId xmlns:p14="http://schemas.microsoft.com/office/powerpoint/2010/main" val="2287686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8ECC02-A1B7-4D60-B704-CD801157322B}" type="slidenum">
              <a:rPr lang="ru-RU" altLang="ru-RU">
                <a:solidFill>
                  <a:srgbClr val="000000"/>
                </a:solidFill>
              </a:rPr>
              <a:pPr/>
              <a:t>12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245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Этот способ манипуляции естественнейшим образом вытекает из двух предыдущих. Когда реклама уже напугала свою жертву, она, выражаясь фигурально, улыбается и достает из-за спины решение всех трудностей и прямой билет к удовлетворению всех потребностей.</a:t>
            </a:r>
          </a:p>
          <a:p>
            <a:r>
              <a:rPr lang="ru-RU" altLang="ru-RU"/>
              <a:t>Все становятся счастливы, любимы, круты. На зубах нет бактерий, на сосудах - холестериновых бляшек, карьера расцветает, дом превращается в полную чашу. Целлулоидные лица, сверхсчастливые улыбки, тошнит всех, а продажи растут.</a:t>
            </a:r>
          </a:p>
        </p:txBody>
      </p:sp>
    </p:spTree>
    <p:extLst>
      <p:ext uri="{BB962C8B-B14F-4D97-AF65-F5344CB8AC3E}">
        <p14:creationId xmlns:p14="http://schemas.microsoft.com/office/powerpoint/2010/main" val="1661009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6B307D-08B6-4004-A225-CFB739D6693F}" type="slidenum">
              <a:rPr lang="ru-RU" altLang="ru-RU">
                <a:solidFill>
                  <a:srgbClr val="000000"/>
                </a:solidFill>
              </a:rPr>
              <a:pPr/>
              <a:t>13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256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Этим способом чаще всего промышляют банки и прочие финансовые компании, которые обещают своим потребителям золотые горы. В своей коммуникации большинство из них давит на dolce vita, которая непременно настанет у их клиентов, если они обратятся к ним, жахнут на биржевых спекуляциях все свое материальное достояние или же впрягутся на веки вечные в выплату кредитов. "Вы можете позволить себе все", сообщается в рекламе кредитных продуктов, а значит у людей создается ложное ощущение богатства и могущества. А ощущение это чертовски заманчиво и привлекательно.</a:t>
            </a:r>
          </a:p>
          <a:p>
            <a:r>
              <a:rPr lang="ru-RU" altLang="ru-RU"/>
              <a:t>Поэтому на российских телеканалах, например, был возможен ролик, в котором папа в магазине бытовой техники позволяет своему отпрыску складывать в тележку все, что тот пожелает, сопровождая это фразой «Сегодня всё можно, сынок!». Ага, сегодня все можно, а с завтрашнего дня ты, малыш, будешь есть только лапшу БП, потому что твой щедрый всемогущий папочка будет выплачивать этот кредит.</a:t>
            </a:r>
          </a:p>
          <a:p>
            <a:r>
              <a:rPr lang="ru-RU" altLang="ru-RU"/>
              <a:t>Характерен для банковской сферы для любителей ХАЛЯВЫ </a:t>
            </a:r>
          </a:p>
        </p:txBody>
      </p:sp>
    </p:spTree>
    <p:extLst>
      <p:ext uri="{BB962C8B-B14F-4D97-AF65-F5344CB8AC3E}">
        <p14:creationId xmlns:p14="http://schemas.microsoft.com/office/powerpoint/2010/main" val="10062708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DC2199-A536-4BE4-B28C-8F0F6C3B6F5C}" type="slidenum">
              <a:rPr lang="ru-RU" altLang="ru-RU">
                <a:solidFill>
                  <a:srgbClr val="000000"/>
                </a:solidFill>
              </a:rPr>
              <a:pPr/>
              <a:t>14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266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Человек не может быть компетентен абсолютно во всех сферах жизни, поэтому ему свойственно прислушиваться к людям, кто более сведущ в тех или иных вопросах и более авторитетен. Именно поэтому в нашей рекламе столько людей в белых халатах, экспертов, лабораторий и приборов неясного генеза и предназначения.</a:t>
            </a:r>
          </a:p>
          <a:p>
            <a:r>
              <a:rPr lang="ru-RU" altLang="ru-RU"/>
              <a:t>Ассоциация стоматологов России рекомендует жвачки, ассоциации дерматологов одобряют кремы, а Союз педиатров России отметился почти на каждом детском бренде. Даже холодильники LG протестированы «Клиникой НИИ питания РАМН» и рекомендованы «Национальной ассоциацией диетологов и нутрициологов». За большие деньги, конечно же, рекомендует. А несознательная часть аудитории верит, окупая вложенные брендом деньги.</a:t>
            </a:r>
          </a:p>
        </p:txBody>
      </p:sp>
    </p:spTree>
    <p:extLst>
      <p:ext uri="{BB962C8B-B14F-4D97-AF65-F5344CB8AC3E}">
        <p14:creationId xmlns:p14="http://schemas.microsoft.com/office/powerpoint/2010/main" val="33423988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0FCE2A-92F2-4176-A86B-7F7709DCC2F8}" type="slidenum">
              <a:rPr lang="ru-RU" altLang="ru-RU">
                <a:solidFill>
                  <a:srgbClr val="000000"/>
                </a:solidFill>
              </a:rPr>
              <a:pPr/>
              <a:t>15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296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"Новинка", "уникальный", "революционный", "первый", "единственный", "больше", "эффективней" и так далее, и тому подобное - нет числа этим восторженным существительным и прилагательным, призванным создать у целевой аудитории впечатление, что только этот продукт заслуживает внимания, а все остальное - устаревшая неэффективная ерунда.</a:t>
            </a:r>
          </a:p>
          <a:p>
            <a:r>
              <a:rPr lang="ru-RU" altLang="ru-RU"/>
              <a:t>Если вдуматься, то какое все-таки счастье, что в российской рекламе запретили использовать слово "лучший" и вообще превосходную степень сравнения.</a:t>
            </a:r>
          </a:p>
          <a:p>
            <a:endParaRPr lang="ru-RU" altLang="ru-RU"/>
          </a:p>
          <a:p>
            <a:r>
              <a:rPr lang="ru-RU" altLang="ru-RU"/>
              <a:t>Слова завлекалочки </a:t>
            </a:r>
          </a:p>
        </p:txBody>
      </p:sp>
    </p:spTree>
    <p:extLst>
      <p:ext uri="{BB962C8B-B14F-4D97-AF65-F5344CB8AC3E}">
        <p14:creationId xmlns:p14="http://schemas.microsoft.com/office/powerpoint/2010/main" val="15699184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1340D9-ECD7-4BF5-A0DF-596EBE0666D8}" type="slidenum">
              <a:rPr lang="ru-RU" altLang="ru-RU">
                <a:solidFill>
                  <a:srgbClr val="000000"/>
                </a:solidFill>
              </a:rPr>
              <a:pPr/>
              <a:t>17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89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В большинстве случаев скрытые сексуальные мотивы в рекламе воздействуют лучше явных. Рекламодатели предпочитают больше предлагать потребителю домысливать и фантазировать, чем показывать.</a:t>
            </a:r>
          </a:p>
        </p:txBody>
      </p:sp>
    </p:spTree>
    <p:extLst>
      <p:ext uri="{BB962C8B-B14F-4D97-AF65-F5344CB8AC3E}">
        <p14:creationId xmlns:p14="http://schemas.microsoft.com/office/powerpoint/2010/main" val="42563667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2B9BCB-3CE6-4758-80E0-C1642D190C00}" type="slidenum">
              <a:rPr lang="ru-RU" altLang="ru-RU">
                <a:solidFill>
                  <a:srgbClr val="000000"/>
                </a:solidFill>
              </a:rPr>
              <a:pPr/>
              <a:t>18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30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b="1"/>
              <a:t>Гендерные различия</a:t>
            </a:r>
          </a:p>
          <a:p>
            <a:pPr>
              <a:lnSpc>
                <a:spcPct val="90000"/>
              </a:lnSpc>
            </a:pPr>
            <a:r>
              <a:rPr lang="ru-RU" altLang="ru-RU"/>
              <a:t>Психоаналитики обнаружили, что у мужчин и женщин различны мотивы покупки одних и тех же товаров. Так в рекламе недвижимости или товаров для дома следует учитывать, что мужчина смотрит на дом, как на мать, к которой он приходит отдохнуть после утомительного рабочего дня, а женщина сама себя отождествляет с домом. Соответственно и рекламу следует дифференцировать в соответствии с целевой аудиторией.</a:t>
            </a:r>
          </a:p>
          <a:p>
            <a:pPr>
              <a:lnSpc>
                <a:spcPct val="90000"/>
              </a:lnSpc>
            </a:pPr>
            <a:r>
              <a:rPr lang="ru-RU" altLang="ru-RU"/>
              <a:t>По разному относятся мужчины и женщины и к сексу. Это обусловлено биологическими и психологическими различиями полов, которые всегда значительно глубже, чем наносное влияние культуры. Соответственно, реклама, ориентированная на мужскую и женскую аудиторию, значительно отличается по своей направленности.</a:t>
            </a:r>
          </a:p>
          <a:p>
            <a:pPr>
              <a:lnSpc>
                <a:spcPct val="90000"/>
              </a:lnSpc>
            </a:pPr>
            <a:r>
              <a:rPr lang="ru-RU" altLang="ru-RU"/>
              <a:t>С мужчинами все просто. Считается, что мужчине биологически свойственна полигамия, позволяющая оплодотворить своими генами максимальное количество женщин. Таким образом, для мужчины любая молодая и красивая женщина является объектом сексуального желания. Значит, реклама должна: 1) привлечь внимание мужчины сексапильным женским телом; 2) создать у потребителя четкую ассоциацию: купишь рекламируемый товар — получишь шикарную женщину, а может и сразу нескольких. Логика рекламных посланий следующая: женщина всегда хочет мужчину, обладающего именно этим продуктом.</a:t>
            </a:r>
          </a:p>
        </p:txBody>
      </p:sp>
    </p:spTree>
    <p:extLst>
      <p:ext uri="{BB962C8B-B14F-4D97-AF65-F5344CB8AC3E}">
        <p14:creationId xmlns:p14="http://schemas.microsoft.com/office/powerpoint/2010/main" val="29801150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3594D8-B349-4B59-8DC8-0C53AF335503}" type="slidenum">
              <a:rPr lang="ru-RU" altLang="ru-RU">
                <a:solidFill>
                  <a:srgbClr val="000000"/>
                </a:solidFill>
              </a:rPr>
              <a:pPr/>
              <a:t>19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19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К женщинам подход сложнее. Чувства, которые реклама призвана стимулировать у женской аудитории, блестяще характеризует знаменитый монолог Эллочки-людоедки из «Двенадцати стульев»: «Увидев меня ТАКОЙ, мужчины взволнуются. Они задрожат. Они пойдут за мной на край света, заикаясь от любви. Но я останусь холодна. Разве они стоят меня? Я самая красивая!». При этом о сексе как таковом речь, зачастую, вообще не идет. Обнаженное мужское тело, которое очень часто можно увидеть в такой рекламе, носит не эротический, а, скорее, романтический и эстетический характер.</a:t>
            </a:r>
          </a:p>
          <a:p>
            <a:endParaRPr lang="ru-RU" altLang="ru-RU"/>
          </a:p>
          <a:p>
            <a:r>
              <a:rPr lang="ru-RU" altLang="ru-RU"/>
              <a:t>Считается, что для женщины физическая привлекательность мужчины является важным, но далеко не определяющим признаком его сексуальности. Женщина более прагматична и любой потенциальный партнер оценивается ею прежде всего по социальным и биологическим факторам. Отсюда возникает набор типичных качеств, которые якобы хочет видеть в «настоящем мужчине» среднестатистическая женщина: уверенность в себе, чуткость к женщине, внимательность к ее запросам, платежеспособность, высокий социальный статус.</a:t>
            </a:r>
          </a:p>
        </p:txBody>
      </p:sp>
    </p:spTree>
    <p:extLst>
      <p:ext uri="{BB962C8B-B14F-4D97-AF65-F5344CB8AC3E}">
        <p14:creationId xmlns:p14="http://schemas.microsoft.com/office/powerpoint/2010/main" val="1423082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5D9BC-68F9-4870-AE2F-5659B4905C76}" type="datetimeFigureOut">
              <a:rPr lang="ru-RU" smtClean="0"/>
              <a:t>04.05.2023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6D0E6-1029-4160-B8A7-0712D60CFB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440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5D9BC-68F9-4870-AE2F-5659B4905C76}" type="datetimeFigureOut">
              <a:rPr lang="ru-RU" smtClean="0"/>
              <a:t>04.05.2023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6D0E6-1029-4160-B8A7-0712D60CFB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135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5D9BC-68F9-4870-AE2F-5659B4905C76}" type="datetimeFigureOut">
              <a:rPr lang="ru-RU" smtClean="0"/>
              <a:t>04.05.2023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6D0E6-1029-4160-B8A7-0712D60CFB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846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5D9BC-68F9-4870-AE2F-5659B4905C76}" type="datetimeFigureOut">
              <a:rPr lang="ru-RU" smtClean="0"/>
              <a:t>04.05.2023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6D0E6-1029-4160-B8A7-0712D60CFB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750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5D9BC-68F9-4870-AE2F-5659B4905C76}" type="datetimeFigureOut">
              <a:rPr lang="ru-RU" smtClean="0"/>
              <a:t>04.05.2023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6D0E6-1029-4160-B8A7-0712D60CFB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883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5D9BC-68F9-4870-AE2F-5659B4905C76}" type="datetimeFigureOut">
              <a:rPr lang="ru-RU" smtClean="0"/>
              <a:t>04.05.2023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6D0E6-1029-4160-B8A7-0712D60CFB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872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5D9BC-68F9-4870-AE2F-5659B4905C76}" type="datetimeFigureOut">
              <a:rPr lang="ru-RU" smtClean="0"/>
              <a:t>04.05.2023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6D0E6-1029-4160-B8A7-0712D60CFB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542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5D9BC-68F9-4870-AE2F-5659B4905C76}" type="datetimeFigureOut">
              <a:rPr lang="ru-RU" smtClean="0"/>
              <a:t>04.05.2023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6D0E6-1029-4160-B8A7-0712D60CFB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195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5D9BC-68F9-4870-AE2F-5659B4905C76}" type="datetimeFigureOut">
              <a:rPr lang="ru-RU" smtClean="0"/>
              <a:t>04.05.2023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6D0E6-1029-4160-B8A7-0712D60CFB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102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5D9BC-68F9-4870-AE2F-5659B4905C76}" type="datetimeFigureOut">
              <a:rPr lang="ru-RU" smtClean="0"/>
              <a:t>04.05.2023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6D0E6-1029-4160-B8A7-0712D60CFB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909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5D9BC-68F9-4870-AE2F-5659B4905C76}" type="datetimeFigureOut">
              <a:rPr lang="ru-RU" smtClean="0"/>
              <a:t>04.05.2023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6D0E6-1029-4160-B8A7-0712D60CFB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3877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04.05.2023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467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04.05.2023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134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04.05.2023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3191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04.05.2023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654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04.05.2023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8391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04.05.2023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8455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04.05.2023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3127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04.05.2023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3752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04.05.2023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231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04.05.2023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887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04.05.2023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0129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BF0304-56B5-410C-8963-E789EB8B7DF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1053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D6097F-59EC-4EE0-B5D4-C8583592739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7570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3635E5-92F6-4FE7-A8DB-ABABAD7DA5C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9572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4FA5AD-3D27-4DC5-9E1B-10199FDEC80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872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1088D1-3F10-4D0B-95B3-DE3C5EBD2EF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9907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7962DC-7779-4881-83BA-2BC8C7CDA74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5648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8EFF8C-2794-4F34-B888-A67F9D74B02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2575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57BB36-A0B5-4576-9395-EDB59982B59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5057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C96FE-CB4A-4F33-9CF3-92D536D6CB9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747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30F152-0982-48A4-B8AC-52C2AE1C1B4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5649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A85E2F-E437-41ED-B909-AD467450199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423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CEFEB-AC46-4979-8F9D-B30A7391D5C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3824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3BB977-1892-4C59-A2AC-E5EB5FC07E7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8725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6FEE63-508B-45DE-958A-11C6307E53F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2526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D6897D-488B-4E72-BDF6-20BB65289FF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3698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131AFD-07D0-4DA7-B933-DF94A1BCAE5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5033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6CB663-9B54-4D7F-BB37-859C3949B83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55959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35CC16-7D83-415F-A3DA-540F9E0417F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41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8535CA-3FA4-47F2-A292-5DB3808B9231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0514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B70A85-0C72-4B73-A510-6C1BAA1EF56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94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F0B5E8-8208-47C1-9378-51E72E24E1B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9858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2FB0E8-DBB8-4BD4-8ACE-09F741B337C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79211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5B775-DFFC-46F7-995F-406460AAF4B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506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ABE2F9-8E1D-4F31-9C7C-13C136FA638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1491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9B574E-514F-42F5-82C0-291E19A6695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5493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6B431F-2BEF-40F7-AF01-668FED4226B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95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7FBEC8-0793-48FD-8C68-3AB9CEB57FF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36093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30CEFF-F465-4C60-996E-8066966A329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33690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C20998-2A48-42FF-A6D6-94012C213A6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1549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A7316F-40EB-4130-AC6C-9EFD6F66785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01235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5EB380-FB92-4745-B2D3-1D4A8F420AD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28741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3B14AA-CE07-4B77-83B1-88FD3DFABBB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001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3CCAB8-DB5D-4301-BE94-E4901491EAD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99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5D9BC-68F9-4870-AE2F-5659B4905C76}" type="datetimeFigureOut">
              <a:rPr lang="ru-RU" smtClean="0"/>
              <a:t>04.05.2023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6D0E6-1029-4160-B8A7-0712D60CFB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62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04.05.2023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300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3CEE2E7-8CB9-4412-86CC-D30A5C709B63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049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0B8E5D0-0C6D-4B6E-9867-3B92E2543A70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404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461CEF1-99D1-4B35-8008-C5D4BAE39AA6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82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/index.php?title=%D0%9B%D0%B0%D0%BA%D0%B0%D0%BD%D0%BE%D1%84%D0%BE%D0%B1%D0%B8%D1%8F&amp;action=edit&amp;redlink=1" TargetMode="External"/><Relationship Id="rId3" Type="http://schemas.openxmlformats.org/officeDocument/2006/relationships/hyperlink" Target="http://ru.wikipedia.org/wiki/%D0%93%D1%80%D0%B5%D1%87%D0%B5%D1%81%D0%BA%D0%B8%D0%B9_%D1%8F%D0%B7%D1%8B%D0%BA" TargetMode="External"/><Relationship Id="rId7" Type="http://schemas.openxmlformats.org/officeDocument/2006/relationships/hyperlink" Target="http://ru.wikipedia.org/wiki/%D0%93%D0%B5%D1%84%D0%B8%D1%80%D0%BE%D1%84%D0%BE%D0%B1%D0%B8%D1%8F" TargetMode="External"/><Relationship Id="rId12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8.xml"/><Relationship Id="rId6" Type="http://schemas.openxmlformats.org/officeDocument/2006/relationships/hyperlink" Target="http://ru.wikipedia.org/wiki/%D0%93%D0%B5%D0%BA%D1%81%D0%B0%D0%BA%D0%BE%D1%81%D0%B8%D0%BE%D0%B9%D0%B3%D0%B5%D0%BA%D1%81%D0%B5%D0%BA%D0%BE%D0%BD%D1%82%D0%B0%D0%B3%D0%B5%D0%BA%D1%81%D0%B0%D1%84%D0%BE%D0%B1%D0%B8%D1%8F" TargetMode="External"/><Relationship Id="rId11" Type="http://schemas.openxmlformats.org/officeDocument/2006/relationships/image" Target="../media/image19.jpeg"/><Relationship Id="rId5" Type="http://schemas.openxmlformats.org/officeDocument/2006/relationships/hyperlink" Target="http://ru.wikipedia.org/wiki/%D0%90%D1%83%D1%82%D0%BE%D1%84%D0%BE%D0%B1%D0%B8%D1%8F" TargetMode="External"/><Relationship Id="rId10" Type="http://schemas.openxmlformats.org/officeDocument/2006/relationships/hyperlink" Target="http://en.wikipedia.org/wiki/Thanatophobia" TargetMode="External"/><Relationship Id="rId4" Type="http://schemas.openxmlformats.org/officeDocument/2006/relationships/hyperlink" Target="http://ru.wikipedia.org/wiki/%D0%A1%D1%82%D1%80%D0%B0%D1%85" TargetMode="External"/><Relationship Id="rId9" Type="http://schemas.openxmlformats.org/officeDocument/2006/relationships/hyperlink" Target="http://ru.wikipedia.org/w/index.php?title=%D0%A2%D0%B0%D0%BD%D0%B0%D1%82%D0%BE%D1%84%D0%BE%D0%B1%D0%B8%D1%8F&amp;action=edit&amp;redlink=1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475" y="1102260"/>
            <a:ext cx="5829300" cy="38862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b="7885"/>
          <a:stretch/>
        </p:blipFill>
        <p:spPr>
          <a:xfrm>
            <a:off x="115298" y="1102260"/>
            <a:ext cx="5917328" cy="391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01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3928" y="378737"/>
            <a:ext cx="5720579" cy="321548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64"/>
          <a:stretch/>
        </p:blipFill>
        <p:spPr>
          <a:xfrm>
            <a:off x="6300182" y="3872971"/>
            <a:ext cx="5734326" cy="2319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t="16704" b="15778"/>
          <a:stretch/>
        </p:blipFill>
        <p:spPr>
          <a:xfrm>
            <a:off x="427963" y="3894084"/>
            <a:ext cx="5284773" cy="22984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689" y="377272"/>
            <a:ext cx="5712682" cy="321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64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ÐÐ°ÑÑÐ¸Ð½ÐºÐ¸ Ð¿Ð¾ Ð·Ð°Ð¿ÑÐ¾ÑÑ ÐºÐ°Ðº ÑÐµÐ±Ñ Ð²Ð¸Ð´Ð¸Ñ Ð±Ð°Ð±ÑÑÐº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9" y="208229"/>
            <a:ext cx="5639651" cy="604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ÐÐ°ÑÑÐ¸Ð½ÐºÐ¸ Ð¿Ð¾ Ð·Ð°Ð¿ÑÐ¾ÑÑ ÐºÐ°Ðº ÑÐµÐ±Ñ Ð²Ð¸Ð´Ð¸Ñ Ð±Ð°Ð±ÑÑÐºÐ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717" y="208230"/>
            <a:ext cx="5623768" cy="604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28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dirty="0"/>
              <a:t>Уникальное торговое предложение (УТП)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87501"/>
            <a:ext cx="10972800" cy="4525963"/>
          </a:xfrm>
        </p:spPr>
        <p:txBody>
          <a:bodyPr/>
          <a:lstStyle/>
          <a:p>
            <a:r>
              <a:rPr lang="ru-RU" altLang="ru-RU" sz="2800" dirty="0" smtClean="0"/>
              <a:t>Обращение </a:t>
            </a:r>
            <a:r>
              <a:rPr lang="ru-RU" altLang="ru-RU" sz="2800" dirty="0"/>
              <a:t>обязательно должно содержать предложение покупателю, которое было бы, с одной стороны, </a:t>
            </a:r>
            <a:r>
              <a:rPr lang="ru-RU" altLang="ru-RU" sz="2800" b="1" dirty="0"/>
              <a:t>интересным покупателю</a:t>
            </a:r>
            <a:r>
              <a:rPr lang="ru-RU" altLang="ru-RU" sz="2800" dirty="0"/>
              <a:t>, а с другой – </a:t>
            </a:r>
            <a:r>
              <a:rPr lang="ru-RU" altLang="ru-RU" sz="2800" b="1" dirty="0"/>
              <a:t>уникальным</a:t>
            </a:r>
            <a:r>
              <a:rPr lang="ru-RU" altLang="ru-RU" sz="2800" dirty="0"/>
              <a:t>, т.е. не встречающимся в рекламе конкурентов</a:t>
            </a:r>
          </a:p>
          <a:p>
            <a:endParaRPr lang="ru-RU" altLang="ru-RU" sz="2800" dirty="0"/>
          </a:p>
          <a:p>
            <a:r>
              <a:rPr lang="ru-RU" altLang="ru-RU" sz="2800" dirty="0"/>
              <a:t>При отсутствии УТП его необходимо </a:t>
            </a:r>
            <a:r>
              <a:rPr lang="ru-RU" altLang="ru-RU" sz="2800" b="1" dirty="0"/>
              <a:t>придумать  </a:t>
            </a:r>
          </a:p>
          <a:p>
            <a:endParaRPr lang="ru-RU" altLang="ru-RU" sz="2800" b="1" dirty="0"/>
          </a:p>
          <a:p>
            <a:pPr algn="ctr"/>
            <a:r>
              <a:rPr lang="ru-RU" altLang="ru-RU" sz="2800" b="1" u="sng" dirty="0">
                <a:solidFill>
                  <a:srgbClr val="33CC33"/>
                </a:solidFill>
              </a:rPr>
              <a:t>УТП = интерес + уникальность</a:t>
            </a:r>
          </a:p>
        </p:txBody>
      </p:sp>
    </p:spTree>
    <p:extLst>
      <p:ext uri="{BB962C8B-B14F-4D97-AF65-F5344CB8AC3E}">
        <p14:creationId xmlns:p14="http://schemas.microsoft.com/office/powerpoint/2010/main" val="313134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315" y="2603626"/>
            <a:ext cx="109728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Уникальность</a:t>
            </a:r>
            <a:r>
              <a:rPr lang="ru-RU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Чем </a:t>
            </a:r>
            <a:r>
              <a:rPr lang="ru-RU" b="1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 отличается от других?</a:t>
            </a:r>
            <a:endParaRPr lang="ru-RU" b="1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Знак вопроса в картинках (40 картинок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399" y="737635"/>
            <a:ext cx="2861130" cy="2288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83656" y="1323273"/>
            <a:ext cx="22787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Качество </a:t>
            </a:r>
            <a:endParaRPr lang="ru-RU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Умножение 3"/>
          <p:cNvSpPr/>
          <p:nvPr/>
        </p:nvSpPr>
        <p:spPr>
          <a:xfrm>
            <a:off x="1262742" y="444384"/>
            <a:ext cx="2699657" cy="2660876"/>
          </a:xfrm>
          <a:prstGeom prst="mathMultiply">
            <a:avLst>
              <a:gd name="adj1" fmla="val 7702"/>
            </a:avLst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73000">
                <a:srgbClr val="FF0000">
                  <a:tint val="44500"/>
                  <a:satMod val="160000"/>
                  <a:alpha val="53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27315" y="-122351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chemeClr val="tx2"/>
                </a:solidFill>
              </a:rPr>
              <a:t>Какая сильная сторона продукта? </a:t>
            </a: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3076" name="Picture 4" descr="Шампунь Хеден шолдерс маль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119" y="3979366"/>
            <a:ext cx="2573110" cy="2573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Джомолунгма — Википеди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324" y="4001003"/>
            <a:ext cx="1700982" cy="2551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Воспитай Патриот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715" y="4001002"/>
            <a:ext cx="2529837" cy="2529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Ретро лампа или лампочка Эдисон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552" y="4149589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87338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Кто ваш покупатель?</a:t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> </a:t>
            </a:r>
            <a:r>
              <a:rPr lang="ru-RU" b="1" dirty="0">
                <a:solidFill>
                  <a:schemeClr val="tx2"/>
                </a:solidFill>
              </a:rPr>
              <a:t>Что их больше всего волнует</a:t>
            </a:r>
            <a:r>
              <a:rPr lang="ru-RU" b="1" dirty="0" smtClean="0">
                <a:solidFill>
                  <a:schemeClr val="tx2"/>
                </a:solidFill>
              </a:rPr>
              <a:t>?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37152" y="2847100"/>
            <a:ext cx="1691489" cy="313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666600"/>
              </a:buClr>
              <a:buSzPct val="75000"/>
            </a:pPr>
            <a:r>
              <a:rPr lang="ru-RU" altLang="ru-RU" dirty="0">
                <a:solidFill>
                  <a:srgbClr val="000000"/>
                </a:solidFill>
              </a:rPr>
              <a:t>Рациональные 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848600" y="2667000"/>
            <a:ext cx="1813317" cy="313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666600"/>
              </a:buClr>
              <a:buSzPct val="75000"/>
            </a:pPr>
            <a:r>
              <a:rPr lang="ru-RU" altLang="ru-RU">
                <a:solidFill>
                  <a:srgbClr val="000000"/>
                </a:solidFill>
              </a:rPr>
              <a:t>Эмоциональные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504941" y="2819400"/>
            <a:ext cx="299953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666600"/>
              </a:buClr>
              <a:buSzPct val="75000"/>
            </a:pPr>
            <a:r>
              <a:rPr lang="ru-RU" altLang="ru-RU" dirty="0">
                <a:solidFill>
                  <a:srgbClr val="000000"/>
                </a:solidFill>
              </a:rPr>
              <a:t>Социальные (нравственные)</a:t>
            </a: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flipH="1">
            <a:off x="3429000" y="1524000"/>
            <a:ext cx="7620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8077200" y="1447800"/>
            <a:ext cx="7620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6096000" y="1430338"/>
            <a:ext cx="0" cy="12366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3657600" y="1668070"/>
            <a:ext cx="762000" cy="6096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96969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5715000" y="1668070"/>
            <a:ext cx="762000" cy="6096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96969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8001001" y="1640485"/>
            <a:ext cx="762000" cy="6096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96969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304800" y="3628632"/>
            <a:ext cx="4114800" cy="30067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ru-RU" altLang="ru-RU" sz="2400" smtClean="0"/>
              <a:t>Мотив здоровья </a:t>
            </a:r>
          </a:p>
          <a:p>
            <a:pPr>
              <a:lnSpc>
                <a:spcPct val="80000"/>
              </a:lnSpc>
            </a:pPr>
            <a:endParaRPr lang="ru-RU" altLang="ru-RU" sz="2400" smtClean="0"/>
          </a:p>
          <a:p>
            <a:pPr>
              <a:lnSpc>
                <a:spcPct val="80000"/>
              </a:lnSpc>
            </a:pPr>
            <a:r>
              <a:rPr lang="ru-RU" altLang="ru-RU" sz="2400" smtClean="0"/>
              <a:t>Мотив прибыльности</a:t>
            </a:r>
          </a:p>
          <a:p>
            <a:pPr>
              <a:lnSpc>
                <a:spcPct val="80000"/>
              </a:lnSpc>
            </a:pPr>
            <a:endParaRPr lang="ru-RU" altLang="ru-RU" sz="2400" smtClean="0"/>
          </a:p>
          <a:p>
            <a:pPr>
              <a:lnSpc>
                <a:spcPct val="80000"/>
              </a:lnSpc>
            </a:pPr>
            <a:r>
              <a:rPr lang="ru-RU" altLang="ru-RU" sz="2400" smtClean="0"/>
              <a:t>Мотив надежности и гарантии </a:t>
            </a:r>
          </a:p>
          <a:p>
            <a:pPr>
              <a:lnSpc>
                <a:spcPct val="80000"/>
              </a:lnSpc>
            </a:pPr>
            <a:endParaRPr lang="ru-RU" altLang="ru-RU" sz="2400" smtClean="0"/>
          </a:p>
          <a:p>
            <a:pPr>
              <a:lnSpc>
                <a:spcPct val="80000"/>
              </a:lnSpc>
            </a:pPr>
            <a:r>
              <a:rPr lang="ru-RU" altLang="ru-RU" sz="2400" smtClean="0"/>
              <a:t>Мотив удобств и дополнительных преимуществ </a:t>
            </a:r>
            <a:endParaRPr lang="ru-RU" altLang="ru-RU" sz="2400" dirty="0"/>
          </a:p>
        </p:txBody>
      </p:sp>
      <p:sp>
        <p:nvSpPr>
          <p:cNvPr id="17" name="Oval 13"/>
          <p:cNvSpPr>
            <a:spLocks noChangeArrowheads="1"/>
          </p:cNvSpPr>
          <p:nvPr/>
        </p:nvSpPr>
        <p:spPr bwMode="auto">
          <a:xfrm>
            <a:off x="167489" y="3006332"/>
            <a:ext cx="762000" cy="6096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96969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2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0800" y="3059758"/>
            <a:ext cx="4343400" cy="3575599"/>
          </a:xfrm>
          <a:prstGeom prst="rect">
            <a:avLst/>
          </a:prstGeom>
        </p:spPr>
      </p:pic>
      <p:pic>
        <p:nvPicPr>
          <p:cNvPr id="19" name="Picture 11" descr="__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680" y="3731025"/>
            <a:ext cx="3733800" cy="2801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01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>
          <a:xfrm>
            <a:off x="165100" y="1390254"/>
            <a:ext cx="11861800" cy="762000"/>
          </a:xfrm>
        </p:spPr>
        <p:txBody>
          <a:bodyPr/>
          <a:lstStyle/>
          <a:p>
            <a:r>
              <a:rPr lang="ru-RU" altLang="ru-RU" sz="1400"/>
              <a:t>При использовании конкретного товара или услуги для потребителей характерно 3-5 эмоций из списка. Необходимо определить какие именно это эмоции в конкретном случае  </a:t>
            </a: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1981200" y="773113"/>
            <a:ext cx="8229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dirty="0">
                <a:solidFill>
                  <a:srgbClr val="000000"/>
                </a:solidFill>
              </a:rPr>
              <a:t>У человека 12 эмоциональных пар и 24 эмоции </a:t>
            </a:r>
          </a:p>
        </p:txBody>
      </p:sp>
      <p:sp>
        <p:nvSpPr>
          <p:cNvPr id="4102" name="AutoShape 6"/>
          <p:cNvSpPr>
            <a:spLocks noChangeArrowheads="1"/>
          </p:cNvSpPr>
          <p:nvPr/>
        </p:nvSpPr>
        <p:spPr bwMode="auto">
          <a:xfrm>
            <a:off x="5803900" y="2124869"/>
            <a:ext cx="838200" cy="304800"/>
          </a:xfrm>
          <a:prstGeom prst="leftRightArrow">
            <a:avLst>
              <a:gd name="adj1" fmla="val 50000"/>
              <a:gd name="adj2" fmla="val 5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103" name="AutoShape 7"/>
          <p:cNvSpPr>
            <a:spLocks noChangeArrowheads="1"/>
          </p:cNvSpPr>
          <p:nvPr/>
        </p:nvSpPr>
        <p:spPr bwMode="auto">
          <a:xfrm>
            <a:off x="5803900" y="2505869"/>
            <a:ext cx="838200" cy="304800"/>
          </a:xfrm>
          <a:prstGeom prst="leftRightArrow">
            <a:avLst>
              <a:gd name="adj1" fmla="val 50000"/>
              <a:gd name="adj2" fmla="val 5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104" name="AutoShape 8"/>
          <p:cNvSpPr>
            <a:spLocks noChangeArrowheads="1"/>
          </p:cNvSpPr>
          <p:nvPr/>
        </p:nvSpPr>
        <p:spPr bwMode="auto">
          <a:xfrm>
            <a:off x="5803900" y="2886869"/>
            <a:ext cx="838200" cy="304800"/>
          </a:xfrm>
          <a:prstGeom prst="leftRightArrow">
            <a:avLst>
              <a:gd name="adj1" fmla="val 50000"/>
              <a:gd name="adj2" fmla="val 5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105" name="AutoShape 9"/>
          <p:cNvSpPr>
            <a:spLocks noChangeArrowheads="1"/>
          </p:cNvSpPr>
          <p:nvPr/>
        </p:nvSpPr>
        <p:spPr bwMode="auto">
          <a:xfrm>
            <a:off x="5803900" y="3267869"/>
            <a:ext cx="838200" cy="304800"/>
          </a:xfrm>
          <a:prstGeom prst="leftRightArrow">
            <a:avLst>
              <a:gd name="adj1" fmla="val 50000"/>
              <a:gd name="adj2" fmla="val 5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106" name="AutoShape 10"/>
          <p:cNvSpPr>
            <a:spLocks noChangeArrowheads="1"/>
          </p:cNvSpPr>
          <p:nvPr/>
        </p:nvSpPr>
        <p:spPr bwMode="auto">
          <a:xfrm>
            <a:off x="5803900" y="3648869"/>
            <a:ext cx="838200" cy="304800"/>
          </a:xfrm>
          <a:prstGeom prst="leftRightArrow">
            <a:avLst>
              <a:gd name="adj1" fmla="val 50000"/>
              <a:gd name="adj2" fmla="val 5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5803900" y="4029869"/>
            <a:ext cx="838200" cy="304800"/>
          </a:xfrm>
          <a:prstGeom prst="leftRightArrow">
            <a:avLst>
              <a:gd name="adj1" fmla="val 50000"/>
              <a:gd name="adj2" fmla="val 5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108" name="AutoShape 12"/>
          <p:cNvSpPr>
            <a:spLocks noChangeArrowheads="1"/>
          </p:cNvSpPr>
          <p:nvPr/>
        </p:nvSpPr>
        <p:spPr bwMode="auto">
          <a:xfrm>
            <a:off x="5803900" y="4410869"/>
            <a:ext cx="838200" cy="304800"/>
          </a:xfrm>
          <a:prstGeom prst="leftRightArrow">
            <a:avLst>
              <a:gd name="adj1" fmla="val 50000"/>
              <a:gd name="adj2" fmla="val 5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109" name="AutoShape 13"/>
          <p:cNvSpPr>
            <a:spLocks noChangeArrowheads="1"/>
          </p:cNvSpPr>
          <p:nvPr/>
        </p:nvSpPr>
        <p:spPr bwMode="auto">
          <a:xfrm>
            <a:off x="5803900" y="4791869"/>
            <a:ext cx="838200" cy="304800"/>
          </a:xfrm>
          <a:prstGeom prst="leftRightArrow">
            <a:avLst>
              <a:gd name="adj1" fmla="val 50000"/>
              <a:gd name="adj2" fmla="val 5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110" name="AutoShape 14"/>
          <p:cNvSpPr>
            <a:spLocks noChangeArrowheads="1"/>
          </p:cNvSpPr>
          <p:nvPr/>
        </p:nvSpPr>
        <p:spPr bwMode="auto">
          <a:xfrm>
            <a:off x="5803900" y="5249069"/>
            <a:ext cx="838200" cy="304800"/>
          </a:xfrm>
          <a:prstGeom prst="leftRightArrow">
            <a:avLst>
              <a:gd name="adj1" fmla="val 50000"/>
              <a:gd name="adj2" fmla="val 5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111" name="AutoShape 15"/>
          <p:cNvSpPr>
            <a:spLocks noChangeArrowheads="1"/>
          </p:cNvSpPr>
          <p:nvPr/>
        </p:nvSpPr>
        <p:spPr bwMode="auto">
          <a:xfrm>
            <a:off x="5803900" y="5630069"/>
            <a:ext cx="838200" cy="304800"/>
          </a:xfrm>
          <a:prstGeom prst="leftRightArrow">
            <a:avLst>
              <a:gd name="adj1" fmla="val 50000"/>
              <a:gd name="adj2" fmla="val 5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112" name="AutoShape 16"/>
          <p:cNvSpPr>
            <a:spLocks noChangeArrowheads="1"/>
          </p:cNvSpPr>
          <p:nvPr/>
        </p:nvSpPr>
        <p:spPr bwMode="auto">
          <a:xfrm>
            <a:off x="5803900" y="6011069"/>
            <a:ext cx="838200" cy="304800"/>
          </a:xfrm>
          <a:prstGeom prst="leftRightArrow">
            <a:avLst>
              <a:gd name="adj1" fmla="val 50000"/>
              <a:gd name="adj2" fmla="val 5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113" name="AutoShape 17"/>
          <p:cNvSpPr>
            <a:spLocks noChangeArrowheads="1"/>
          </p:cNvSpPr>
          <p:nvPr/>
        </p:nvSpPr>
        <p:spPr bwMode="auto">
          <a:xfrm>
            <a:off x="5803900" y="6425407"/>
            <a:ext cx="838200" cy="304800"/>
          </a:xfrm>
          <a:prstGeom prst="leftRightArrow">
            <a:avLst>
              <a:gd name="adj1" fmla="val 50000"/>
              <a:gd name="adj2" fmla="val 5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6870700" y="2124869"/>
            <a:ext cx="27432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Уныние </a:t>
            </a:r>
          </a:p>
        </p:txBody>
      </p:sp>
      <p:sp>
        <p:nvSpPr>
          <p:cNvPr id="4116" name="Rectangle 20"/>
          <p:cNvSpPr>
            <a:spLocks noChangeArrowheads="1"/>
          </p:cNvSpPr>
          <p:nvPr/>
        </p:nvSpPr>
        <p:spPr bwMode="auto">
          <a:xfrm>
            <a:off x="6870700" y="2505869"/>
            <a:ext cx="27432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Ненависть </a:t>
            </a:r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6870700" y="2886869"/>
            <a:ext cx="27432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Раздражение </a:t>
            </a:r>
          </a:p>
        </p:txBody>
      </p:sp>
      <p:sp>
        <p:nvSpPr>
          <p:cNvPr id="4118" name="Rectangle 22"/>
          <p:cNvSpPr>
            <a:spLocks noChangeArrowheads="1"/>
          </p:cNvSpPr>
          <p:nvPr/>
        </p:nvSpPr>
        <p:spPr bwMode="auto">
          <a:xfrm>
            <a:off x="6870700" y="3267869"/>
            <a:ext cx="27432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Разочарование </a:t>
            </a:r>
          </a:p>
        </p:txBody>
      </p:sp>
      <p:sp>
        <p:nvSpPr>
          <p:cNvPr id="4119" name="Rectangle 23"/>
          <p:cNvSpPr>
            <a:spLocks noChangeArrowheads="1"/>
          </p:cNvSpPr>
          <p:nvPr/>
        </p:nvSpPr>
        <p:spPr bwMode="auto">
          <a:xfrm>
            <a:off x="6870700" y="3648869"/>
            <a:ext cx="27432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Унижение </a:t>
            </a:r>
          </a:p>
        </p:txBody>
      </p:sp>
      <p:sp>
        <p:nvSpPr>
          <p:cNvPr id="4120" name="Rectangle 24"/>
          <p:cNvSpPr>
            <a:spLocks noChangeArrowheads="1"/>
          </p:cNvSpPr>
          <p:nvPr/>
        </p:nvSpPr>
        <p:spPr bwMode="auto">
          <a:xfrm>
            <a:off x="6870700" y="4106069"/>
            <a:ext cx="27432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Отрешенность </a:t>
            </a:r>
          </a:p>
        </p:txBody>
      </p:sp>
      <p:sp>
        <p:nvSpPr>
          <p:cNvPr id="4121" name="Rectangle 25"/>
          <p:cNvSpPr>
            <a:spLocks noChangeArrowheads="1"/>
          </p:cNvSpPr>
          <p:nvPr/>
        </p:nvSpPr>
        <p:spPr bwMode="auto">
          <a:xfrm>
            <a:off x="6870700" y="4487069"/>
            <a:ext cx="27432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Грусть </a:t>
            </a:r>
          </a:p>
        </p:txBody>
      </p:sp>
      <p:sp>
        <p:nvSpPr>
          <p:cNvPr id="4122" name="Rectangle 26"/>
          <p:cNvSpPr>
            <a:spLocks noChangeArrowheads="1"/>
          </p:cNvSpPr>
          <p:nvPr/>
        </p:nvSpPr>
        <p:spPr bwMode="auto">
          <a:xfrm>
            <a:off x="6870700" y="4868069"/>
            <a:ext cx="27432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Тревога </a:t>
            </a:r>
          </a:p>
        </p:txBody>
      </p:sp>
      <p:sp>
        <p:nvSpPr>
          <p:cNvPr id="4123" name="Rectangle 27"/>
          <p:cNvSpPr>
            <a:spLocks noChangeArrowheads="1"/>
          </p:cNvSpPr>
          <p:nvPr/>
        </p:nvSpPr>
        <p:spPr bwMode="auto">
          <a:xfrm>
            <a:off x="6870700" y="5249069"/>
            <a:ext cx="27432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Апатия </a:t>
            </a:r>
          </a:p>
        </p:txBody>
      </p:sp>
      <p:sp>
        <p:nvSpPr>
          <p:cNvPr id="4124" name="Rectangle 28"/>
          <p:cNvSpPr>
            <a:spLocks noChangeArrowheads="1"/>
          </p:cNvSpPr>
          <p:nvPr/>
        </p:nvSpPr>
        <p:spPr bwMode="auto">
          <a:xfrm>
            <a:off x="6870700" y="5630069"/>
            <a:ext cx="27432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Страх </a:t>
            </a:r>
          </a:p>
        </p:txBody>
      </p:sp>
      <p:sp>
        <p:nvSpPr>
          <p:cNvPr id="4125" name="Rectangle 29"/>
          <p:cNvSpPr>
            <a:spLocks noChangeArrowheads="1"/>
          </p:cNvSpPr>
          <p:nvPr/>
        </p:nvSpPr>
        <p:spPr bwMode="auto">
          <a:xfrm>
            <a:off x="6870700" y="6011069"/>
            <a:ext cx="27432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Равнодушие </a:t>
            </a:r>
          </a:p>
        </p:txBody>
      </p:sp>
      <p:sp>
        <p:nvSpPr>
          <p:cNvPr id="4126" name="Rectangle 30"/>
          <p:cNvSpPr>
            <a:spLocks noChangeArrowheads="1"/>
          </p:cNvSpPr>
          <p:nvPr/>
        </p:nvSpPr>
        <p:spPr bwMode="auto">
          <a:xfrm>
            <a:off x="6870700" y="6468269"/>
            <a:ext cx="27432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Скука </a:t>
            </a:r>
          </a:p>
        </p:txBody>
      </p:sp>
      <p:sp>
        <p:nvSpPr>
          <p:cNvPr id="4127" name="Rectangle 31"/>
          <p:cNvSpPr>
            <a:spLocks noChangeArrowheads="1"/>
          </p:cNvSpPr>
          <p:nvPr/>
        </p:nvSpPr>
        <p:spPr bwMode="auto">
          <a:xfrm>
            <a:off x="2832100" y="2124869"/>
            <a:ext cx="2743200" cy="22860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FFFFCC">
                  <a:gamma/>
                  <a:tint val="96471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Бодрость</a:t>
            </a:r>
          </a:p>
        </p:txBody>
      </p:sp>
      <p:sp>
        <p:nvSpPr>
          <p:cNvPr id="4128" name="Rectangle 32"/>
          <p:cNvSpPr>
            <a:spLocks noChangeArrowheads="1"/>
          </p:cNvSpPr>
          <p:nvPr/>
        </p:nvSpPr>
        <p:spPr bwMode="auto">
          <a:xfrm>
            <a:off x="2832100" y="2505869"/>
            <a:ext cx="2743200" cy="22860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FFFFCC">
                  <a:gamma/>
                  <a:tint val="96471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Влюбленность </a:t>
            </a:r>
          </a:p>
        </p:txBody>
      </p:sp>
      <p:sp>
        <p:nvSpPr>
          <p:cNvPr id="4129" name="Rectangle 33"/>
          <p:cNvSpPr>
            <a:spLocks noChangeArrowheads="1"/>
          </p:cNvSpPr>
          <p:nvPr/>
        </p:nvSpPr>
        <p:spPr bwMode="auto">
          <a:xfrm>
            <a:off x="2832100" y="2886869"/>
            <a:ext cx="2743200" cy="22860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FFFFCC">
                  <a:gamma/>
                  <a:tint val="96471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Восторг </a:t>
            </a:r>
          </a:p>
        </p:txBody>
      </p:sp>
      <p:sp>
        <p:nvSpPr>
          <p:cNvPr id="4130" name="Rectangle 34"/>
          <p:cNvSpPr>
            <a:spLocks noChangeArrowheads="1"/>
          </p:cNvSpPr>
          <p:nvPr/>
        </p:nvSpPr>
        <p:spPr bwMode="auto">
          <a:xfrm>
            <a:off x="2832100" y="3267869"/>
            <a:ext cx="2743200" cy="22860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FFFFCC">
                  <a:gamma/>
                  <a:tint val="96471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Восхищение </a:t>
            </a:r>
          </a:p>
        </p:txBody>
      </p:sp>
      <p:sp>
        <p:nvSpPr>
          <p:cNvPr id="4131" name="Rectangle 35"/>
          <p:cNvSpPr>
            <a:spLocks noChangeArrowheads="1"/>
          </p:cNvSpPr>
          <p:nvPr/>
        </p:nvSpPr>
        <p:spPr bwMode="auto">
          <a:xfrm>
            <a:off x="2832100" y="3648869"/>
            <a:ext cx="2743200" cy="22860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FFFFCC">
                  <a:gamma/>
                  <a:tint val="96471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Гордость </a:t>
            </a:r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auto">
          <a:xfrm>
            <a:off x="2832100" y="4106069"/>
            <a:ext cx="2743200" cy="22860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FFFFCC">
                  <a:gamma/>
                  <a:tint val="96471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Интерес </a:t>
            </a:r>
          </a:p>
        </p:txBody>
      </p:sp>
      <p:sp>
        <p:nvSpPr>
          <p:cNvPr id="4133" name="Rectangle 37"/>
          <p:cNvSpPr>
            <a:spLocks noChangeArrowheads="1"/>
          </p:cNvSpPr>
          <p:nvPr/>
        </p:nvSpPr>
        <p:spPr bwMode="auto">
          <a:xfrm>
            <a:off x="2832100" y="4487069"/>
            <a:ext cx="2743200" cy="22860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FFFFCC">
                  <a:gamma/>
                  <a:tint val="96471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Радость</a:t>
            </a:r>
          </a:p>
        </p:txBody>
      </p:sp>
      <p:sp>
        <p:nvSpPr>
          <p:cNvPr id="4134" name="Rectangle 38"/>
          <p:cNvSpPr>
            <a:spLocks noChangeArrowheads="1"/>
          </p:cNvSpPr>
          <p:nvPr/>
        </p:nvSpPr>
        <p:spPr bwMode="auto">
          <a:xfrm>
            <a:off x="2832100" y="4868069"/>
            <a:ext cx="2743200" cy="22860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FFFFCC">
                  <a:gamma/>
                  <a:tint val="96471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Спокойствие </a:t>
            </a:r>
          </a:p>
        </p:txBody>
      </p:sp>
      <p:sp>
        <p:nvSpPr>
          <p:cNvPr id="4135" name="Rectangle 39"/>
          <p:cNvSpPr>
            <a:spLocks noChangeArrowheads="1"/>
          </p:cNvSpPr>
          <p:nvPr/>
        </p:nvSpPr>
        <p:spPr bwMode="auto">
          <a:xfrm>
            <a:off x="2832100" y="5249069"/>
            <a:ext cx="2743200" cy="22860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FFFFCC">
                  <a:gamma/>
                  <a:tint val="96471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Творческий подъем </a:t>
            </a:r>
          </a:p>
        </p:txBody>
      </p:sp>
      <p:sp>
        <p:nvSpPr>
          <p:cNvPr id="4136" name="Rectangle 40"/>
          <p:cNvSpPr>
            <a:spLocks noChangeArrowheads="1"/>
          </p:cNvSpPr>
          <p:nvPr/>
        </p:nvSpPr>
        <p:spPr bwMode="auto">
          <a:xfrm>
            <a:off x="2832100" y="5630069"/>
            <a:ext cx="2743200" cy="22860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FFFFCC">
                  <a:gamma/>
                  <a:tint val="96471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Уверенность </a:t>
            </a:r>
          </a:p>
        </p:txBody>
      </p:sp>
      <p:sp>
        <p:nvSpPr>
          <p:cNvPr id="4137" name="Rectangle 41"/>
          <p:cNvSpPr>
            <a:spLocks noChangeArrowheads="1"/>
          </p:cNvSpPr>
          <p:nvPr/>
        </p:nvSpPr>
        <p:spPr bwMode="auto">
          <a:xfrm>
            <a:off x="2832100" y="6011069"/>
            <a:ext cx="2743200" cy="22860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FFFFCC">
                  <a:gamma/>
                  <a:tint val="96471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Удивление </a:t>
            </a:r>
          </a:p>
        </p:txBody>
      </p:sp>
      <p:sp>
        <p:nvSpPr>
          <p:cNvPr id="4138" name="Rectangle 42"/>
          <p:cNvSpPr>
            <a:spLocks noChangeArrowheads="1"/>
          </p:cNvSpPr>
          <p:nvPr/>
        </p:nvSpPr>
        <p:spPr bwMode="auto">
          <a:xfrm>
            <a:off x="2832100" y="6468269"/>
            <a:ext cx="2743200" cy="22860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FFFFCC">
                  <a:gamma/>
                  <a:tint val="96471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Веселье </a:t>
            </a:r>
          </a:p>
        </p:txBody>
      </p:sp>
      <p:sp>
        <p:nvSpPr>
          <p:cNvPr id="4139" name="Text Box 43"/>
          <p:cNvSpPr txBox="1">
            <a:spLocks noChangeArrowheads="1"/>
          </p:cNvSpPr>
          <p:nvPr/>
        </p:nvSpPr>
        <p:spPr bwMode="auto">
          <a:xfrm>
            <a:off x="9842500" y="2048669"/>
            <a:ext cx="457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>
                <a:solidFill>
                  <a:srgbClr val="000000"/>
                </a:solidFill>
              </a:rPr>
              <a:t>13</a:t>
            </a:r>
          </a:p>
        </p:txBody>
      </p:sp>
      <p:sp>
        <p:nvSpPr>
          <p:cNvPr id="4140" name="Text Box 44"/>
          <p:cNvSpPr txBox="1">
            <a:spLocks noChangeArrowheads="1"/>
          </p:cNvSpPr>
          <p:nvPr/>
        </p:nvSpPr>
        <p:spPr bwMode="auto">
          <a:xfrm>
            <a:off x="9842500" y="2429669"/>
            <a:ext cx="457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>
                <a:solidFill>
                  <a:srgbClr val="000000"/>
                </a:solidFill>
              </a:rPr>
              <a:t>14</a:t>
            </a:r>
          </a:p>
        </p:txBody>
      </p:sp>
      <p:sp>
        <p:nvSpPr>
          <p:cNvPr id="4141" name="Text Box 45"/>
          <p:cNvSpPr txBox="1">
            <a:spLocks noChangeArrowheads="1"/>
          </p:cNvSpPr>
          <p:nvPr/>
        </p:nvSpPr>
        <p:spPr bwMode="auto">
          <a:xfrm>
            <a:off x="9842500" y="2810669"/>
            <a:ext cx="457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>
                <a:solidFill>
                  <a:srgbClr val="000000"/>
                </a:solidFill>
              </a:rPr>
              <a:t>15</a:t>
            </a:r>
          </a:p>
        </p:txBody>
      </p:sp>
      <p:sp>
        <p:nvSpPr>
          <p:cNvPr id="4142" name="Text Box 46"/>
          <p:cNvSpPr txBox="1">
            <a:spLocks noChangeArrowheads="1"/>
          </p:cNvSpPr>
          <p:nvPr/>
        </p:nvSpPr>
        <p:spPr bwMode="auto">
          <a:xfrm>
            <a:off x="9842500" y="3191669"/>
            <a:ext cx="457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>
                <a:solidFill>
                  <a:srgbClr val="000000"/>
                </a:solidFill>
              </a:rPr>
              <a:t>16</a:t>
            </a:r>
          </a:p>
        </p:txBody>
      </p:sp>
      <p:sp>
        <p:nvSpPr>
          <p:cNvPr id="4143" name="Text Box 47"/>
          <p:cNvSpPr txBox="1">
            <a:spLocks noChangeArrowheads="1"/>
          </p:cNvSpPr>
          <p:nvPr/>
        </p:nvSpPr>
        <p:spPr bwMode="auto">
          <a:xfrm>
            <a:off x="9842500" y="3572669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>
                <a:solidFill>
                  <a:srgbClr val="000000"/>
                </a:solidFill>
              </a:rPr>
              <a:t>17</a:t>
            </a:r>
          </a:p>
        </p:txBody>
      </p:sp>
      <p:sp>
        <p:nvSpPr>
          <p:cNvPr id="4144" name="Text Box 48"/>
          <p:cNvSpPr txBox="1">
            <a:spLocks noChangeArrowheads="1"/>
          </p:cNvSpPr>
          <p:nvPr/>
        </p:nvSpPr>
        <p:spPr bwMode="auto">
          <a:xfrm>
            <a:off x="9842500" y="4029869"/>
            <a:ext cx="457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>
                <a:solidFill>
                  <a:srgbClr val="000000"/>
                </a:solidFill>
              </a:rPr>
              <a:t>18</a:t>
            </a:r>
          </a:p>
        </p:txBody>
      </p:sp>
      <p:sp>
        <p:nvSpPr>
          <p:cNvPr id="4145" name="Text Box 49"/>
          <p:cNvSpPr txBox="1">
            <a:spLocks noChangeArrowheads="1"/>
          </p:cNvSpPr>
          <p:nvPr/>
        </p:nvSpPr>
        <p:spPr bwMode="auto">
          <a:xfrm>
            <a:off x="9842500" y="4410869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>
                <a:solidFill>
                  <a:srgbClr val="000000"/>
                </a:solidFill>
              </a:rPr>
              <a:t>19</a:t>
            </a:r>
          </a:p>
        </p:txBody>
      </p:sp>
      <p:sp>
        <p:nvSpPr>
          <p:cNvPr id="4146" name="Text Box 50"/>
          <p:cNvSpPr txBox="1">
            <a:spLocks noChangeArrowheads="1"/>
          </p:cNvSpPr>
          <p:nvPr/>
        </p:nvSpPr>
        <p:spPr bwMode="auto">
          <a:xfrm>
            <a:off x="9842500" y="4791869"/>
            <a:ext cx="457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>
                <a:solidFill>
                  <a:srgbClr val="000000"/>
                </a:solidFill>
              </a:rPr>
              <a:t>20</a:t>
            </a:r>
          </a:p>
        </p:txBody>
      </p:sp>
      <p:sp>
        <p:nvSpPr>
          <p:cNvPr id="4147" name="Text Box 51"/>
          <p:cNvSpPr txBox="1">
            <a:spLocks noChangeArrowheads="1"/>
          </p:cNvSpPr>
          <p:nvPr/>
        </p:nvSpPr>
        <p:spPr bwMode="auto">
          <a:xfrm>
            <a:off x="9842500" y="5172869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>
                <a:solidFill>
                  <a:srgbClr val="000000"/>
                </a:solidFill>
              </a:rPr>
              <a:t>21</a:t>
            </a:r>
          </a:p>
        </p:txBody>
      </p:sp>
      <p:sp>
        <p:nvSpPr>
          <p:cNvPr id="4148" name="Text Box 52"/>
          <p:cNvSpPr txBox="1">
            <a:spLocks noChangeArrowheads="1"/>
          </p:cNvSpPr>
          <p:nvPr/>
        </p:nvSpPr>
        <p:spPr bwMode="auto">
          <a:xfrm>
            <a:off x="9842500" y="5553869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>
                <a:solidFill>
                  <a:srgbClr val="000000"/>
                </a:solidFill>
              </a:rPr>
              <a:t>22</a:t>
            </a:r>
          </a:p>
        </p:txBody>
      </p:sp>
      <p:sp>
        <p:nvSpPr>
          <p:cNvPr id="4149" name="Text Box 53"/>
          <p:cNvSpPr txBox="1">
            <a:spLocks noChangeArrowheads="1"/>
          </p:cNvSpPr>
          <p:nvPr/>
        </p:nvSpPr>
        <p:spPr bwMode="auto">
          <a:xfrm>
            <a:off x="9842500" y="5934869"/>
            <a:ext cx="457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>
                <a:solidFill>
                  <a:srgbClr val="000000"/>
                </a:solidFill>
              </a:rPr>
              <a:t>23</a:t>
            </a:r>
          </a:p>
        </p:txBody>
      </p:sp>
      <p:sp>
        <p:nvSpPr>
          <p:cNvPr id="4150" name="Text Box 54"/>
          <p:cNvSpPr txBox="1">
            <a:spLocks noChangeArrowheads="1"/>
          </p:cNvSpPr>
          <p:nvPr/>
        </p:nvSpPr>
        <p:spPr bwMode="auto">
          <a:xfrm>
            <a:off x="9842500" y="6392069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>
                <a:solidFill>
                  <a:srgbClr val="000000"/>
                </a:solidFill>
              </a:rPr>
              <a:t>24</a:t>
            </a:r>
          </a:p>
        </p:txBody>
      </p:sp>
      <p:sp>
        <p:nvSpPr>
          <p:cNvPr id="4151" name="Text Box 55"/>
          <p:cNvSpPr txBox="1">
            <a:spLocks noChangeArrowheads="1"/>
          </p:cNvSpPr>
          <p:nvPr/>
        </p:nvSpPr>
        <p:spPr bwMode="auto">
          <a:xfrm>
            <a:off x="2298700" y="2124869"/>
            <a:ext cx="304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4152" name="Text Box 56"/>
          <p:cNvSpPr txBox="1">
            <a:spLocks noChangeArrowheads="1"/>
          </p:cNvSpPr>
          <p:nvPr/>
        </p:nvSpPr>
        <p:spPr bwMode="auto">
          <a:xfrm>
            <a:off x="2298700" y="2505869"/>
            <a:ext cx="381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4153" name="Text Box 57"/>
          <p:cNvSpPr txBox="1">
            <a:spLocks noChangeArrowheads="1"/>
          </p:cNvSpPr>
          <p:nvPr/>
        </p:nvSpPr>
        <p:spPr bwMode="auto">
          <a:xfrm>
            <a:off x="2298700" y="2886869"/>
            <a:ext cx="381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4154" name="Text Box 58"/>
          <p:cNvSpPr txBox="1">
            <a:spLocks noChangeArrowheads="1"/>
          </p:cNvSpPr>
          <p:nvPr/>
        </p:nvSpPr>
        <p:spPr bwMode="auto">
          <a:xfrm>
            <a:off x="2298700" y="3267869"/>
            <a:ext cx="381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4155" name="Text Box 59"/>
          <p:cNvSpPr txBox="1">
            <a:spLocks noChangeArrowheads="1"/>
          </p:cNvSpPr>
          <p:nvPr/>
        </p:nvSpPr>
        <p:spPr bwMode="auto">
          <a:xfrm>
            <a:off x="2298700" y="3648869"/>
            <a:ext cx="381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4156" name="Text Box 60"/>
          <p:cNvSpPr txBox="1">
            <a:spLocks noChangeArrowheads="1"/>
          </p:cNvSpPr>
          <p:nvPr/>
        </p:nvSpPr>
        <p:spPr bwMode="auto">
          <a:xfrm>
            <a:off x="2298700" y="4106069"/>
            <a:ext cx="381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>
                <a:solidFill>
                  <a:srgbClr val="000000"/>
                </a:solidFill>
              </a:rPr>
              <a:t>6</a:t>
            </a:r>
          </a:p>
        </p:txBody>
      </p:sp>
      <p:sp>
        <p:nvSpPr>
          <p:cNvPr id="4157" name="Text Box 61"/>
          <p:cNvSpPr txBox="1">
            <a:spLocks noChangeArrowheads="1"/>
          </p:cNvSpPr>
          <p:nvPr/>
        </p:nvSpPr>
        <p:spPr bwMode="auto">
          <a:xfrm>
            <a:off x="2298700" y="4487069"/>
            <a:ext cx="381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>
                <a:solidFill>
                  <a:srgbClr val="000000"/>
                </a:solidFill>
              </a:rPr>
              <a:t>7</a:t>
            </a:r>
          </a:p>
        </p:txBody>
      </p:sp>
      <p:sp>
        <p:nvSpPr>
          <p:cNvPr id="4158" name="Text Box 62"/>
          <p:cNvSpPr txBox="1">
            <a:spLocks noChangeArrowheads="1"/>
          </p:cNvSpPr>
          <p:nvPr/>
        </p:nvSpPr>
        <p:spPr bwMode="auto">
          <a:xfrm>
            <a:off x="2298700" y="4868069"/>
            <a:ext cx="381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>
                <a:solidFill>
                  <a:srgbClr val="000000"/>
                </a:solidFill>
              </a:rPr>
              <a:t>8</a:t>
            </a:r>
          </a:p>
        </p:txBody>
      </p:sp>
      <p:sp>
        <p:nvSpPr>
          <p:cNvPr id="4159" name="Text Box 63"/>
          <p:cNvSpPr txBox="1">
            <a:spLocks noChangeArrowheads="1"/>
          </p:cNvSpPr>
          <p:nvPr/>
        </p:nvSpPr>
        <p:spPr bwMode="auto">
          <a:xfrm>
            <a:off x="2298700" y="5249069"/>
            <a:ext cx="381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>
                <a:solidFill>
                  <a:srgbClr val="000000"/>
                </a:solidFill>
              </a:rPr>
              <a:t>9</a:t>
            </a:r>
          </a:p>
        </p:txBody>
      </p:sp>
      <p:sp>
        <p:nvSpPr>
          <p:cNvPr id="4160" name="Text Box 64"/>
          <p:cNvSpPr txBox="1">
            <a:spLocks noChangeArrowheads="1"/>
          </p:cNvSpPr>
          <p:nvPr/>
        </p:nvSpPr>
        <p:spPr bwMode="auto">
          <a:xfrm>
            <a:off x="2146300" y="5630069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>
                <a:solidFill>
                  <a:srgbClr val="000000"/>
                </a:solidFill>
              </a:rPr>
              <a:t>10</a:t>
            </a:r>
          </a:p>
        </p:txBody>
      </p:sp>
      <p:sp>
        <p:nvSpPr>
          <p:cNvPr id="4161" name="Text Box 65"/>
          <p:cNvSpPr txBox="1">
            <a:spLocks noChangeArrowheads="1"/>
          </p:cNvSpPr>
          <p:nvPr/>
        </p:nvSpPr>
        <p:spPr bwMode="auto">
          <a:xfrm>
            <a:off x="2146300" y="6011069"/>
            <a:ext cx="457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>
                <a:solidFill>
                  <a:srgbClr val="000000"/>
                </a:solidFill>
              </a:rPr>
              <a:t>11</a:t>
            </a:r>
          </a:p>
        </p:txBody>
      </p:sp>
      <p:sp>
        <p:nvSpPr>
          <p:cNvPr id="4162" name="Text Box 66"/>
          <p:cNvSpPr txBox="1">
            <a:spLocks noChangeArrowheads="1"/>
          </p:cNvSpPr>
          <p:nvPr/>
        </p:nvSpPr>
        <p:spPr bwMode="auto">
          <a:xfrm>
            <a:off x="2146300" y="6468269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>
                <a:solidFill>
                  <a:srgbClr val="000000"/>
                </a:solidFill>
              </a:rPr>
              <a:t>12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407966" y="71141"/>
            <a:ext cx="563006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Эмоциональный мотив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8188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/>
              <a:t>1. Давить на желания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ru-RU" altLang="ru-RU" sz="1800"/>
              <a:t>В рекламе  изображен некий образ жизни, считающийся в обществе желанным. </a:t>
            </a:r>
          </a:p>
        </p:txBody>
      </p:sp>
      <p:pic>
        <p:nvPicPr>
          <p:cNvPr id="12294" name="Picture 4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1371600"/>
            <a:ext cx="40386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5" name="AutoShape 7"/>
          <p:cNvSpPr>
            <a:spLocks/>
          </p:cNvSpPr>
          <p:nvPr/>
        </p:nvSpPr>
        <p:spPr bwMode="auto">
          <a:xfrm>
            <a:off x="6858000" y="2819400"/>
            <a:ext cx="3290888" cy="730250"/>
          </a:xfrm>
          <a:prstGeom prst="accentBorderCallout2">
            <a:avLst>
              <a:gd name="adj1" fmla="val 15653"/>
              <a:gd name="adj2" fmla="val -2315"/>
              <a:gd name="adj3" fmla="val 15653"/>
              <a:gd name="adj4" fmla="val -18329"/>
              <a:gd name="adj5" fmla="val 42824"/>
              <a:gd name="adj6" fmla="val -62519"/>
            </a:avLst>
          </a:prstGeom>
          <a:solidFill>
            <a:schemeClr val="accent1"/>
          </a:solidFill>
          <a:ln w="9525">
            <a:solidFill>
              <a:srgbClr val="C0C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"И в школе Машка всегда была круче тебя, и сейчас".</a:t>
            </a:r>
          </a:p>
        </p:txBody>
      </p:sp>
      <p:sp>
        <p:nvSpPr>
          <p:cNvPr id="12297" name="AutoShape 9"/>
          <p:cNvSpPr>
            <a:spLocks/>
          </p:cNvSpPr>
          <p:nvPr/>
        </p:nvSpPr>
        <p:spPr bwMode="auto">
          <a:xfrm>
            <a:off x="6934200" y="3962400"/>
            <a:ext cx="1843088" cy="425450"/>
          </a:xfrm>
          <a:prstGeom prst="accentBorderCallout2">
            <a:avLst>
              <a:gd name="adj1" fmla="val 26866"/>
              <a:gd name="adj2" fmla="val -4134"/>
              <a:gd name="adj3" fmla="val 26866"/>
              <a:gd name="adj4" fmla="val -27995"/>
              <a:gd name="adj5" fmla="val -70148"/>
              <a:gd name="adj6" fmla="val -101810"/>
            </a:avLst>
          </a:prstGeom>
          <a:solidFill>
            <a:schemeClr val="accent1"/>
          </a:solidFill>
          <a:ln w="9525">
            <a:solidFill>
              <a:srgbClr val="C0C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«Ты,  лузер»</a:t>
            </a:r>
          </a:p>
        </p:txBody>
      </p:sp>
      <p:sp>
        <p:nvSpPr>
          <p:cNvPr id="12298" name="AutoShape 10"/>
          <p:cNvSpPr>
            <a:spLocks/>
          </p:cNvSpPr>
          <p:nvPr/>
        </p:nvSpPr>
        <p:spPr bwMode="auto">
          <a:xfrm>
            <a:off x="6934200" y="4876800"/>
            <a:ext cx="3290888" cy="730250"/>
          </a:xfrm>
          <a:prstGeom prst="accentBorderCallout2">
            <a:avLst>
              <a:gd name="adj1" fmla="val 15653"/>
              <a:gd name="adj2" fmla="val -2315"/>
              <a:gd name="adj3" fmla="val 15653"/>
              <a:gd name="adj4" fmla="val -13653"/>
              <a:gd name="adj5" fmla="val -24130"/>
              <a:gd name="adj6" fmla="val -48671"/>
            </a:avLst>
          </a:prstGeom>
          <a:solidFill>
            <a:schemeClr val="accent1"/>
          </a:solidFill>
          <a:ln w="9525">
            <a:solidFill>
              <a:srgbClr val="C0C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"Мы же говорили, что тебя никто не может полюбить" </a:t>
            </a:r>
          </a:p>
        </p:txBody>
      </p:sp>
    </p:spTree>
    <p:extLst>
      <p:ext uri="{BB962C8B-B14F-4D97-AF65-F5344CB8AC3E}">
        <p14:creationId xmlns:p14="http://schemas.microsoft.com/office/powerpoint/2010/main" val="184688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5 самых сексуальных рекламных роликов «Axe эффект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2988"/>
            <a:ext cx="6096000" cy="4396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Шампунь Pantene Pro-V Интенсивное восстановление 250мл купить | ELMIR -  цена, отзывы, характеристик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761" y="549334"/>
            <a:ext cx="4889808" cy="488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37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/>
              <a:t>2. Запугивать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6592051" y="1417639"/>
            <a:ext cx="5304674" cy="4095750"/>
          </a:xfrm>
          <a:ln>
            <a:solidFill>
              <a:schemeClr val="bg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ru-RU" altLang="ru-RU" sz="2000" b="1" dirty="0" err="1"/>
              <a:t>Фо́бия</a:t>
            </a:r>
            <a:r>
              <a:rPr lang="ru-RU" altLang="ru-RU" sz="2000" dirty="0"/>
              <a:t> (от </a:t>
            </a:r>
            <a:r>
              <a:rPr lang="ru-RU" altLang="ru-RU" sz="2000" dirty="0">
                <a:hlinkClick r:id="rId3" tooltip="Греческий язык"/>
              </a:rPr>
              <a:t>греч.</a:t>
            </a:r>
            <a:r>
              <a:rPr lang="ru-RU" altLang="ru-RU" sz="2000" dirty="0"/>
              <a:t> </a:t>
            </a:r>
            <a:r>
              <a:rPr lang="el-GR" altLang="ru-RU" sz="2000" dirty="0"/>
              <a:t>φόβος</a:t>
            </a:r>
            <a:r>
              <a:rPr lang="ru-RU" altLang="ru-RU" sz="2000" dirty="0"/>
              <a:t> — «страх») — иррациональный неконтролируемый </a:t>
            </a:r>
            <a:r>
              <a:rPr lang="ru-RU" altLang="ru-RU" sz="2000" dirty="0">
                <a:hlinkClick r:id="rId4" tooltip="Страх"/>
              </a:rPr>
              <a:t>страх</a:t>
            </a:r>
            <a:r>
              <a:rPr lang="ru-RU" altLang="ru-RU" sz="2000" dirty="0"/>
              <a:t> или устойчивые проявления различных страхов. </a:t>
            </a:r>
          </a:p>
          <a:p>
            <a:endParaRPr lang="ru-RU" altLang="ru-RU" sz="2000" dirty="0"/>
          </a:p>
          <a:p>
            <a:pPr>
              <a:buFont typeface="Symbol" panose="05050102010706020507" pitchFamily="18" charset="2"/>
              <a:buChar char=""/>
            </a:pPr>
            <a:r>
              <a:rPr lang="ru-RU" altLang="ru-RU" sz="1600" dirty="0" err="1">
                <a:hlinkClick r:id="rId5" tooltip="Аутофобия"/>
              </a:rPr>
              <a:t>аутофобия</a:t>
            </a:r>
            <a:r>
              <a:rPr lang="ru-RU" altLang="ru-RU" sz="1600" dirty="0"/>
              <a:t> — боязнь одиночества</a:t>
            </a:r>
          </a:p>
          <a:p>
            <a:pPr>
              <a:buFont typeface="Symbol" panose="05050102010706020507" pitchFamily="18" charset="2"/>
              <a:buChar char=""/>
            </a:pPr>
            <a:r>
              <a:rPr lang="ru-RU" altLang="ru-RU" sz="1600" dirty="0" err="1">
                <a:hlinkClick r:id="rId6" tooltip="Гексакосиойгексеконтагексафобия"/>
              </a:rPr>
              <a:t>гексакосиойгексеконтагексафобия</a:t>
            </a:r>
            <a:r>
              <a:rPr lang="ru-RU" altLang="ru-RU" sz="1600" dirty="0"/>
              <a:t> — страх числа 666</a:t>
            </a:r>
          </a:p>
          <a:p>
            <a:pPr>
              <a:buFont typeface="Symbol" panose="05050102010706020507" pitchFamily="18" charset="2"/>
              <a:buChar char=""/>
            </a:pPr>
            <a:r>
              <a:rPr lang="ru-RU" altLang="ru-RU" sz="1600" dirty="0" err="1">
                <a:hlinkClick r:id="rId7" tooltip="Гефирофобия"/>
              </a:rPr>
              <a:t>гефирофобия</a:t>
            </a:r>
            <a:r>
              <a:rPr lang="ru-RU" altLang="ru-RU" sz="1600" dirty="0"/>
              <a:t> — боязнь мостов</a:t>
            </a:r>
          </a:p>
          <a:p>
            <a:pPr>
              <a:buFont typeface="Symbol" panose="05050102010706020507" pitchFamily="18" charset="2"/>
              <a:buChar char=""/>
            </a:pPr>
            <a:r>
              <a:rPr lang="ru-RU" altLang="ru-RU" sz="1600" dirty="0" err="1">
                <a:hlinkClick r:id="rId8" tooltip="Лаканофобия (страница отсутствует)"/>
              </a:rPr>
              <a:t>лаканофобия</a:t>
            </a:r>
            <a:r>
              <a:rPr lang="ru-RU" altLang="ru-RU" sz="1600" dirty="0"/>
              <a:t> (</a:t>
            </a:r>
            <a:r>
              <a:rPr lang="ru-RU" altLang="ru-RU" sz="1600" dirty="0" err="1"/>
              <a:t>лаханофобия</a:t>
            </a:r>
            <a:r>
              <a:rPr lang="ru-RU" altLang="ru-RU" sz="1600" dirty="0"/>
              <a:t>) — боязнь овощей</a:t>
            </a:r>
          </a:p>
          <a:p>
            <a:pPr>
              <a:buFont typeface="Symbol" panose="05050102010706020507" pitchFamily="18" charset="2"/>
              <a:buChar char=""/>
            </a:pPr>
            <a:r>
              <a:rPr lang="ru-RU" altLang="ru-RU" sz="1600" dirty="0" err="1">
                <a:hlinkClick r:id="rId9" tooltip="Танатофобия (страница отсутствует)"/>
              </a:rPr>
              <a:t>танатофобия</a:t>
            </a:r>
            <a:r>
              <a:rPr lang="ru-RU" altLang="ru-RU" sz="1600" dirty="0"/>
              <a:t> (</a:t>
            </a:r>
            <a:r>
              <a:rPr lang="ru-RU" altLang="ru-RU" sz="1600" i="1" dirty="0">
                <a:hlinkClick r:id="rId10" tooltip="en:Thanatophobia"/>
              </a:rPr>
              <a:t>англ.</a:t>
            </a:r>
            <a:r>
              <a:rPr lang="ru-RU" altLang="ru-RU" sz="1600" dirty="0"/>
              <a:t>) — боязнь смерти</a:t>
            </a:r>
          </a:p>
          <a:p>
            <a:endParaRPr lang="ru-RU" altLang="ru-RU" sz="1600" dirty="0"/>
          </a:p>
        </p:txBody>
      </p:sp>
      <p:pic>
        <p:nvPicPr>
          <p:cNvPr id="22530" name="Picture 2" descr="Фильмы ужасов про монахинь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1417638"/>
            <a:ext cx="2857500" cy="409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Мы объявляем новый конкурс специально для любителей фильмов ужасов! |  OK-magazine.ru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363" y="1417639"/>
            <a:ext cx="2867774" cy="409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152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ANd9GcQlz--ePjXy3EJspBlYrh4AWCpvdk37amYI14m-yWBJuh8mG2nQbQ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3006" y="304800"/>
            <a:ext cx="1657350" cy="2752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72" name="Picture 8" descr="Vich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2405" y="228600"/>
            <a:ext cx="2200074" cy="316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ANd9GcTE1BPEgWfydu6sw4eCrsge_xVGgOm7djh-FcqAAVa2pBFbHiC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535" y="228600"/>
            <a:ext cx="2868040" cy="316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vichy-novadiol-corps-skincare-arm-small-4539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3" y="228600"/>
            <a:ext cx="4352925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Nd9GcSbQ0sJEH7shokp1dPMgYFmy90-f-9ldoF7wZTR_o_elbUGQqT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608438"/>
            <a:ext cx="5674782" cy="2880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4901" y="3608438"/>
            <a:ext cx="3627541" cy="290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78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b="1"/>
              <a:t>3. Создавать проблему и предлагать решение</a:t>
            </a:r>
          </a:p>
        </p:txBody>
      </p:sp>
      <p:pic>
        <p:nvPicPr>
          <p:cNvPr id="17413" name="Picture 5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524000"/>
            <a:ext cx="4095750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5" name="Picture 7" descr="ANd9GcSbf-IVZl-wn1yLLNW051nDvBwKAXgf9imxWibOwfrJlUwAzKvDW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524000"/>
            <a:ext cx="36195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7" name="Picture 9" descr="previewi600i4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114800"/>
            <a:ext cx="41148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9" name="Picture 11" descr="0_693be_f082f51a_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191000"/>
            <a:ext cx="35814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043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/>
              <a:t>4. Создавать иллюзию </a:t>
            </a:r>
            <a:r>
              <a:rPr lang="ru-RU" altLang="ru-RU" sz="4000">
                <a:solidFill>
                  <a:srgbClr val="FF0066"/>
                </a:solidFill>
              </a:rPr>
              <a:t>"Можно"</a:t>
            </a:r>
            <a:r>
              <a:rPr lang="ru-RU" altLang="ru-RU" sz="4000"/>
              <a:t> </a:t>
            </a:r>
          </a:p>
        </p:txBody>
      </p:sp>
      <p:pic>
        <p:nvPicPr>
          <p:cNvPr id="16386" name="Picture 2" descr="Kaspi Red. Покупки в Рассрочк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92878"/>
            <a:ext cx="5370154" cy="5370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Kaspi.kz: записи сообщества | ВКонтакт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154" y="1381431"/>
            <a:ext cx="4993046" cy="4993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087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001729" y="-190473"/>
            <a:ext cx="8190271" cy="1143000"/>
          </a:xfrm>
        </p:spPr>
        <p:txBody>
          <a:bodyPr/>
          <a:lstStyle/>
          <a:p>
            <a:pPr algn="r"/>
            <a:r>
              <a:rPr lang="ru-RU" altLang="ru-RU" sz="4000" b="1" dirty="0"/>
              <a:t>5. Обращаться к авторитетам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6807200" y="1417638"/>
            <a:ext cx="5384800" cy="4525963"/>
          </a:xfrm>
        </p:spPr>
        <p:txBody>
          <a:bodyPr/>
          <a:lstStyle/>
          <a:p>
            <a:r>
              <a:rPr lang="ru-RU" altLang="ru-RU" sz="2400" dirty="0"/>
              <a:t>Авторитетные эксперты:</a:t>
            </a:r>
          </a:p>
          <a:p>
            <a:pPr>
              <a:buFontTx/>
              <a:buChar char="-"/>
            </a:pPr>
            <a:r>
              <a:rPr lang="ru-RU" altLang="ru-RU" sz="2000" dirty="0"/>
              <a:t>Известные личности </a:t>
            </a:r>
          </a:p>
          <a:p>
            <a:pPr>
              <a:buFontTx/>
              <a:buChar char="-"/>
            </a:pPr>
            <a:r>
              <a:rPr lang="ru-RU" altLang="ru-RU" sz="2000" dirty="0"/>
              <a:t>Исторические личности </a:t>
            </a:r>
          </a:p>
          <a:p>
            <a:pPr>
              <a:buFontTx/>
              <a:buChar char="-"/>
            </a:pPr>
            <a:r>
              <a:rPr lang="ru-RU" altLang="ru-RU" sz="2000" dirty="0"/>
              <a:t>Мифологические персонажи</a:t>
            </a:r>
          </a:p>
          <a:p>
            <a:pPr>
              <a:buFontTx/>
              <a:buChar char="-"/>
            </a:pPr>
            <a:r>
              <a:rPr lang="ru-RU" altLang="ru-RU" sz="2000" dirty="0"/>
              <a:t>Литературный герой</a:t>
            </a:r>
          </a:p>
          <a:p>
            <a:pPr>
              <a:buFontTx/>
              <a:buChar char="-"/>
            </a:pPr>
            <a:r>
              <a:rPr lang="ru-RU" altLang="ru-RU" sz="2000" dirty="0"/>
              <a:t>Библейские персонажи </a:t>
            </a:r>
          </a:p>
          <a:p>
            <a:pPr>
              <a:buFontTx/>
              <a:buChar char="-"/>
            </a:pPr>
            <a:r>
              <a:rPr lang="ru-RU" altLang="ru-RU" sz="2000" dirty="0"/>
              <a:t>Сказочные герой</a:t>
            </a:r>
          </a:p>
          <a:p>
            <a:pPr>
              <a:buFontTx/>
              <a:buChar char="-"/>
            </a:pPr>
            <a:r>
              <a:rPr lang="ru-RU" altLang="ru-RU" sz="2000" dirty="0"/>
              <a:t>Персонажи из фильмов</a:t>
            </a:r>
          </a:p>
          <a:p>
            <a:pPr>
              <a:buFontTx/>
              <a:buChar char="-"/>
            </a:pPr>
            <a:r>
              <a:rPr lang="ru-RU" altLang="ru-RU" sz="2000" dirty="0"/>
              <a:t>Лидеры общественного мнения</a:t>
            </a:r>
            <a:r>
              <a:rPr lang="ru-RU" altLang="ru-RU" sz="2400" dirty="0"/>
              <a:t> </a:t>
            </a:r>
          </a:p>
          <a:p>
            <a:pPr>
              <a:buFontTx/>
              <a:buChar char="-"/>
            </a:pPr>
            <a:endParaRPr lang="ru-RU" altLang="ru-RU" sz="2400" dirty="0"/>
          </a:p>
        </p:txBody>
      </p:sp>
      <p:pic>
        <p:nvPicPr>
          <p:cNvPr id="14340" name="Picture 4" descr="Знаменитости в рекламе » Триникс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11" y="664396"/>
            <a:ext cx="4857135" cy="272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Звезды прошлого в рекламе настоящег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11" y="3242903"/>
            <a:ext cx="4857135" cy="3615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86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b="1"/>
              <a:t>6. Использовать все богатство сравнительной лексики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ru-RU" altLang="ru-RU" sz="2800"/>
              <a:t>"новинка</a:t>
            </a:r>
            <a:r>
              <a:rPr lang="en-US" altLang="ru-RU" sz="2800"/>
              <a:t>”</a:t>
            </a:r>
            <a:r>
              <a:rPr lang="ru-RU" altLang="ru-RU" sz="2800"/>
              <a:t>, "уникальный", "революционный", "первый", "единственный", "больше", "эффективней" </a:t>
            </a:r>
          </a:p>
        </p:txBody>
      </p:sp>
      <p:pic>
        <p:nvPicPr>
          <p:cNvPr id="20487" name="Picture 7" descr="%D0%BC%D0%B0%D1%85%D0%B5%D0%B5%D0%B2-%D0%BB%D0%B8%D0%BC%D0%BE%D0%B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90" y="1537376"/>
            <a:ext cx="2672121" cy="4471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9" name="Picture 9" descr="ANd9GcQ4dxR7xhVpkMi2XWL2GedmGCu2Te56nzHNebxZlMKwlhiJxevr4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4357895"/>
            <a:ext cx="428625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1" name="Picture 11" descr="ANd9GcTu6BsjFRxlN6TfgyGtc8iJx52mZjJ9m93DLuqk8nXzxB7qMlbES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75" y="1777745"/>
            <a:ext cx="2905125" cy="199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54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/>
              <a:t>7. Психоанализ или секс в рекламе</a:t>
            </a:r>
          </a:p>
        </p:txBody>
      </p:sp>
      <p:pic>
        <p:nvPicPr>
          <p:cNvPr id="21509" name="Picture 5" descr="ANd9GcSTnKeWPvdFHkUwJLHUTfKTI4xQ1TLatCNp2MMXE7x357jlLP6Nb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905000"/>
            <a:ext cx="246062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1" name="Picture 7" descr="3683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1" y="2057401"/>
            <a:ext cx="3819525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3" name="Picture 9" descr="http://ib-group.ru/user/portfolio/14_bi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6388" y="1981201"/>
            <a:ext cx="2741612" cy="303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71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37892" name="Picture 4" descr="SHOWER, Axe, Bartle Bogle Hegarty, Unilever, Печатная реклама"/>
          <p:cNvPicPr>
            <a:picLocks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3600" y="1905001"/>
            <a:ext cx="8001000" cy="31734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7554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39940" name="Picture 4" descr="SHE, JWT Caracas, Печатная реклама"/>
          <p:cNvPicPr>
            <a:picLocks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381001"/>
            <a:ext cx="4076700" cy="30511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9941" name="Picture 5" descr="AXE ONLINE, Axe, LOWE Porta &amp; Partners, Unilever, Печатная реклам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57200"/>
            <a:ext cx="4343400" cy="284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6" descr="mercedesbenzbeaut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1" y="3429000"/>
            <a:ext cx="667067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678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40964" name="Picture 4" descr="HE, JWT Caracas, Печатная реклама"/>
          <p:cNvPicPr>
            <a:picLocks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1752600"/>
            <a:ext cx="4114800" cy="30797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0965" name="Picture 5" descr="Harvey Nichols: Woman wear, Harvey Nichols, DDB London, Harvey Nichols Group Ltd, Печатная реклам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81201"/>
            <a:ext cx="4268788" cy="276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3050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1033</Words>
  <Application>Microsoft Office PowerPoint</Application>
  <PresentationFormat>Широкоэкранный</PresentationFormat>
  <Paragraphs>141</Paragraphs>
  <Slides>19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19</vt:i4>
      </vt:variant>
    </vt:vector>
  </HeadingPairs>
  <TitlesOfParts>
    <vt:vector size="30" baseType="lpstr">
      <vt:lpstr>Arial</vt:lpstr>
      <vt:lpstr>Calibri</vt:lpstr>
      <vt:lpstr>Calibri Light</vt:lpstr>
      <vt:lpstr>Garamond</vt:lpstr>
      <vt:lpstr>Symbol</vt:lpstr>
      <vt:lpstr>Times New Roman</vt:lpstr>
      <vt:lpstr>Тема Office</vt:lpstr>
      <vt:lpstr>1_Тема Office</vt:lpstr>
      <vt:lpstr>Оформление по умолчанию</vt:lpstr>
      <vt:lpstr>1_Оформление по умолчанию</vt:lpstr>
      <vt:lpstr>2_Оформление по умолчанию</vt:lpstr>
      <vt:lpstr>Презентация PowerPoint</vt:lpstr>
      <vt:lpstr>Презентация PowerPoint</vt:lpstr>
      <vt:lpstr>Презентация PowerPoint</vt:lpstr>
      <vt:lpstr>Уникальное торговое предложение (УТП)</vt:lpstr>
      <vt:lpstr>Уникальность. Чем товар отличается от других?</vt:lpstr>
      <vt:lpstr>Кто ваш покупатель?  Что их больше всего волнует?</vt:lpstr>
      <vt:lpstr>При использовании конкретного товара или услуги для потребителей характерно 3-5 эмоций из списка. Необходимо определить какие именно это эмоции в конкретном случае  </vt:lpstr>
      <vt:lpstr>1. Давить на желания</vt:lpstr>
      <vt:lpstr>Презентация PowerPoint</vt:lpstr>
      <vt:lpstr>2. Запугивать</vt:lpstr>
      <vt:lpstr>Презентация PowerPoint</vt:lpstr>
      <vt:lpstr>3. Создавать проблему и предлагать решение</vt:lpstr>
      <vt:lpstr>4. Создавать иллюзию "Можно" </vt:lpstr>
      <vt:lpstr>5. Обращаться к авторитетам</vt:lpstr>
      <vt:lpstr>6. Использовать все богатство сравнительной лексики</vt:lpstr>
      <vt:lpstr>7. Психоанализ или секс в рекламе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Альфия Закимова</dc:creator>
  <cp:lastModifiedBy>Альфия Закимова</cp:lastModifiedBy>
  <cp:revision>9</cp:revision>
  <dcterms:created xsi:type="dcterms:W3CDTF">2023-05-04T07:39:29Z</dcterms:created>
  <dcterms:modified xsi:type="dcterms:W3CDTF">2023-05-04T09:03:17Z</dcterms:modified>
</cp:coreProperties>
</file>