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3.xml" ContentType="application/vnd.openxmlformats-officedocument.themeOverride+xml"/>
  <Override PartName="/ppt/charts/chart2.xml" ContentType="application/vnd.openxmlformats-officedocument.drawingml.chart+xml"/>
  <Override PartName="/ppt/theme/themeOverride4.xml" ContentType="application/vnd.openxmlformats-officedocument.themeOverr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724" r:id="rId2"/>
  </p:sldMasterIdLst>
  <p:notesMasterIdLst>
    <p:notesMasterId r:id="rId16"/>
  </p:notesMasterIdLst>
  <p:handoutMasterIdLst>
    <p:handoutMasterId r:id="rId17"/>
  </p:handoutMasterIdLst>
  <p:sldIdLst>
    <p:sldId id="411" r:id="rId3"/>
    <p:sldId id="279" r:id="rId4"/>
    <p:sldId id="415" r:id="rId5"/>
    <p:sldId id="284" r:id="rId6"/>
    <p:sldId id="286" r:id="rId7"/>
    <p:sldId id="287" r:id="rId8"/>
    <p:sldId id="291" r:id="rId9"/>
    <p:sldId id="292" r:id="rId10"/>
    <p:sldId id="293" r:id="rId11"/>
    <p:sldId id="294" r:id="rId12"/>
    <p:sldId id="412" r:id="rId13"/>
    <p:sldId id="413" r:id="rId14"/>
    <p:sldId id="414" r:id="rId15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4" autoAdjust="0"/>
    <p:restoredTop sz="95256" autoAdjust="0"/>
  </p:normalViewPr>
  <p:slideViewPr>
    <p:cSldViewPr>
      <p:cViewPr>
        <p:scale>
          <a:sx n="95" d="100"/>
          <a:sy n="95" d="100"/>
        </p:scale>
        <p:origin x="-19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5.1400554097404488E-2"/>
          <c:w val="0.81670603674540687"/>
          <c:h val="0.8326195683872849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'Линейная зависимость'!$A$2:$A$9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xVal>
          <c:yVal>
            <c:numRef>
              <c:f>'Линейная зависимость'!$B$2:$B$9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35</c:v>
                </c:pt>
                <c:pt idx="4">
                  <c:v>40</c:v>
                </c:pt>
                <c:pt idx="5">
                  <c:v>45</c:v>
                </c:pt>
                <c:pt idx="6">
                  <c:v>50</c:v>
                </c:pt>
                <c:pt idx="7">
                  <c:v>55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39904"/>
        <c:axId val="33741440"/>
      </c:scatterChart>
      <c:valAx>
        <c:axId val="33739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741440"/>
        <c:crosses val="autoZero"/>
        <c:crossBetween val="midCat"/>
      </c:valAx>
      <c:valAx>
        <c:axId val="33741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739904"/>
        <c:crosses val="autoZero"/>
        <c:crossBetween val="midCat"/>
      </c:valAx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'Линейная зависимость'!$B$31:$B$38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xVal>
          <c:yVal>
            <c:numRef>
              <c:f>'Линейная зависимость'!$C$31:$C$38</c:f>
              <c:numCache>
                <c:formatCode>General</c:formatCode>
                <c:ptCount val="8"/>
                <c:pt idx="0">
                  <c:v>55</c:v>
                </c:pt>
                <c:pt idx="1">
                  <c:v>50</c:v>
                </c:pt>
                <c:pt idx="2">
                  <c:v>45</c:v>
                </c:pt>
                <c:pt idx="3">
                  <c:v>40</c:v>
                </c:pt>
                <c:pt idx="4">
                  <c:v>35</c:v>
                </c:pt>
                <c:pt idx="5">
                  <c:v>30</c:v>
                </c:pt>
                <c:pt idx="6">
                  <c:v>25</c:v>
                </c:pt>
                <c:pt idx="7">
                  <c:v>20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492096"/>
        <c:axId val="45493632"/>
      </c:scatterChart>
      <c:valAx>
        <c:axId val="4549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5493632"/>
        <c:crosses val="autoZero"/>
        <c:crossBetween val="midCat"/>
      </c:valAx>
      <c:valAx>
        <c:axId val="454936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5492096"/>
        <c:crosses val="autoZero"/>
        <c:crossBetween val="midCat"/>
      </c:valAx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335379402288641E-2"/>
          <c:y val="6.686572512799184E-2"/>
          <c:w val="0.88779829616355022"/>
          <c:h val="0.849869768421245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0"/>
          </c:marker>
          <c:xVal>
            <c:numRef>
              <c:f>'Линейная зависимость'!$B$46:$B$53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xVal>
          <c:yVal>
            <c:numRef>
              <c:f>'Линейная зависимость'!$C$46:$C$53</c:f>
              <c:numCache>
                <c:formatCode>General</c:formatCode>
                <c:ptCount val="8"/>
                <c:pt idx="0">
                  <c:v>19</c:v>
                </c:pt>
                <c:pt idx="1">
                  <c:v>20</c:v>
                </c:pt>
                <c:pt idx="2">
                  <c:v>32</c:v>
                </c:pt>
                <c:pt idx="3">
                  <c:v>44</c:v>
                </c:pt>
                <c:pt idx="4">
                  <c:v>35</c:v>
                </c:pt>
                <c:pt idx="5">
                  <c:v>47</c:v>
                </c:pt>
                <c:pt idx="6">
                  <c:v>53</c:v>
                </c:pt>
                <c:pt idx="7">
                  <c:v>58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729984"/>
        <c:axId val="36731520"/>
      </c:scatterChart>
      <c:valAx>
        <c:axId val="36729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731520"/>
        <c:crosses val="autoZero"/>
        <c:crossBetween val="midCat"/>
      </c:valAx>
      <c:valAx>
        <c:axId val="36731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6729984"/>
        <c:crosses val="autoZero"/>
        <c:crossBetween val="midCat"/>
      </c:valAx>
    </c:plotArea>
    <c:plotVisOnly val="1"/>
    <c:dispBlanksAs val="gap"/>
    <c:showDLblsOverMax val="0"/>
  </c:chart>
  <c:spPr>
    <a:solidFill>
      <a:srgbClr val="4F81BD">
        <a:lumMod val="20000"/>
        <a:lumOff val="80000"/>
      </a:srgbClr>
    </a:solidFill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3484511821918772E-2"/>
          <c:y val="5.1400554097404488E-2"/>
          <c:w val="0.86536344446576641"/>
          <c:h val="0.8326195683872849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Лист2!$A$1:$A$10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xVal>
          <c:yVal>
            <c:numRef>
              <c:f>Лист2!$B$1:$B$10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yVal>
          <c:smooth val="1"/>
        </c:ser>
        <c:ser>
          <c:idx val="1"/>
          <c:order val="1"/>
          <c:marker>
            <c:symbol val="none"/>
          </c:marker>
          <c:xVal>
            <c:numRef>
              <c:f>Лист2!$E$1:$E$10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xVal>
          <c:yVal>
            <c:numRef>
              <c:f>Лист2!$F$1:$F$10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975808"/>
        <c:axId val="46247936"/>
      </c:scatterChart>
      <c:valAx>
        <c:axId val="45975808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6247936"/>
        <c:crosses val="autoZero"/>
        <c:crossBetween val="midCat"/>
        <c:majorUnit val="1"/>
      </c:valAx>
      <c:valAx>
        <c:axId val="46247936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5975808"/>
        <c:crosses val="autoZero"/>
        <c:crossBetween val="midCat"/>
        <c:majorUnit val="1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0188702229966657E-2"/>
          <c:y val="3.2882035578885971E-2"/>
          <c:w val="0.87008753413363427"/>
          <c:h val="0.8326195683872849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Лист2!$A$1:$A$10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xVal>
          <c:yVal>
            <c:numRef>
              <c:f>Лист2!$B$1:$B$10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yVal>
          <c:smooth val="1"/>
        </c:ser>
        <c:ser>
          <c:idx val="1"/>
          <c:order val="1"/>
          <c:marker>
            <c:symbol val="none"/>
          </c:marker>
          <c:xVal>
            <c:numRef>
              <c:f>Лист2!$E$1:$E$10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</c:numCache>
            </c:numRef>
          </c:xVal>
          <c:yVal>
            <c:numRef>
              <c:f>Лист2!$F$1:$F$10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293376"/>
        <c:axId val="46294912"/>
      </c:scatterChart>
      <c:valAx>
        <c:axId val="46293376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6294912"/>
        <c:crosses val="autoZero"/>
        <c:crossBetween val="midCat"/>
        <c:majorUnit val="1"/>
      </c:valAx>
      <c:valAx>
        <c:axId val="46294912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ru-RU"/>
          </a:p>
        </c:txPr>
        <c:crossAx val="46293376"/>
        <c:crosses val="autoZero"/>
        <c:crossBetween val="midCat"/>
        <c:majorUnit val="1"/>
      </c:valAx>
    </c:plotArea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0.13235</cdr:x>
      <cdr:y>0.5762</cdr:y>
    </cdr:from>
    <cdr:to>
      <cdr:x>0.17647</cdr:x>
      <cdr:y>0.67038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48072" y="1762254"/>
          <a:ext cx="21602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0.22059</cdr:x>
      <cdr:y>0.67038</cdr:y>
    </cdr:from>
    <cdr:to>
      <cdr:x>0.27941</cdr:x>
      <cdr:y>0.76456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20" y="2050286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0.33824</cdr:x>
      <cdr:y>0.55266</cdr:y>
    </cdr:from>
    <cdr:to>
      <cdr:x>0.38235</cdr:x>
      <cdr:y>0.67038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656184" y="1690246"/>
          <a:ext cx="2160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0.41176</cdr:x>
      <cdr:y>0.24658</cdr:y>
    </cdr:from>
    <cdr:to>
      <cdr:x>0.45588</cdr:x>
      <cdr:y>0.34306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016224" y="754142"/>
          <a:ext cx="216024" cy="295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0.52941</cdr:x>
      <cdr:y>0.48202</cdr:y>
    </cdr:from>
    <cdr:to>
      <cdr:x>0.60294</cdr:x>
      <cdr:y>0.5762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592288" y="1474222"/>
          <a:ext cx="3600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0.59575</cdr:x>
      <cdr:y>0.22304</cdr:y>
    </cdr:from>
    <cdr:to>
      <cdr:x>0.65458</cdr:x>
      <cdr:y>0.32714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917128" y="682134"/>
          <a:ext cx="288032" cy="318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6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0.68766</cdr:x>
      <cdr:y>0.12886</cdr:y>
    </cdr:from>
    <cdr:to>
      <cdr:x>0.73913</cdr:x>
      <cdr:y>0.22811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67178" y="394102"/>
          <a:ext cx="252028" cy="303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7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0.76471</cdr:x>
      <cdr:y>0.08786</cdr:y>
    </cdr:from>
    <cdr:to>
      <cdr:x>0.82353</cdr:x>
      <cdr:y>0.19566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744416" y="268721"/>
          <a:ext cx="288032" cy="329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0.29412</cdr:x>
      <cdr:y>0.52911</cdr:y>
    </cdr:from>
    <cdr:to>
      <cdr:x>0.38235</cdr:x>
      <cdr:y>0.62329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440160" y="1618238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0.32353</cdr:x>
      <cdr:y>0.52911</cdr:y>
    </cdr:from>
    <cdr:to>
      <cdr:x>0.38235</cdr:x>
      <cdr:y>0.62329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1584176" y="161823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3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0.52941</cdr:x>
      <cdr:y>0.45848</cdr:y>
    </cdr:from>
    <cdr:to>
      <cdr:x>0.52941</cdr:x>
      <cdr:y>0.90582</cdr:y>
    </cdr:to>
    <cdr:cxnSp macro="">
      <cdr:nvCxnSpPr>
        <cdr:cNvPr id="34" name="Прямая соединительная линия 33"/>
        <cdr:cNvCxnSpPr/>
      </cdr:nvCxnSpPr>
      <cdr:spPr>
        <a:xfrm xmlns:a="http://schemas.openxmlformats.org/drawingml/2006/main">
          <a:off x="2897263" y="1402214"/>
          <a:ext cx="0" cy="136815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0.07353</cdr:x>
      <cdr:y>0.48202</cdr:y>
    </cdr:from>
    <cdr:to>
      <cdr:x>0.52941</cdr:x>
      <cdr:y>0.48202</cdr:y>
    </cdr:to>
    <cdr:cxnSp macro="">
      <cdr:nvCxnSpPr>
        <cdr:cNvPr id="36" name="Прямая соединительная линия 35"/>
        <cdr:cNvCxnSpPr/>
      </cdr:nvCxnSpPr>
      <cdr:spPr>
        <a:xfrm xmlns:a="http://schemas.openxmlformats.org/drawingml/2006/main" flipH="1">
          <a:off x="360040" y="1474222"/>
          <a:ext cx="22322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0.52941</cdr:x>
      <cdr:y>0.41139</cdr:y>
    </cdr:from>
    <cdr:to>
      <cdr:x>0.52941</cdr:x>
      <cdr:y>0.45848</cdr:y>
    </cdr:to>
    <cdr:cxnSp macro="">
      <cdr:nvCxnSpPr>
        <cdr:cNvPr id="38" name="Прямая соединительная линия 37"/>
        <cdr:cNvCxnSpPr/>
      </cdr:nvCxnSpPr>
      <cdr:spPr>
        <a:xfrm xmlns:a="http://schemas.openxmlformats.org/drawingml/2006/main" flipV="1">
          <a:off x="2592288" y="1258198"/>
          <a:ext cx="0" cy="1440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0.07353</cdr:x>
      <cdr:y>0.41139</cdr:y>
    </cdr:from>
    <cdr:to>
      <cdr:x>0.52941</cdr:x>
      <cdr:y>0.41139</cdr:y>
    </cdr:to>
    <cdr:cxnSp macro="">
      <cdr:nvCxnSpPr>
        <cdr:cNvPr id="40" name="Прямая соединительная линия 39"/>
        <cdr:cNvCxnSpPr/>
      </cdr:nvCxnSpPr>
      <cdr:spPr>
        <a:xfrm xmlns:a="http://schemas.openxmlformats.org/drawingml/2006/main" flipH="1">
          <a:off x="360040" y="1258198"/>
          <a:ext cx="22322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0.52941</cdr:x>
      <cdr:y>0.31721</cdr:y>
    </cdr:from>
    <cdr:to>
      <cdr:x>0.52941</cdr:x>
      <cdr:y>0.41139</cdr:y>
    </cdr:to>
    <cdr:cxnSp macro="">
      <cdr:nvCxnSpPr>
        <cdr:cNvPr id="42" name="Прямая соединительная линия 41"/>
        <cdr:cNvCxnSpPr/>
      </cdr:nvCxnSpPr>
      <cdr:spPr>
        <a:xfrm xmlns:a="http://schemas.openxmlformats.org/drawingml/2006/main" flipV="1">
          <a:off x="2592288" y="970166"/>
          <a:ext cx="0" cy="2880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0.07353</cdr:x>
      <cdr:y>0.31721</cdr:y>
    </cdr:from>
    <cdr:to>
      <cdr:x>0.52941</cdr:x>
      <cdr:y>0.31721</cdr:y>
    </cdr:to>
    <cdr:cxnSp macro="">
      <cdr:nvCxnSpPr>
        <cdr:cNvPr id="44" name="Прямая соединительная линия 43"/>
        <cdr:cNvCxnSpPr/>
      </cdr:nvCxnSpPr>
      <cdr:spPr>
        <a:xfrm xmlns:a="http://schemas.openxmlformats.org/drawingml/2006/main" flipH="1">
          <a:off x="360040" y="970166"/>
          <a:ext cx="22322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0.52941</cdr:x>
      <cdr:y>0.41139</cdr:y>
    </cdr:from>
    <cdr:to>
      <cdr:x>0.55882</cdr:x>
      <cdr:y>0.48202</cdr:y>
    </cdr:to>
    <cdr:sp macro="" textlink="">
      <cdr:nvSpPr>
        <cdr:cNvPr id="45" name="Правая фигурная скобка 44"/>
        <cdr:cNvSpPr/>
      </cdr:nvSpPr>
      <cdr:spPr>
        <a:xfrm xmlns:a="http://schemas.openxmlformats.org/drawingml/2006/main">
          <a:off x="2592288" y="1258198"/>
          <a:ext cx="144016" cy="216024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0.52941</cdr:x>
      <cdr:y>0.31721</cdr:y>
    </cdr:from>
    <cdr:to>
      <cdr:x>0.61765</cdr:x>
      <cdr:y>0.48202</cdr:y>
    </cdr:to>
    <cdr:sp macro="" textlink="">
      <cdr:nvSpPr>
        <cdr:cNvPr id="47" name="Правая фигурная скобка 46"/>
        <cdr:cNvSpPr/>
      </cdr:nvSpPr>
      <cdr:spPr>
        <a:xfrm xmlns:a="http://schemas.openxmlformats.org/drawingml/2006/main">
          <a:off x="2592288" y="970166"/>
          <a:ext cx="432048" cy="504056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0.07353</cdr:x>
      <cdr:y>0.24658</cdr:y>
    </cdr:from>
    <cdr:to>
      <cdr:x>0.36765</cdr:x>
      <cdr:y>0.31721</cdr:y>
    </cdr:to>
    <cdr:sp macro="" textlink="">
      <cdr:nvSpPr>
        <cdr:cNvPr id="48" name="TextBox 47"/>
        <cdr:cNvSpPr txBox="1"/>
      </cdr:nvSpPr>
      <cdr:spPr>
        <a:xfrm xmlns:a="http://schemas.openxmlformats.org/drawingml/2006/main">
          <a:off x="360040" y="754142"/>
          <a:ext cx="144016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ru-RU" sz="1000" baseline="-25000" dirty="0" err="1" smtClean="0">
              <a:latin typeface="Arial" panose="020B0604020202020204" pitchFamily="34" charset="0"/>
              <a:cs typeface="Arial" panose="020B0604020202020204" pitchFamily="34" charset="0"/>
            </a:rPr>
            <a:t>расч</a:t>
          </a:r>
          <a:r>
            <a:rPr lang="en-US" sz="1000" baseline="-25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по модели А)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0.07353</cdr:x>
      <cdr:y>0.48202</cdr:y>
    </cdr:from>
    <cdr:to>
      <cdr:x>0.23529</cdr:x>
      <cdr:y>0.55266</cdr:y>
    </cdr:to>
    <cdr:sp macro="" textlink="">
      <cdr:nvSpPr>
        <cdr:cNvPr id="50" name="TextBox 49"/>
        <cdr:cNvSpPr txBox="1"/>
      </cdr:nvSpPr>
      <cdr:spPr>
        <a:xfrm xmlns:a="http://schemas.openxmlformats.org/drawingml/2006/main">
          <a:off x="360040" y="1474222"/>
          <a:ext cx="79208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ru-RU" sz="10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0.08824</cdr:x>
      <cdr:y>0.3643</cdr:y>
    </cdr:from>
    <cdr:to>
      <cdr:x>0.32353</cdr:x>
      <cdr:y>0.41139</cdr:y>
    </cdr:to>
    <cdr:sp macro="" textlink="">
      <cdr:nvSpPr>
        <cdr:cNvPr id="51" name="TextBox 50"/>
        <cdr:cNvSpPr txBox="1"/>
      </cdr:nvSpPr>
      <cdr:spPr>
        <a:xfrm xmlns:a="http://schemas.openxmlformats.org/drawingml/2006/main">
          <a:off x="432048" y="1114182"/>
          <a:ext cx="1152128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0.07353</cdr:x>
      <cdr:y>0.34076</cdr:y>
    </cdr:from>
    <cdr:to>
      <cdr:x>0.35294</cdr:x>
      <cdr:y>0.41139</cdr:y>
    </cdr:to>
    <cdr:sp macro="" textlink="">
      <cdr:nvSpPr>
        <cdr:cNvPr id="52" name="TextBox 51"/>
        <cdr:cNvSpPr txBox="1"/>
      </cdr:nvSpPr>
      <cdr:spPr>
        <a:xfrm xmlns:a="http://schemas.openxmlformats.org/drawingml/2006/main">
          <a:off x="360040" y="1042174"/>
          <a:ext cx="136815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ru-RU" sz="1000" baseline="-25000" dirty="0" err="1" smtClean="0">
              <a:latin typeface="Arial" panose="020B0604020202020204" pitchFamily="34" charset="0"/>
              <a:cs typeface="Arial" panose="020B0604020202020204" pitchFamily="34" charset="0"/>
            </a:rPr>
            <a:t>расч</a:t>
          </a: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 (по модели Б)</a:t>
          </a:r>
          <a:endParaRPr lang="ru-RU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0.61817</cdr:x>
      <cdr:y>0.34076</cdr:y>
    </cdr:from>
    <cdr:to>
      <cdr:x>0.94905</cdr:x>
      <cdr:y>0.41139</cdr:y>
    </cdr:to>
    <cdr:sp macro="" textlink="">
      <cdr:nvSpPr>
        <cdr:cNvPr id="53" name="TextBox 52"/>
        <cdr:cNvSpPr txBox="1"/>
      </cdr:nvSpPr>
      <cdr:spPr>
        <a:xfrm xmlns:a="http://schemas.openxmlformats.org/drawingml/2006/main">
          <a:off x="3026905" y="1042174"/>
          <a:ext cx="16201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Остаток по модели А =  </a:t>
          </a:r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r>
            <a:rPr lang="en-US" sz="10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5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0.56283</cdr:x>
      <cdr:y>0.41139</cdr:y>
    </cdr:from>
    <cdr:to>
      <cdr:x>0.97368</cdr:x>
      <cdr:y>0.48202</cdr:y>
    </cdr:to>
    <cdr:sp macro="" textlink="">
      <cdr:nvSpPr>
        <cdr:cNvPr id="54" name="TextBox 53"/>
        <cdr:cNvSpPr txBox="1"/>
      </cdr:nvSpPr>
      <cdr:spPr>
        <a:xfrm xmlns:a="http://schemas.openxmlformats.org/drawingml/2006/main">
          <a:off x="3080148" y="1258198"/>
          <a:ext cx="224844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Остаток по модели Б</a:t>
          </a:r>
          <a:r>
            <a:rPr lang="en-US" sz="900" dirty="0" smtClean="0">
              <a:latin typeface="Arial" panose="020B0604020202020204" pitchFamily="34" charset="0"/>
              <a:cs typeface="Arial" panose="020B0604020202020204" pitchFamily="34" charset="0"/>
            </a:rPr>
            <a:t> = S</a:t>
          </a:r>
          <a:r>
            <a:rPr lang="en-US" sz="9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5</a:t>
          </a:r>
          <a:endParaRPr lang="ru-RU" sz="9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0.48529</cdr:x>
      <cdr:y>0.90582</cdr:y>
    </cdr:from>
    <cdr:to>
      <cdr:x>0.59352</cdr:x>
      <cdr:y>1</cdr:y>
    </cdr:to>
    <cdr:sp macro="" textlink="">
      <cdr:nvSpPr>
        <cdr:cNvPr id="58" name="TextBox 57"/>
        <cdr:cNvSpPr txBox="1"/>
      </cdr:nvSpPr>
      <cdr:spPr>
        <a:xfrm xmlns:a="http://schemas.openxmlformats.org/drawingml/2006/main">
          <a:off x="2376264" y="2770366"/>
          <a:ext cx="52993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 smtClean="0">
              <a:latin typeface="Arial" panose="020B0604020202020204" pitchFamily="34" charset="0"/>
              <a:cs typeface="Arial" panose="020B0604020202020204" pitchFamily="34" charset="0"/>
            </a:rPr>
            <a:t>X</a:t>
          </a: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0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  <a:endParaRPr lang="ru-RU" sz="1000" baseline="-25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0.51818</cdr:x>
      <cdr:y>0.2747</cdr:y>
    </cdr:from>
    <cdr:to>
      <cdr:x>0.65455</cdr:x>
      <cdr:y>0.49991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52227" y="753544"/>
          <a:ext cx="540061" cy="6178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ru-RU" sz="2400" b="1" dirty="0" smtClean="0"/>
            <a:t>  </a:t>
          </a:r>
          <a:r>
            <a:rPr lang="ru-RU" sz="3200" b="1" dirty="0"/>
            <a:t>+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0A4A3B-C570-45E8-B08B-44E7740B2E4B}" type="datetimeFigureOut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9FA96D7-8A0D-420A-B79F-B4744E6B6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7783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151508-4E55-4864-8145-4CD9BEA491E3}" type="datetimeFigureOut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8ABDB8-040B-49AC-A775-0346B89ED3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2334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B6E80-25FD-49B2-9FF6-3B6AAC7EA563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2F879-7D5D-47B4-92DC-10DD733AA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A1C4C-D3F4-4D64-9207-E5736360355B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282B9-19D7-4328-9EC7-26DF44E01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74B72-03EC-40BB-A0FD-2B5482F1485D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2F160-D1C2-4D57-89C3-B55D64091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A14BA-CBFD-436F-8CDE-BF416830D162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BA4D7-E625-4D67-8C0C-E3CFE2345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B14D3-666F-40D9-B5D5-6DA0F9D21FF1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DDFCA-8A19-4877-9AB4-6661750110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75BED-4E23-4CDF-9E96-7ED858D59496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5C396-B98C-4C70-BFA9-5C20E847F3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73CA3-E42F-4C80-AB24-080F8CDE6E82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47DF2-BAAB-4609-9E98-A86A48E67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4C36B-6223-4FDE-8E7F-427A58F60086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8FFED-485B-460E-9DF9-F310BC40E1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24EB8-0F83-49C6-8FD7-8382D7433156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0B257-57A2-47DA-AEFC-83C56486D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A61CC-524E-413B-B554-9BA6B87D74CF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373C7-B058-42FC-8380-67B5925F8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F82CE-51A3-4434-9576-D44556634792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4DA5F-29CE-4948-AA4A-3B3BF8A96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CF8F1C-D80A-4299-950E-67169614AB82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  <p:grpSp>
        <p:nvGrpSpPr>
          <p:cNvPr id="345094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345095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solidFill>
                  <a:srgbClr val="292929"/>
                </a:solidFill>
              </a:endParaRPr>
            </a:p>
          </p:txBody>
        </p:sp>
        <p:sp>
          <p:nvSpPr>
            <p:cNvPr id="345096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solidFill>
                  <a:srgbClr val="292929"/>
                </a:solidFill>
                <a:latin typeface="Times New Roman" pitchFamily="18" charset="0"/>
              </a:endParaRPr>
            </a:p>
          </p:txBody>
        </p:sp>
        <p:sp>
          <p:nvSpPr>
            <p:cNvPr id="345097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solidFill>
                  <a:srgbClr val="292929"/>
                </a:solidFill>
                <a:latin typeface="Times New Roman" pitchFamily="18" charset="0"/>
              </a:endParaRPr>
            </a:p>
          </p:txBody>
        </p:sp>
        <p:sp>
          <p:nvSpPr>
            <p:cNvPr id="345098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1000 w 1000"/>
                <a:gd name="T1" fmla="*/ 1000 h 1000"/>
                <a:gd name="T2" fmla="*/ 0 w 1000"/>
                <a:gd name="T3" fmla="*/ 1000 h 1000"/>
                <a:gd name="T4" fmla="*/ 0 w 1000"/>
                <a:gd name="T5" fmla="*/ 0 h 1000"/>
                <a:gd name="T6" fmla="*/ 1000 w 1000"/>
                <a:gd name="T7" fmla="*/ 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292929"/>
                </a:solidFill>
              </a:endParaRPr>
            </a:p>
          </p:txBody>
        </p:sp>
        <p:sp>
          <p:nvSpPr>
            <p:cNvPr id="345099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>
                <a:gd name="T0" fmla="*/ 0 w 1000"/>
                <a:gd name="T1" fmla="*/ 0 h 1000"/>
                <a:gd name="T2" fmla="*/ 1000 w 1000"/>
                <a:gd name="T3" fmla="*/ 0 h 1000"/>
                <a:gd name="T4" fmla="*/ 1000 w 1000"/>
                <a:gd name="T5" fmla="*/ 1000 h 1000"/>
                <a:gd name="T6" fmla="*/ 0 w 1000"/>
                <a:gd name="T7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292929"/>
                </a:solidFill>
              </a:endParaRPr>
            </a:p>
          </p:txBody>
        </p:sp>
      </p:grpSp>
      <p:sp>
        <p:nvSpPr>
          <p:cNvPr id="3451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1306060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3CA62-B983-4EA1-BD78-0B8AB51A7954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22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453D9-BB39-44CC-A1B9-BE961AC6817E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98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B24A0-B49F-4F92-844D-A15C9D2EB9AB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287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439A9-F588-4F61-A2C1-C94BCEBEE046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96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D736D-4981-43C5-8CB3-D9322230A2D8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86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1B27-F816-4EEA-9BE9-47FE713A95CC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12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034C1-1AA2-4BF6-B4FE-0EA0F1487BC0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88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922B8-95D3-4EDD-A626-BE332BFD36BA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073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FC7A1-A743-4DC4-8C35-6114D9510C59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181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7326B-C858-411C-A8EA-9C0866FFC42A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12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100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0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7DF068-DFCE-44F4-9402-59BF08852051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Фетищева П.А.,050908, 2012 год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4E7099-C1BB-4169-A633-E43E7548D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4105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3" r:id="rId2"/>
    <p:sldLayoutId id="2147483722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23" r:id="rId9"/>
    <p:sldLayoutId id="2147483719" r:id="rId10"/>
    <p:sldLayoutId id="214748372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>
              <a:solidFill>
                <a:srgbClr val="292929"/>
              </a:solidFill>
              <a:latin typeface="Times New Roman" pitchFamily="18" charset="0"/>
            </a:endParaRPr>
          </a:p>
        </p:txBody>
      </p:sp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>
              <a:solidFill>
                <a:srgbClr val="292929"/>
              </a:solidFill>
              <a:latin typeface="Times New Roman" pitchFamily="18" charset="0"/>
            </a:endParaRPr>
          </a:p>
        </p:txBody>
      </p:sp>
      <p:sp>
        <p:nvSpPr>
          <p:cNvPr id="34406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406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407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3440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34407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7953E54-2AF5-413A-B104-1E8C1698F0B9}" type="slidenum">
              <a:rPr lang="ru-RU">
                <a:solidFill>
                  <a:srgbClr val="292929"/>
                </a:solidFill>
              </a:rPr>
              <a:pPr/>
              <a:t>‹#›</a:t>
            </a:fld>
            <a:endParaRPr lang="ru-RU">
              <a:solidFill>
                <a:srgbClr val="292929"/>
              </a:solidFill>
            </a:endParaRPr>
          </a:p>
        </p:txBody>
      </p:sp>
      <p:sp>
        <p:nvSpPr>
          <p:cNvPr id="344073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solidFill>
                <a:srgbClr val="292929"/>
              </a:solidFill>
            </a:endParaRPr>
          </a:p>
        </p:txBody>
      </p:sp>
      <p:sp>
        <p:nvSpPr>
          <p:cNvPr id="344074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0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293813" indent="-4032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66"/>
            </a:gs>
            <a:gs pos="50000">
              <a:srgbClr val="FFCC66">
                <a:gamma/>
                <a:tint val="3922"/>
                <a:invGamma/>
              </a:srgbClr>
            </a:gs>
            <a:gs pos="100000">
              <a:srgbClr val="FFCC66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2671" y="2852936"/>
            <a:ext cx="8424863" cy="431800"/>
          </a:xfrm>
        </p:spPr>
        <p:txBody>
          <a:bodyPr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Лекция 4</a:t>
            </a:r>
            <a:b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 тему:</a:t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«</a:t>
            </a:r>
            <a:r>
              <a:rPr lang="ru-RU" sz="4400" b="1" dirty="0" smtClean="0"/>
              <a:t>Спрос. Моделирование спроса с помощью линейной модели</a:t>
            </a:r>
            <a:r>
              <a:rPr lang="ru-RU" sz="4400" b="1" dirty="0" smtClean="0"/>
              <a:t>»</a:t>
            </a:r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9388" y="77789"/>
            <a:ext cx="8785225" cy="119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ru-RU" sz="1400" dirty="0" smtClean="0">
                <a:solidFill>
                  <a:srgbClr val="292929"/>
                </a:solidFill>
              </a:rPr>
              <a:t>Бизнес Школа</a:t>
            </a:r>
            <a:endParaRPr lang="ru-RU" sz="1400" dirty="0">
              <a:solidFill>
                <a:srgbClr val="292929"/>
              </a:solidFill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8345003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14414" y="285750"/>
            <a:ext cx="7358114" cy="428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algn="ctr">
              <a:spcAft>
                <a:spcPts val="1000"/>
              </a:spcAft>
              <a:defRPr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  <a:defRPr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968" y="1053176"/>
            <a:ext cx="84969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1</a:t>
            </a:r>
            <a:r>
              <a:rPr lang="ru-RU" sz="1400" b="1" dirty="0"/>
              <a:t> </a:t>
            </a:r>
            <a:r>
              <a:rPr lang="ru-RU" sz="1400" b="1" dirty="0" smtClean="0"/>
              <a:t>Понятие спроса</a:t>
            </a:r>
          </a:p>
          <a:p>
            <a:pPr algn="just"/>
            <a:r>
              <a:rPr lang="ru-RU" sz="1400" b="1" dirty="0" smtClean="0"/>
              <a:t>2 </a:t>
            </a:r>
            <a:r>
              <a:rPr lang="ru-RU" sz="1400" b="1" dirty="0" smtClean="0"/>
              <a:t>Виды </a:t>
            </a:r>
            <a:r>
              <a:rPr lang="ru-RU" sz="1400" b="1" dirty="0" smtClean="0"/>
              <a:t>регрессионных моделей.</a:t>
            </a:r>
          </a:p>
          <a:p>
            <a:pPr algn="just"/>
            <a:r>
              <a:rPr lang="ru-RU" sz="1400" b="1" dirty="0"/>
              <a:t>3</a:t>
            </a:r>
            <a:r>
              <a:rPr lang="ru-RU" sz="1400" b="1" dirty="0" smtClean="0"/>
              <a:t> </a:t>
            </a:r>
            <a:r>
              <a:rPr lang="ru-RU" sz="1400" b="1" dirty="0" smtClean="0"/>
              <a:t>Выбор вида модели и этапы построения парной экономико-математической модели (уравнения регрессии). Графическая интерпретация и свойства парной линейной модели.</a:t>
            </a:r>
          </a:p>
          <a:p>
            <a:pPr algn="just"/>
            <a:r>
              <a:rPr lang="ru-RU" sz="1400" b="1" dirty="0"/>
              <a:t>4</a:t>
            </a:r>
            <a:r>
              <a:rPr lang="ru-RU" sz="1400" b="1" dirty="0" smtClean="0"/>
              <a:t> </a:t>
            </a:r>
            <a:r>
              <a:rPr lang="ru-RU" sz="1400" b="1" dirty="0" smtClean="0"/>
              <a:t>Построение парного линейного уравнения регрессии. Метод наименьших квадратов: теоретические аспекты. </a:t>
            </a:r>
          </a:p>
          <a:p>
            <a:pPr algn="just"/>
            <a:r>
              <a:rPr lang="ru-RU" sz="1400" b="1" dirty="0"/>
              <a:t>5</a:t>
            </a:r>
            <a:r>
              <a:rPr lang="ru-RU" sz="1400" b="1" dirty="0" smtClean="0"/>
              <a:t> </a:t>
            </a:r>
            <a:r>
              <a:rPr lang="ru-RU" sz="1400" b="1" dirty="0" smtClean="0"/>
              <a:t>Пример построения парного линейного уравнения </a:t>
            </a:r>
            <a:r>
              <a:rPr lang="ru-RU" sz="1400" b="1" dirty="0" smtClean="0"/>
              <a:t>регрессии спроса.</a:t>
            </a:r>
            <a:endParaRPr lang="ru-RU" sz="1600" b="1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572528" y="6381327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14414" y="285750"/>
            <a:ext cx="7358114" cy="428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Понятие спроса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  <a:defRPr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  <a:defRPr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968" y="1053176"/>
            <a:ext cx="849694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ru-RU" sz="1400" b="1" dirty="0" smtClean="0"/>
              <a:t>В условиях рыночной экономики в первую очередь спрос определяет объемы производства продукции, услуг и работ.  Изучение спроса на продукцию компании очень важно для обеспечения ее экономической безопасности.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Спрос – это потребность в товаре, обеспеченная доходами потребителей.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Следует различать понятие спроса и объема спроса. Количественно объем спроса выражается объемами продаж по определенной цене. Т.е. для каждого варианта цены свой объем спроса.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На спроса влияет большое количество факторов: цена, доходы, возраст, пол, реклама, время года, регион проживания, сезон и т.д.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В экономике рассматривается зависимость спроса от цены.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Модель спроса – это формула (уравнение), которой соответствует график, отражающие зависимость объема спроса от цены.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Если компания знает модель спроса на товар, то сможет прогнозировать продажи в зависимости от цены и наоборот, определять цены, чтобы продать заданный объем продаж.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Для построения модели спроса нужно изучить теорию по экономико-математическому моделированию. </a:t>
            </a:r>
          </a:p>
          <a:p>
            <a:pPr indent="361950" algn="just"/>
            <a:endParaRPr lang="ru-RU" sz="1400" b="1" dirty="0"/>
          </a:p>
          <a:p>
            <a:pPr indent="361950" algn="just"/>
            <a:r>
              <a:rPr lang="ru-RU" sz="1400" b="1" dirty="0" smtClean="0"/>
              <a:t>  </a:t>
            </a:r>
            <a:endParaRPr lang="ru-RU" sz="1400" b="1" dirty="0" smtClean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572528" y="6381327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00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57158" y="157214"/>
            <a:ext cx="8643998" cy="46347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вопрос: Виды регрессионных моделей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908720"/>
            <a:ext cx="6264696" cy="43204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Математическая модель (стандартная функция)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556792"/>
            <a:ext cx="3888432" cy="64807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ПАРНАЯ (один фактор)</a:t>
            </a:r>
          </a:p>
          <a:p>
            <a:pPr algn="ctr"/>
            <a:r>
              <a:rPr lang="en-US" sz="1600" dirty="0" smtClean="0"/>
              <a:t>Y = f(X) 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91980" y="1556792"/>
            <a:ext cx="4356484" cy="6480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МНОЖЕСТВЕННАЯ (много факторов)</a:t>
            </a:r>
            <a:endParaRPr lang="en-US" sz="1600" dirty="0" smtClean="0"/>
          </a:p>
          <a:p>
            <a:pPr algn="ctr"/>
            <a:r>
              <a:rPr lang="en-US" sz="1600" dirty="0" smtClean="0"/>
              <a:t>Y=f(X1, X2, X3, ……, </a:t>
            </a:r>
            <a:r>
              <a:rPr lang="en-US" sz="1600" dirty="0" err="1" smtClean="0"/>
              <a:t>Xn</a:t>
            </a:r>
            <a:r>
              <a:rPr lang="en-US" sz="1600" dirty="0" smtClean="0"/>
              <a:t>)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4440" y="2270941"/>
            <a:ext cx="3888432" cy="4394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Функция одной переменной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391980" y="2265011"/>
            <a:ext cx="4140459" cy="4205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Функция нескольких переменных</a:t>
            </a:r>
            <a:r>
              <a:rPr lang="ru-RU" b="1" dirty="0" smtClean="0"/>
              <a:t> </a:t>
            </a:r>
            <a:endParaRPr lang="ru-RU" b="1" dirty="0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269709"/>
              </p:ext>
            </p:extLst>
          </p:nvPr>
        </p:nvGraphicFramePr>
        <p:xfrm>
          <a:off x="395265" y="2773783"/>
          <a:ext cx="8367481" cy="4043982"/>
        </p:xfrm>
        <a:graphic>
          <a:graphicData uri="http://schemas.openxmlformats.org/drawingml/2006/table">
            <a:tbl>
              <a:tblPr firstRow="1" firstCol="1" bandRow="1"/>
              <a:tblGrid>
                <a:gridCol w="2170416"/>
                <a:gridCol w="2651033"/>
                <a:gridCol w="3546032"/>
              </a:tblGrid>
              <a:tr h="2092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Вид модели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Парная модель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Множественная модель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линейная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ax+b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… + 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err="1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гиперболическая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a/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x+b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/x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/x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… 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/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 smtClean="0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9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полином 2 степени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+bx+c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c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75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полином 3 степени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+bx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+cx+d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3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c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+b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+c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+d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степенная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b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ax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b1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b2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…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30000" dirty="0" err="1">
                          <a:effectLst/>
                          <a:latin typeface="Arial"/>
                          <a:ea typeface="Times New Roman"/>
                        </a:rPr>
                        <a:t>bn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85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показательная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Times New Roman"/>
                        </a:rPr>
                        <a:t>y= ab</a:t>
                      </a:r>
                      <a:r>
                        <a:rPr lang="en-US" sz="1400" baseline="3000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ab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x1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b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baseline="30000" dirty="0">
                          <a:effectLst/>
                          <a:latin typeface="Arial"/>
                          <a:ea typeface="Times New Roman"/>
                        </a:rPr>
                        <a:t>x2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…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b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baseline="30000" dirty="0" err="1">
                          <a:effectLst/>
                          <a:latin typeface="Arial"/>
                          <a:ea typeface="Times New Roman"/>
                        </a:rPr>
                        <a:t>xn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341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обратная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1/(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ax+b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y= 1/(a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+a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+…+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US" sz="1400" baseline="-25000" dirty="0" err="1"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r>
                        <a:rPr lang="en-US" sz="1400" dirty="0" err="1">
                          <a:effectLst/>
                          <a:latin typeface="Arial"/>
                          <a:ea typeface="Times New Roman"/>
                        </a:rPr>
                        <a:t>+b</a:t>
                      </a:r>
                      <a:r>
                        <a:rPr lang="en-US" sz="1400" dirty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85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экспоненциальная 1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 = </a:t>
                      </a:r>
                      <a:r>
                        <a:rPr lang="en-US" sz="14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ae</a:t>
                      </a:r>
                      <a:r>
                        <a:rPr lang="en-US" sz="1400" baseline="300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bx</a:t>
                      </a:r>
                      <a:endParaRPr lang="ru-RU" sz="1400" baseline="30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 = ae</a:t>
                      </a:r>
                      <a:r>
                        <a:rPr lang="en-US" sz="1400" baseline="30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b1x1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400" baseline="30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b2x2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…..</a:t>
                      </a:r>
                      <a:endParaRPr lang="ru-RU" sz="1400" baseline="300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3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экспоненциальная 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 = e</a:t>
                      </a:r>
                      <a:r>
                        <a:rPr kumimoji="0" lang="en-US" sz="14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ax+b </a:t>
                      </a:r>
                      <a:endParaRPr kumimoji="0" lang="ru-RU" sz="14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en-US" sz="14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a1x1 + a2x2  +….. + </a:t>
                      </a:r>
                      <a:r>
                        <a:rPr kumimoji="0" lang="en-US" sz="1400" b="0" i="0" u="none" strike="noStrike" kern="1200" cap="none" spc="0" normalizeH="0" baseline="30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anxn</a:t>
                      </a:r>
                      <a:r>
                        <a:rPr kumimoji="0" lang="en-US" sz="14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+ b </a:t>
                      </a:r>
                      <a:endParaRPr kumimoji="0" lang="ru-RU" sz="14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95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логарифмическая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y= </a:t>
                      </a:r>
                      <a:r>
                        <a:rPr lang="en-US" sz="1400" dirty="0" err="1" smtClean="0">
                          <a:effectLst/>
                          <a:latin typeface="Arial"/>
                          <a:ea typeface="Times New Roman"/>
                        </a:rPr>
                        <a:t>aLn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(x)+b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y=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Ln(x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) + a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Ln(x</a:t>
                      </a:r>
                      <a:r>
                        <a:rPr lang="en-US" sz="1400" baseline="-25000" dirty="0" smtClean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) + </a:t>
                      </a:r>
                      <a:r>
                        <a:rPr lang="ru-RU" sz="1400" dirty="0" smtClean="0">
                          <a:effectLst/>
                          <a:latin typeface="Arial"/>
                          <a:ea typeface="Times New Roman"/>
                        </a:rPr>
                        <a:t>….. + </a:t>
                      </a:r>
                      <a:r>
                        <a:rPr lang="en-US" sz="1400" dirty="0" smtClean="0">
                          <a:effectLst/>
                          <a:latin typeface="Arial"/>
                          <a:ea typeface="Times New Roman"/>
                        </a:rPr>
                        <a:t>b </a:t>
                      </a:r>
                      <a:endParaRPr lang="ru-RU" sz="14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57158" y="184108"/>
            <a:ext cx="8643998" cy="5498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Вопрос: Этапы построения парной линейной модели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1124744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u="sng" dirty="0" smtClean="0"/>
              <a:t>1 Этап</a:t>
            </a:r>
            <a:r>
              <a:rPr lang="ru-RU" dirty="0" smtClean="0"/>
              <a:t>: Определяются переменные величины </a:t>
            </a:r>
            <a:r>
              <a:rPr lang="en-US" dirty="0" smtClean="0"/>
              <a:t>Y</a:t>
            </a:r>
            <a:r>
              <a:rPr lang="ru-RU" dirty="0" smtClean="0"/>
              <a:t> и </a:t>
            </a:r>
            <a:r>
              <a:rPr lang="en-US" dirty="0" smtClean="0"/>
              <a:t>X</a:t>
            </a:r>
            <a:endParaRPr lang="ru-RU" dirty="0" smtClean="0"/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ru-RU" u="sng" dirty="0" smtClean="0"/>
              <a:t>2 Этап:</a:t>
            </a:r>
            <a:r>
              <a:rPr lang="ru-RU" dirty="0" smtClean="0"/>
              <a:t> Формируется статистическая выборка для переменных </a:t>
            </a:r>
            <a:r>
              <a:rPr lang="en-US" dirty="0" smtClean="0"/>
              <a:t>X </a:t>
            </a:r>
            <a:r>
              <a:rPr lang="ru-RU" dirty="0" smtClean="0"/>
              <a:t>и </a:t>
            </a:r>
            <a:r>
              <a:rPr lang="en-US" dirty="0" smtClean="0"/>
              <a:t>Y</a:t>
            </a:r>
            <a:r>
              <a:rPr lang="ru-RU" dirty="0"/>
              <a:t>.</a:t>
            </a:r>
            <a:r>
              <a:rPr lang="ru-RU" dirty="0" smtClean="0"/>
              <a:t> </a:t>
            </a:r>
            <a:endParaRPr lang="kk-KZ" dirty="0"/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kk-KZ" u="sng" dirty="0" smtClean="0"/>
              <a:t>3 Этап:</a:t>
            </a:r>
            <a:r>
              <a:rPr lang="kk-KZ" dirty="0" smtClean="0"/>
              <a:t> Строится поле корреляции (зависимости).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2204864"/>
            <a:ext cx="3384375" cy="129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11560" y="3714998"/>
            <a:ext cx="8064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u="sng" dirty="0" smtClean="0"/>
              <a:t>4 Этап:</a:t>
            </a:r>
            <a:r>
              <a:rPr lang="ru-RU" dirty="0" smtClean="0"/>
              <a:t> Визуально по характеру распределения точек данных выдвигается гипотеза с помощью какой стандартной парной функции целесообразно аппроксимировать не строгую зависимость (гипотез может быть несколько)!!!!!!!!!</a:t>
            </a:r>
          </a:p>
          <a:p>
            <a:pPr algn="just"/>
            <a:r>
              <a:rPr lang="ru-RU" u="sng" dirty="0" smtClean="0"/>
              <a:t>5 Этап: </a:t>
            </a:r>
            <a:r>
              <a:rPr lang="ru-RU" dirty="0" smtClean="0"/>
              <a:t>Записывается выбранная функция в общем виде и определяются ее параметры </a:t>
            </a:r>
            <a:r>
              <a:rPr lang="ru-RU" u="sng" dirty="0" smtClean="0"/>
              <a:t>методом наименьших квадратов или методом центральных точек.</a:t>
            </a:r>
            <a:r>
              <a:rPr lang="ru-RU" dirty="0" smtClean="0"/>
              <a:t> Если выбранная функция – не стандартная, то метод нахождения ее параметров – это </a:t>
            </a:r>
            <a:r>
              <a:rPr lang="ru-RU" u="sng" dirty="0" smtClean="0"/>
              <a:t>метод итераций.</a:t>
            </a:r>
          </a:p>
          <a:p>
            <a:pPr algn="just"/>
            <a:r>
              <a:rPr lang="ru-RU" u="sng" dirty="0" smtClean="0"/>
              <a:t>6 Этап</a:t>
            </a:r>
            <a:r>
              <a:rPr lang="ru-RU" dirty="0" smtClean="0"/>
              <a:t>: Рассчитанные параметры записываются в общий вид модели.</a:t>
            </a:r>
          </a:p>
          <a:p>
            <a:pPr algn="just"/>
            <a:r>
              <a:rPr lang="ru-RU" u="sng" dirty="0" smtClean="0"/>
              <a:t>7 Этап: </a:t>
            </a:r>
            <a:r>
              <a:rPr lang="ru-RU" dirty="0" smtClean="0"/>
              <a:t>Рассчитываются показатели качества модели и делается вывод о возможности ее применения для прогноза </a:t>
            </a:r>
            <a:r>
              <a:rPr lang="en-US" dirty="0" smtClean="0"/>
              <a:t>Y.</a:t>
            </a:r>
            <a:endParaRPr lang="ru-RU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57158" y="142852"/>
            <a:ext cx="8643998" cy="5498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Графическая интерпретация и свойства стандартной линейной модели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812485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ЛИНЕЙНАЯ МОДЕЛЬ: </a:t>
            </a:r>
            <a:r>
              <a:rPr lang="en-US" sz="1400" b="1" u="sng" dirty="0"/>
              <a:t>y</a:t>
            </a:r>
            <a:r>
              <a:rPr lang="en-US" sz="1400" b="1" u="sng" dirty="0" smtClean="0"/>
              <a:t> = ax + b</a:t>
            </a:r>
            <a:endParaRPr lang="ru-RU" sz="1400" b="1" u="sng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991115"/>
              </p:ext>
            </p:extLst>
          </p:nvPr>
        </p:nvGraphicFramePr>
        <p:xfrm>
          <a:off x="441938" y="1129771"/>
          <a:ext cx="8383537" cy="2940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7648"/>
                <a:gridCol w="1071580"/>
                <a:gridCol w="1113603"/>
                <a:gridCol w="1250176"/>
                <a:gridCol w="1355234"/>
                <a:gridCol w="1197648"/>
                <a:gridCol w="1197648"/>
              </a:tblGrid>
              <a:tr h="9979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Производная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Знак производной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Изменение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производной в точке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График модели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Направление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зависимости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Степень зависимости 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79386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a &gt; 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y' = a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const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положительный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одинаковый наклон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прямая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изменяется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979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 &lt; 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y' = - a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const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отрицательный одинаковый наклон наклон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обратная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не изменяется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313351"/>
              </p:ext>
            </p:extLst>
          </p:nvPr>
        </p:nvGraphicFramePr>
        <p:xfrm>
          <a:off x="539552" y="4293096"/>
          <a:ext cx="374441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615811"/>
              </p:ext>
            </p:extLst>
          </p:nvPr>
        </p:nvGraphicFramePr>
        <p:xfrm>
          <a:off x="4860032" y="4293096"/>
          <a:ext cx="357187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36309" y="6236675"/>
            <a:ext cx="4321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Схематично 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ax + b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3476" y="6235822"/>
            <a:ext cx="4321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Схематично график модели: </a:t>
            </a:r>
            <a:r>
              <a:rPr lang="en-US" sz="1400" b="1" dirty="0" smtClean="0">
                <a:solidFill>
                  <a:prstClr val="black"/>
                </a:solidFill>
              </a:rPr>
              <a:t>y </a:t>
            </a:r>
            <a:r>
              <a:rPr lang="en-US" sz="1400" b="1" dirty="0">
                <a:solidFill>
                  <a:prstClr val="black"/>
                </a:solidFill>
              </a:rPr>
              <a:t>= </a:t>
            </a:r>
            <a:r>
              <a:rPr lang="ru-RU" sz="1400" b="1" dirty="0" smtClean="0">
                <a:solidFill>
                  <a:prstClr val="black"/>
                </a:solidFill>
              </a:rPr>
              <a:t>- </a:t>
            </a:r>
            <a:r>
              <a:rPr lang="en-US" sz="1400" b="1" dirty="0" smtClean="0">
                <a:solidFill>
                  <a:prstClr val="black"/>
                </a:solidFill>
              </a:rPr>
              <a:t>ax </a:t>
            </a:r>
            <a:r>
              <a:rPr lang="en-US" sz="1400" b="1" dirty="0">
                <a:solidFill>
                  <a:prstClr val="black"/>
                </a:solidFill>
              </a:rPr>
              <a:t>+ b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7120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Вопрос: Построение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парного линейного уравнения регрессии. Метод наименьших квадратов: теоретические аспекты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712058"/>
            <a:ext cx="8749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u="sng" dirty="0" smtClean="0"/>
              <a:t>1 Этап</a:t>
            </a:r>
            <a:r>
              <a:rPr lang="ru-RU" sz="1400" dirty="0" smtClean="0"/>
              <a:t>: Определяются переменные величины </a:t>
            </a:r>
            <a:r>
              <a:rPr lang="en-US" sz="1400" dirty="0" smtClean="0"/>
              <a:t>Y</a:t>
            </a:r>
            <a:r>
              <a:rPr lang="ru-RU" sz="1400" dirty="0" smtClean="0"/>
              <a:t> и </a:t>
            </a:r>
            <a:r>
              <a:rPr lang="en-US" sz="1400" dirty="0" smtClean="0"/>
              <a:t>X</a:t>
            </a:r>
            <a:r>
              <a:rPr lang="ru-RU" sz="1400" dirty="0" smtClean="0"/>
              <a:t>.</a:t>
            </a:r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ru-RU" sz="1400" u="sng" dirty="0" smtClean="0"/>
              <a:t>2 Этап:</a:t>
            </a:r>
            <a:r>
              <a:rPr lang="ru-RU" sz="1400" dirty="0" smtClean="0"/>
              <a:t> Формируется статистическая выборка для переменных </a:t>
            </a:r>
            <a:r>
              <a:rPr lang="en-US" sz="1400" dirty="0" smtClean="0"/>
              <a:t>X</a:t>
            </a:r>
            <a:r>
              <a:rPr lang="ru-RU" sz="1400" dirty="0" smtClean="0"/>
              <a:t> и </a:t>
            </a:r>
            <a:r>
              <a:rPr lang="en-US" sz="1400" dirty="0" smtClean="0"/>
              <a:t>Y</a:t>
            </a:r>
            <a:r>
              <a:rPr lang="ru-RU" sz="1400" dirty="0" smtClean="0"/>
              <a:t> (точки данных). </a:t>
            </a:r>
            <a:endParaRPr lang="kk-KZ" sz="1400" dirty="0"/>
          </a:p>
          <a:p>
            <a:pPr algn="just" fontAlgn="ctr">
              <a:spcBef>
                <a:spcPts val="0"/>
              </a:spcBef>
              <a:spcAft>
                <a:spcPts val="0"/>
              </a:spcAft>
            </a:pPr>
            <a:r>
              <a:rPr lang="kk-KZ" sz="1400" u="sng" dirty="0" smtClean="0"/>
              <a:t>3 Этап:</a:t>
            </a:r>
            <a:r>
              <a:rPr lang="kk-KZ" sz="1400" dirty="0" smtClean="0"/>
              <a:t> Строится </a:t>
            </a:r>
            <a:r>
              <a:rPr lang="kk-KZ" sz="1400" b="1" u="sng" dirty="0" smtClean="0"/>
              <a:t>поле корреляции</a:t>
            </a:r>
            <a:r>
              <a:rPr lang="kk-KZ" sz="1400" dirty="0" smtClean="0"/>
              <a:t> (зависимости)</a:t>
            </a:r>
            <a:endParaRPr lang="ru-RU" sz="1400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042990"/>
              </p:ext>
            </p:extLst>
          </p:nvPr>
        </p:nvGraphicFramePr>
        <p:xfrm>
          <a:off x="467544" y="1450722"/>
          <a:ext cx="4907760" cy="3058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9512" y="4527920"/>
                <a:ext cx="8640960" cy="2339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ru-RU" sz="1400" u="sng" dirty="0" smtClean="0"/>
                  <a:t>4 Этап</a:t>
                </a:r>
                <a:r>
                  <a:rPr lang="ru-RU" sz="1400" dirty="0" smtClean="0"/>
                  <a:t>: Визуально определяется характер распределения точек. Если точки стремятся к графику линейной модели, то зависимость может быть аппроксимирована парной линейной моделью. </a:t>
                </a:r>
              </a:p>
              <a:p>
                <a:pPr algn="just"/>
                <a:r>
                  <a:rPr lang="ru-RU" sz="1400" u="sng" dirty="0" smtClean="0"/>
                  <a:t>5 Этап: </a:t>
                </a:r>
                <a:r>
                  <a:rPr lang="ru-RU" sz="1400" dirty="0" smtClean="0"/>
                  <a:t>Записывается линейная модель в общем виде: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y </a:t>
                </a:r>
                <a:r>
                  <a:rPr lang="en-US" sz="1400" b="1" u="sng" dirty="0">
                    <a:solidFill>
                      <a:prstClr val="black"/>
                    </a:solidFill>
                  </a:rPr>
                  <a:t>= ax + </a:t>
                </a:r>
                <a:r>
                  <a:rPr lang="en-US" sz="1400" b="1" u="sng" dirty="0" smtClean="0">
                    <a:solidFill>
                      <a:prstClr val="black"/>
                    </a:solidFill>
                  </a:rPr>
                  <a:t>b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.</a:t>
                </a:r>
                <a:r>
                  <a:rPr lang="ru-RU" sz="1400" b="1" dirty="0" smtClean="0">
                    <a:solidFill>
                      <a:prstClr val="black"/>
                    </a:solidFill>
                  </a:rPr>
                  <a:t> 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Далее необходимо определить параметры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a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и </a:t>
                </a:r>
                <a:r>
                  <a:rPr lang="en-US" sz="1400" dirty="0" smtClean="0">
                    <a:solidFill>
                      <a:prstClr val="black"/>
                    </a:solidFill>
                  </a:rPr>
                  <a:t>b.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Сочетаний параметров – бесконечно. </a:t>
                </a:r>
                <a:r>
                  <a:rPr lang="ru-RU" sz="1400" b="1" u="sng" dirty="0" smtClean="0">
                    <a:solidFill>
                      <a:prstClr val="black"/>
                    </a:solidFill>
                  </a:rPr>
                  <a:t>Необходимо определить сочетание, при котором линейная модель была бы максимально приближена к точкам данных, т.е. необходимо найти модель с</a:t>
                </a:r>
                <a:r>
                  <a:rPr lang="ru-RU" sz="1400" dirty="0">
                    <a:solidFill>
                      <a:prstClr val="black"/>
                    </a:solidFill>
                  </a:rPr>
                  <a:t> </a:t>
                </a:r>
                <a:r>
                  <a:rPr lang="ru-RU" sz="1400" dirty="0" smtClean="0">
                    <a:solidFill>
                      <a:prstClr val="black"/>
                    </a:solidFill>
                  </a:rPr>
                  <a:t>минимально возможными остатками.</a:t>
                </a:r>
                <a:endParaRPr lang="ru-RU" sz="1400" b="1" u="sng" dirty="0">
                  <a:solidFill>
                    <a:prstClr val="black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dirty="0" smtClean="0"/>
                  <a:t> </a:t>
                </a: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u="sng" dirty="0" smtClean="0"/>
                  <a:t>Условие м</a:t>
                </a:r>
                <a:r>
                  <a:rPr lang="kk-KZ" sz="1600" u="sng" dirty="0" smtClean="0"/>
                  <a:t>аксимальной близости модели</a:t>
                </a:r>
                <a:r>
                  <a:rPr lang="ru-RU" sz="1600" dirty="0" smtClean="0"/>
                  <a:t>: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𝟐</m:t>
                        </m:r>
                      </m:e>
                    </m:nary>
                  </m:oMath>
                </a14:m>
                <a:r>
                  <a:rPr lang="ru-RU" sz="16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-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минимальна !!!!!!!          </a:t>
                </a:r>
              </a:p>
              <a:p>
                <a:pPr algn="ctr" font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sz="1600" b="1" dirty="0" smtClean="0">
                    <a:solidFill>
                      <a:srgbClr val="C00000"/>
                    </a:solidFill>
                  </a:rPr>
                  <a:t> Метод наименьших квадратов (базируется на мат. анализе)</a:t>
                </a:r>
                <a:endParaRPr lang="kk-KZ" sz="1600" b="1" dirty="0">
                  <a:solidFill>
                    <a:srgbClr val="C00000"/>
                  </a:solidFill>
                </a:endParaRPr>
              </a:p>
              <a:p>
                <a:pPr algn="just" fontAlgn="ctr">
                  <a:spcBef>
                    <a:spcPts val="0"/>
                  </a:spcBef>
                  <a:spcAft>
                    <a:spcPts val="0"/>
                  </a:spcAft>
                </a:pPr>
                <a:endParaRPr lang="ru-RU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527920"/>
                <a:ext cx="8640960" cy="2339102"/>
              </a:xfrm>
              <a:prstGeom prst="rect">
                <a:avLst/>
              </a:prstGeom>
              <a:blipFill rotWithShape="1">
                <a:blip r:embed="rId3"/>
                <a:stretch>
                  <a:fillRect l="-353" t="-261" r="-212" b="-47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единительная линия 2"/>
          <p:cNvCxnSpPr/>
          <p:nvPr/>
        </p:nvCxnSpPr>
        <p:spPr>
          <a:xfrm flipV="1">
            <a:off x="971600" y="1952836"/>
            <a:ext cx="3744416" cy="165618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1053481" y="1450722"/>
            <a:ext cx="3384879" cy="23864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59832" y="1431323"/>
            <a:ext cx="1116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/>
                </a:solidFill>
              </a:rPr>
              <a:t>Модель А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6016" y="173910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Модель Б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95284" y="39330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79512" y="1376951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ru-RU" dirty="0"/>
          </a:p>
        </p:txBody>
      </p:sp>
      <p:sp>
        <p:nvSpPr>
          <p:cNvPr id="65" name="Стрелка вправо 64"/>
          <p:cNvSpPr/>
          <p:nvPr/>
        </p:nvSpPr>
        <p:spPr>
          <a:xfrm>
            <a:off x="7452320" y="6093296"/>
            <a:ext cx="432048" cy="216024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6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357158" y="980728"/>
                <a:ext cx="630336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</a:rPr>
                  <a:t>S 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ru-RU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ru-RU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расчт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kk-KZ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nary>
                        <m:r>
                          <a:rPr lang="en-US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𝒂𝒙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nary>
                      </m:e>
                    </m:nary>
                  </m:oMath>
                </a14:m>
                <a:endParaRPr lang="ru-RU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980728"/>
                <a:ext cx="6303363" cy="338554"/>
              </a:xfrm>
              <a:prstGeom prst="rect">
                <a:avLst/>
              </a:prstGeom>
              <a:blipFill rotWithShape="1">
                <a:blip r:embed="rId2"/>
                <a:stretch>
                  <a:fillRect l="-580" t="-109091" b="-174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7159" y="1478271"/>
                <a:ext cx="8535322" cy="5047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/>
                      </a:rPr>
                      <m:t>𝑺</m:t>
                    </m:r>
                    <m:r>
                      <a:rPr lang="en-US" sz="1600" b="1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en-US" sz="1600" b="1" dirty="0" smtClean="0"/>
                  <a:t>f (a, b) – </a:t>
                </a:r>
                <a:r>
                  <a:rPr lang="ru-RU" sz="1600" b="1" dirty="0" smtClean="0"/>
                  <a:t>сумма квадратов остатков есть функция от параметров модели</a:t>
                </a:r>
              </a:p>
              <a:p>
                <a:endParaRPr lang="ru-RU" sz="1600" b="1" dirty="0"/>
              </a:p>
              <a:p>
                <a:pPr algn="ctr"/>
                <a:r>
                  <a:rPr lang="ru-RU" sz="1600" b="1" u="sng" dirty="0" smtClean="0"/>
                  <a:t>Цель: </a:t>
                </a:r>
                <a:r>
                  <a:rPr lang="ru-RU" sz="1600" b="1" dirty="0" smtClean="0"/>
                  <a:t>Определить параметры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 smtClean="0"/>
                  <a:t> и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 smtClean="0"/>
                  <a:t> при которых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S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минимальна </a:t>
                </a:r>
                <a:r>
                  <a:rPr lang="ru-RU" sz="1600" b="1" dirty="0" smtClean="0"/>
                  <a:t>(задача из мат. анализа на определение минимума функции) </a:t>
                </a:r>
                <a:r>
                  <a:rPr lang="en-US" sz="1600" b="1" dirty="0" smtClean="0"/>
                  <a:t> </a:t>
                </a:r>
                <a:endParaRPr lang="ru-RU" sz="1600" b="1" dirty="0" smtClean="0"/>
              </a:p>
              <a:p>
                <a:endParaRPr lang="ru-RU" sz="1600" b="1" dirty="0" smtClean="0"/>
              </a:p>
              <a:p>
                <a:r>
                  <a:rPr lang="ru-RU" sz="1600" b="1" u="sng" dirty="0" smtClean="0"/>
                  <a:t>Свойство критической точки: </a:t>
                </a:r>
              </a:p>
              <a:p>
                <a:endParaRPr lang="ru-RU" sz="1600" b="1" u="sng" dirty="0"/>
              </a:p>
              <a:p>
                <a:pPr algn="ctr"/>
                <a:r>
                  <a:rPr lang="ru-RU" b="1" dirty="0" smtClean="0"/>
                  <a:t>«Производная в </a:t>
                </a:r>
                <a:r>
                  <a:rPr lang="ru-RU" b="1" u="sng" dirty="0" smtClean="0"/>
                  <a:t>критической точке </a:t>
                </a:r>
                <a:r>
                  <a:rPr lang="ru-RU" b="1" dirty="0" smtClean="0"/>
                  <a:t>равна нулю» !!!!!!</a:t>
                </a:r>
                <a:r>
                  <a:rPr lang="ru-RU" sz="1600" b="1" dirty="0" smtClean="0"/>
                  <a:t>         </a:t>
                </a:r>
              </a:p>
              <a:p>
                <a:endParaRPr lang="ru-RU" sz="1600" b="1" dirty="0"/>
              </a:p>
              <a:p>
                <a:endParaRPr lang="ru-RU" sz="1600" b="1" dirty="0" smtClean="0"/>
              </a:p>
              <a:p>
                <a:r>
                  <a:rPr lang="ru-RU" sz="1600" b="1" dirty="0" smtClean="0"/>
                  <a:t> Последовательность нахождения параметров </a:t>
                </a:r>
                <a:r>
                  <a:rPr lang="ru-RU" sz="1600" b="1" dirty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 smtClean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(координаты критической точки):</a:t>
                </a: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1) определяется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S': S'</a:t>
                </a:r>
                <a:r>
                  <a:rPr lang="en-US" sz="1600" b="1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; </a:t>
                </a:r>
                <a:r>
                  <a:rPr lang="en-US" sz="1600" b="1" dirty="0" err="1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err="1">
                    <a:solidFill>
                      <a:prstClr val="black"/>
                    </a:solidFill>
                  </a:rPr>
                  <a:t>b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 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2)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= 0 (свойство критической точки): 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smtClean="0">
                    <a:solidFill>
                      <a:prstClr val="black"/>
                    </a:solidFill>
                  </a:rPr>
                  <a:t>a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(b = const)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=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0; </a:t>
                </a:r>
                <a:r>
                  <a:rPr lang="en-US" sz="1600" b="1" dirty="0" err="1" smtClean="0">
                    <a:solidFill>
                      <a:prstClr val="black"/>
                    </a:solidFill>
                  </a:rPr>
                  <a:t>S'</a:t>
                </a:r>
                <a:r>
                  <a:rPr lang="en-US" sz="1600" b="1" baseline="-25000" dirty="0" err="1" smtClean="0">
                    <a:solidFill>
                      <a:prstClr val="black"/>
                    </a:solidFill>
                  </a:rPr>
                  <a:t>b</a:t>
                </a:r>
                <a:r>
                  <a:rPr lang="en-US" sz="1600" b="1" dirty="0" smtClean="0">
                    <a:solidFill>
                      <a:prstClr val="black"/>
                    </a:solidFill>
                  </a:rPr>
                  <a:t> (a </a:t>
                </a:r>
                <a:r>
                  <a:rPr lang="en-US" sz="1600" b="1" dirty="0">
                    <a:solidFill>
                      <a:prstClr val="black"/>
                    </a:solidFill>
                  </a:rPr>
                  <a:t>= const)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= 0</a:t>
                </a:r>
                <a:endParaRPr lang="ru-RU" sz="1600" b="1" dirty="0" smtClean="0">
                  <a:solidFill>
                    <a:prstClr val="black"/>
                  </a:solidFill>
                </a:endParaRP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3) Из полученных уравнений формируется система уравнений с двумя неизвестными параметрами </a:t>
                </a:r>
                <a:r>
                  <a:rPr lang="ru-RU" sz="1600" b="1" dirty="0">
                    <a:solidFill>
                      <a:srgbClr val="C00000"/>
                    </a:solidFill>
                  </a:rPr>
                  <a:t>А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и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B</a:t>
                </a:r>
                <a:r>
                  <a:rPr lang="ru-RU" sz="1600" b="1" dirty="0">
                    <a:solidFill>
                      <a:prstClr val="black"/>
                    </a:solidFill>
                  </a:rPr>
                  <a:t> 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(координатами критической	 точки) </a:t>
                </a: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4) Определяется: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является ли критическая точка минимумом или максимумом!!!!!</a:t>
                </a:r>
              </a:p>
              <a:p>
                <a:r>
                  <a:rPr lang="ru-RU" sz="1600" b="1" dirty="0" smtClean="0">
                    <a:solidFill>
                      <a:prstClr val="black"/>
                    </a:solidFill>
                  </a:rPr>
                  <a:t>5) Если критическая точка – </a:t>
                </a:r>
                <a:r>
                  <a:rPr lang="ru-RU" sz="1600" b="1" dirty="0" smtClean="0">
                    <a:solidFill>
                      <a:srgbClr val="C00000"/>
                    </a:solidFill>
                  </a:rPr>
                  <a:t>минимум</a:t>
                </a:r>
                <a:r>
                  <a:rPr lang="ru-RU" sz="1600" b="1" dirty="0" smtClean="0">
                    <a:solidFill>
                      <a:prstClr val="black"/>
                    </a:solidFill>
                  </a:rPr>
                  <a:t>, то полученные значения и есть параметры линейной модели, которая ближе остальных расположена к точкам данных.</a:t>
                </a:r>
                <a:endParaRPr lang="en-US" sz="1600" b="1" dirty="0" smtClean="0">
                  <a:solidFill>
                    <a:prstClr val="black"/>
                  </a:solidFill>
                </a:endParaRPr>
              </a:p>
              <a:p>
                <a:endParaRPr lang="ru-RU" sz="16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9" y="1478271"/>
                <a:ext cx="8535322" cy="5047536"/>
              </a:xfrm>
              <a:prstGeom prst="rect">
                <a:avLst/>
              </a:prstGeom>
              <a:blipFill rotWithShape="1">
                <a:blip r:embed="rId3"/>
                <a:stretch>
                  <a:fillRect l="-429" t="-362" r="-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Стрелка вниз 14"/>
          <p:cNvSpPr/>
          <p:nvPr/>
        </p:nvSpPr>
        <p:spPr>
          <a:xfrm>
            <a:off x="4067944" y="3677272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7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7120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Вопрос: Построение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парного линейного уравнения регрессии. Метод наименьших квадратов: теоретические аспекты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23655" y="1430086"/>
                <a:ext cx="892899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tx1"/>
                    </a:solidFill>
                  </a:rPr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𝑺</m:t>
                        </m:r>
                        <m:r>
                          <a:rPr lang="en-US" sz="1600" b="1" i="1" baseline="-2500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sz="1600" b="1" i="1" baseline="3000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ru-RU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ru-RU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расчт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kk-KZ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nary>
                        <m:r>
                          <a:rPr lang="en-US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𝒂𝒙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ru-RU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фактич 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ru-RU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ru-RU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𝒂𝒙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𝒂𝒙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en-US" sz="16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sz="1600" b="1" i="1" baseline="-250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  <m:r>
                              <a:rPr lang="en-US" sz="1600" b="1" i="1" baseline="3000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nary>
                      </m:e>
                    </m:nary>
                  </m:oMath>
                </a14:m>
                <a:endParaRPr lang="ru-RU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55" y="1430086"/>
                <a:ext cx="8928992" cy="338554"/>
              </a:xfrm>
              <a:prstGeom prst="rect">
                <a:avLst/>
              </a:prstGeom>
              <a:blipFill rotWithShape="1">
                <a:blip r:embed="rId2"/>
                <a:stretch>
                  <a:fillRect l="-341" t="-109091" b="-174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трелка вниз 10"/>
          <p:cNvSpPr/>
          <p:nvPr/>
        </p:nvSpPr>
        <p:spPr>
          <a:xfrm>
            <a:off x="3387842" y="1021436"/>
            <a:ext cx="250032" cy="3256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7671" y="1768640"/>
                <a:ext cx="8640960" cy="5406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S'</a:t>
                </a:r>
                <a:r>
                  <a:rPr lang="en-US" sz="1600" baseline="-25000" dirty="0" smtClean="0"/>
                  <a:t>a</a:t>
                </a:r>
                <a:r>
                  <a:rPr lang="en-US" sz="1600" dirty="0" smtClean="0"/>
                  <a:t>(b = const) = ((ax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+ b – 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)</a:t>
                </a:r>
                <a:r>
                  <a:rPr lang="en-US" sz="1600" baseline="30000" dirty="0" smtClean="0"/>
                  <a:t>2</a:t>
                </a:r>
                <a:r>
                  <a:rPr lang="en-US" sz="1600" dirty="0" smtClean="0"/>
                  <a:t>)' + ((ax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+ b – 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</a:t>
                </a:r>
                <a:r>
                  <a:rPr lang="en-US" sz="1600" baseline="30000" dirty="0" smtClean="0"/>
                  <a:t>2</a:t>
                </a:r>
                <a:r>
                  <a:rPr lang="en-US" sz="1600" dirty="0" smtClean="0"/>
                  <a:t>)' = 2(ax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+ b – 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)(</a:t>
                </a:r>
                <a:r>
                  <a:rPr lang="en-US" sz="1600" dirty="0"/>
                  <a:t>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1</a:t>
                </a:r>
                <a:r>
                  <a:rPr lang="en-US" sz="1600" dirty="0" smtClean="0"/>
                  <a:t>)' +</a:t>
                </a:r>
              </a:p>
              <a:p>
                <a:r>
                  <a:rPr lang="en-US" sz="1600" dirty="0" smtClean="0"/>
                  <a:t> 2(ax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)(ax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)‘ = </a:t>
                </a:r>
                <a:r>
                  <a:rPr lang="en-US" sz="1600" dirty="0"/>
                  <a:t>2(ax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)x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+ 2(ax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)x</a:t>
                </a:r>
                <a:r>
                  <a:rPr lang="en-US" sz="1600" baseline="-25000" dirty="0" smtClean="0"/>
                  <a:t>2</a:t>
                </a:r>
              </a:p>
              <a:p>
                <a:r>
                  <a:rPr lang="en-US" sz="1600" dirty="0" smtClean="0"/>
                  <a:t> </a:t>
                </a:r>
              </a:p>
              <a:p>
                <a:r>
                  <a:rPr lang="en-US" sz="1600" dirty="0" smtClean="0"/>
                  <a:t>S'</a:t>
                </a:r>
                <a:r>
                  <a:rPr lang="en-US" sz="1600" baseline="-25000" dirty="0" smtClean="0"/>
                  <a:t>a</a:t>
                </a:r>
                <a:r>
                  <a:rPr lang="en-US" sz="1600" dirty="0" smtClean="0"/>
                  <a:t>(b </a:t>
                </a:r>
                <a:r>
                  <a:rPr lang="en-US" sz="1600" dirty="0"/>
                  <a:t>= const</a:t>
                </a:r>
                <a:r>
                  <a:rPr lang="en-US" sz="1600" dirty="0" smtClean="0"/>
                  <a:t>) = 0</a:t>
                </a:r>
              </a:p>
              <a:p>
                <a:r>
                  <a:rPr lang="en-US" sz="1600" dirty="0"/>
                  <a:t>2(ax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)x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+ 2(ax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= 0</a:t>
                </a:r>
              </a:p>
              <a:p>
                <a:r>
                  <a:rPr lang="en-US" sz="1600" dirty="0" smtClean="0"/>
                  <a:t>(</a:t>
                </a:r>
                <a:r>
                  <a:rPr lang="en-US" sz="1600" dirty="0"/>
                  <a:t>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)x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</a:t>
                </a:r>
                <a:r>
                  <a:rPr lang="en-US" sz="1600" dirty="0" smtClean="0"/>
                  <a:t>(</a:t>
                </a:r>
                <a:r>
                  <a:rPr lang="en-US" sz="1600" dirty="0"/>
                  <a:t>ax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)x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= 0</a:t>
                </a:r>
              </a:p>
              <a:p>
                <a:r>
                  <a:rPr lang="en-US" sz="1600" dirty="0" smtClean="0"/>
                  <a:t>ax</a:t>
                </a:r>
                <a:r>
                  <a:rPr lang="en-US" sz="1600" baseline="-25000" dirty="0" smtClean="0"/>
                  <a:t>1</a:t>
                </a:r>
                <a:r>
                  <a:rPr lang="en-US" sz="1600" baseline="30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bx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x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ax</a:t>
                </a:r>
                <a:r>
                  <a:rPr lang="en-US" sz="1600" baseline="-25000" dirty="0" smtClean="0"/>
                  <a:t>2</a:t>
                </a:r>
                <a:r>
                  <a:rPr lang="en-US" sz="1600" baseline="30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bx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= </a:t>
                </a:r>
                <a:r>
                  <a:rPr lang="en-US" sz="1600" dirty="0" smtClean="0"/>
                  <a:t>0</a:t>
                </a:r>
              </a:p>
              <a:p>
                <a:r>
                  <a:rPr lang="en-US" sz="1600" dirty="0" smtClean="0"/>
                  <a:t>a(x</a:t>
                </a:r>
                <a:r>
                  <a:rPr lang="en-US" sz="1600" baseline="-25000" dirty="0" smtClean="0"/>
                  <a:t>1</a:t>
                </a:r>
                <a:r>
                  <a:rPr lang="en-US" sz="1600" baseline="30000" dirty="0" smtClean="0"/>
                  <a:t>2 </a:t>
                </a:r>
                <a:r>
                  <a:rPr lang="en-US" sz="1600" dirty="0" smtClean="0"/>
                  <a:t>+ x</a:t>
                </a:r>
                <a:r>
                  <a:rPr lang="en-US" sz="1600" baseline="-25000" dirty="0" smtClean="0"/>
                  <a:t>2</a:t>
                </a:r>
                <a:r>
                  <a:rPr lang="en-US" sz="1600" baseline="30000" dirty="0" smtClean="0"/>
                  <a:t>2</a:t>
                </a:r>
                <a:r>
                  <a:rPr lang="en-US" sz="1600" dirty="0" smtClean="0"/>
                  <a:t>) + b(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x</a:t>
                </a:r>
                <a:r>
                  <a:rPr lang="en-US" sz="1600" baseline="-25000" dirty="0" smtClean="0">
                    <a:solidFill>
                      <a:prstClr val="black"/>
                    </a:solidFill>
                  </a:rPr>
                  <a:t>1</a:t>
                </a:r>
                <a:r>
                  <a:rPr lang="en-US" sz="1600" dirty="0" smtClean="0">
                    <a:solidFill>
                      <a:prstClr val="black"/>
                    </a:solidFill>
                  </a:rPr>
                  <a:t>+ </a:t>
                </a:r>
                <a:r>
                  <a:rPr lang="en-US" sz="1600" dirty="0" smtClean="0"/>
                  <a:t>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 = 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x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+ 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x</a:t>
                </a:r>
                <a:r>
                  <a:rPr lang="en-US" sz="1600" baseline="-25000" dirty="0" smtClean="0"/>
                  <a:t>2</a:t>
                </a:r>
              </a:p>
              <a:p>
                <a:endParaRPr lang="en-US" baseline="-250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𝑖</m:t>
                        </m:r>
                        <m:r>
                          <a:rPr lang="en-US" b="0" i="1" baseline="30000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= 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baseline="-25000" dirty="0" smtClean="0"/>
                  <a:t> 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(</a:t>
                </a:r>
                <a:r>
                  <a:rPr lang="kk-KZ" b="1" dirty="0" smtClean="0">
                    <a:solidFill>
                      <a:srgbClr val="C00000"/>
                    </a:solidFill>
                  </a:rPr>
                  <a:t>условие, при котором </a:t>
                </a:r>
                <a:r>
                  <a:rPr lang="en-US" b="1" dirty="0">
                    <a:solidFill>
                      <a:srgbClr val="C00000"/>
                    </a:solidFill>
                  </a:rPr>
                  <a:t>S'</a:t>
                </a:r>
                <a:r>
                  <a:rPr lang="en-US" b="1" baseline="-25000" dirty="0">
                    <a:solidFill>
                      <a:srgbClr val="C00000"/>
                    </a:solidFill>
                  </a:rPr>
                  <a:t>a</a:t>
                </a:r>
                <a:r>
                  <a:rPr lang="en-US" b="1" dirty="0">
                    <a:solidFill>
                      <a:srgbClr val="C00000"/>
                    </a:solidFill>
                  </a:rPr>
                  <a:t>(b = const) =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0</a:t>
                </a:r>
                <a:r>
                  <a:rPr lang="ru-RU" b="1" dirty="0" smtClean="0">
                    <a:solidFill>
                      <a:srgbClr val="C00000"/>
                    </a:solidFill>
                  </a:rPr>
                  <a:t>)</a:t>
                </a:r>
                <a:endParaRPr lang="en-US" b="1" dirty="0">
                  <a:solidFill>
                    <a:srgbClr val="C00000"/>
                  </a:solidFill>
                </a:endParaRPr>
              </a:p>
              <a:p>
                <a:pPr algn="ctr"/>
                <a:endParaRPr lang="en-US" dirty="0"/>
              </a:p>
              <a:p>
                <a:r>
                  <a:rPr lang="en-US" sz="1600" dirty="0" err="1" smtClean="0"/>
                  <a:t>S‘</a:t>
                </a:r>
                <a:r>
                  <a:rPr lang="en-US" sz="1600" baseline="-25000" dirty="0" err="1" smtClean="0"/>
                  <a:t>b</a:t>
                </a:r>
                <a:r>
                  <a:rPr lang="en-US" sz="1600" dirty="0" smtClean="0"/>
                  <a:t>(a </a:t>
                </a:r>
                <a:r>
                  <a:rPr lang="en-US" sz="1600" dirty="0"/>
                  <a:t>= const) = ((ax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)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)' + ((ax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)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)' = 2(ax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)(ax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)' +</a:t>
                </a:r>
              </a:p>
              <a:p>
                <a:r>
                  <a:rPr lang="en-US" sz="1600" dirty="0" smtClean="0"/>
                  <a:t>2(ax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b – y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)(ax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+ b – y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)‘ = 2(ax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) </a:t>
                </a:r>
                <a:r>
                  <a:rPr lang="en-US" sz="1600" dirty="0"/>
                  <a:t>+ 2(ax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</a:t>
                </a:r>
              </a:p>
              <a:p>
                <a:endParaRPr lang="en-US" sz="1600" baseline="-25000" dirty="0"/>
              </a:p>
              <a:p>
                <a:r>
                  <a:rPr lang="en-US" sz="1600" dirty="0" err="1" smtClean="0"/>
                  <a:t>S‘</a:t>
                </a:r>
                <a:r>
                  <a:rPr lang="en-US" sz="1600" baseline="-25000" dirty="0" err="1" smtClean="0"/>
                  <a:t>b</a:t>
                </a:r>
                <a:r>
                  <a:rPr lang="en-US" sz="1600" dirty="0" smtClean="0"/>
                  <a:t>(a </a:t>
                </a:r>
                <a:r>
                  <a:rPr lang="en-US" sz="1600" dirty="0"/>
                  <a:t>= const) = 0</a:t>
                </a:r>
              </a:p>
              <a:p>
                <a:r>
                  <a:rPr lang="en-US" sz="1600" dirty="0"/>
                  <a:t>2(ax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) </a:t>
                </a:r>
                <a:r>
                  <a:rPr lang="en-US" sz="1600" dirty="0"/>
                  <a:t>+ 2(ax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 </a:t>
                </a:r>
                <a:r>
                  <a:rPr lang="en-US" sz="1600" dirty="0"/>
                  <a:t>= 0</a:t>
                </a:r>
              </a:p>
              <a:p>
                <a:r>
                  <a:rPr lang="en-US" sz="1600" dirty="0"/>
                  <a:t>(ax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) </a:t>
                </a:r>
                <a:r>
                  <a:rPr lang="en-US" sz="1600" dirty="0"/>
                  <a:t>+ (ax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+ b 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 </a:t>
                </a:r>
                <a:r>
                  <a:rPr lang="en-US" sz="1600" dirty="0"/>
                  <a:t>= 0</a:t>
                </a:r>
              </a:p>
              <a:p>
                <a:r>
                  <a:rPr lang="en-US" sz="1600" dirty="0" smtClean="0"/>
                  <a:t>ax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b </a:t>
                </a:r>
                <a:r>
                  <a:rPr lang="en-US" sz="1600" dirty="0"/>
                  <a:t>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ax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b </a:t>
                </a:r>
                <a:r>
                  <a:rPr lang="en-US" sz="1600" dirty="0"/>
                  <a:t>–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= 0</a:t>
                </a:r>
              </a:p>
              <a:p>
                <a:r>
                  <a:rPr lang="en-US" sz="1600" dirty="0" smtClean="0"/>
                  <a:t>a(x</a:t>
                </a:r>
                <a:r>
                  <a:rPr lang="en-US" sz="1600" baseline="-25000" dirty="0" smtClean="0"/>
                  <a:t>1</a:t>
                </a:r>
                <a:r>
                  <a:rPr lang="en-US" sz="1600" baseline="300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x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)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2b </a:t>
                </a:r>
                <a:r>
                  <a:rPr lang="en-US" sz="1600" dirty="0"/>
                  <a:t>=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1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+ </a:t>
                </a:r>
                <a:r>
                  <a:rPr lang="en-US" sz="1600" dirty="0" smtClean="0"/>
                  <a:t>y</a:t>
                </a:r>
                <a:r>
                  <a:rPr lang="en-US" sz="1600" baseline="-25000" dirty="0" smtClean="0"/>
                  <a:t>2</a:t>
                </a:r>
                <a:endParaRPr lang="en-US" sz="1600" baseline="-250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 baseline="-25000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= 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 baseline="-25000">
                            <a:latin typeface="Cambria Math"/>
                          </a:rPr>
                          <m:t>𝑖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  </m:t>
                        </m:r>
                      </m:e>
                    </m:nary>
                  </m:oMath>
                </a14:m>
                <a:r>
                  <a:rPr lang="en-US" b="1" dirty="0" smtClean="0">
                    <a:solidFill>
                      <a:srgbClr val="C00000"/>
                    </a:solidFill>
                  </a:rPr>
                  <a:t>(</a:t>
                </a:r>
                <a:r>
                  <a:rPr lang="kk-KZ" b="1" dirty="0">
                    <a:solidFill>
                      <a:srgbClr val="C00000"/>
                    </a:solidFill>
                  </a:rPr>
                  <a:t>условие, при котором </a:t>
                </a:r>
                <a:r>
                  <a:rPr lang="en-US" b="1" dirty="0" err="1" smtClean="0">
                    <a:solidFill>
                      <a:srgbClr val="C00000"/>
                    </a:solidFill>
                  </a:rPr>
                  <a:t>S'</a:t>
                </a:r>
                <a:r>
                  <a:rPr lang="en-US" b="1" baseline="-25000" dirty="0" err="1" smtClean="0">
                    <a:solidFill>
                      <a:srgbClr val="C00000"/>
                    </a:solidFill>
                  </a:rPr>
                  <a:t>b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(a </a:t>
                </a:r>
                <a:r>
                  <a:rPr lang="en-US" b="1" dirty="0">
                    <a:solidFill>
                      <a:srgbClr val="C00000"/>
                    </a:solidFill>
                  </a:rPr>
                  <a:t>= const) = 0</a:t>
                </a:r>
                <a:r>
                  <a:rPr lang="ru-RU" b="1" dirty="0">
                    <a:solidFill>
                      <a:srgbClr val="C00000"/>
                    </a:solidFill>
                  </a:rPr>
                  <a:t>)</a:t>
                </a:r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sz="1600" baseline="-250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71" y="1768640"/>
                <a:ext cx="8640960" cy="5406608"/>
              </a:xfrm>
              <a:prstGeom prst="rect">
                <a:avLst/>
              </a:prstGeom>
              <a:blipFill rotWithShape="1">
                <a:blip r:embed="rId3"/>
                <a:stretch>
                  <a:fillRect l="-423" t="-338" b="-38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8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7120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Вопрос: Построение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парного линейного уравнения регрессии. Метод наименьших квадратов: теоретические аспекты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764704"/>
                <a:ext cx="3175869" cy="1473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b="0" i="1" baseline="-25000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b="0" i="1" baseline="-25000" smtClean="0">
                                          <a:latin typeface="Cambria Math"/>
                                        </a:rPr>
                                        <m:t>𝑖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𝑛𝑏</m:t>
                                      </m:r>
                                    </m:e>
                                  </m:nary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ru-RU" i="1" smtClean="0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b="0" i="1" baseline="-25000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baseline="-25000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b="0" i="1" baseline="-25000" smtClean="0">
                                          <a:latin typeface="Cambria Math"/>
                                        </a:rPr>
                                        <m:t>𝑖</m:t>
                                      </m:r>
                                      <m:r>
                                        <a:rPr lang="en-US" b="0" i="1" baseline="30000" smtClean="0"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b="0" i="1" baseline="-25000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e>
                                      </m:nary>
                                    </m:e>
                                  </m:nary>
                                </m:e>
                              </m:nary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764704"/>
                <a:ext cx="3175869" cy="147367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Блок-схема: процесс 6"/>
          <p:cNvSpPr/>
          <p:nvPr/>
        </p:nvSpPr>
        <p:spPr>
          <a:xfrm>
            <a:off x="4625752" y="1124744"/>
            <a:ext cx="4122712" cy="1224136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Объединение двух условий в систему. Решение системы относительно</a:t>
            </a:r>
            <a:r>
              <a:rPr lang="en-US" sz="1600" dirty="0" smtClean="0"/>
              <a:t> </a:t>
            </a:r>
            <a:r>
              <a:rPr lang="ru-RU" sz="1600" dirty="0" smtClean="0"/>
              <a:t>параметров </a:t>
            </a:r>
            <a:r>
              <a:rPr lang="en-US" b="1" dirty="0" smtClean="0"/>
              <a:t>a</a:t>
            </a:r>
            <a:r>
              <a:rPr lang="ru-RU" b="1" dirty="0" smtClean="0"/>
              <a:t>,</a:t>
            </a:r>
            <a:r>
              <a:rPr lang="en-US" b="1" dirty="0" smtClean="0"/>
              <a:t> b </a:t>
            </a:r>
            <a:r>
              <a:rPr lang="ru-RU" sz="1600" dirty="0" smtClean="0"/>
              <a:t>позволяет определить </a:t>
            </a:r>
            <a:r>
              <a:rPr lang="ru-RU" sz="1600" b="1" dirty="0" smtClean="0"/>
              <a:t>критическую точку </a:t>
            </a:r>
            <a:r>
              <a:rPr lang="ru-RU" sz="1600" dirty="0" smtClean="0"/>
              <a:t>для функции </a:t>
            </a:r>
            <a:r>
              <a:rPr lang="en-US" b="1" dirty="0" smtClean="0"/>
              <a:t>S</a:t>
            </a:r>
            <a:r>
              <a:rPr lang="ru-RU" sz="1600" dirty="0" smtClean="0"/>
              <a:t>  </a:t>
            </a:r>
            <a:r>
              <a:rPr lang="en-US" b="1" dirty="0" smtClean="0"/>
              <a:t> </a:t>
            </a:r>
            <a:endParaRPr lang="ru-RU" b="1" dirty="0"/>
          </a:p>
        </p:txBody>
      </p:sp>
      <p:sp>
        <p:nvSpPr>
          <p:cNvPr id="8" name="Стрелка влево 7"/>
          <p:cNvSpPr/>
          <p:nvPr/>
        </p:nvSpPr>
        <p:spPr>
          <a:xfrm>
            <a:off x="3635896" y="1376772"/>
            <a:ext cx="72008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244245" y="2564904"/>
            <a:ext cx="4111731" cy="356719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Способы решения системы</a:t>
            </a:r>
            <a:endParaRPr lang="ru-RU" dirty="0"/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244245" y="2992180"/>
            <a:ext cx="1440160" cy="648072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</a:t>
            </a:r>
            <a:r>
              <a:rPr lang="ru-RU" sz="1400" dirty="0" smtClean="0"/>
              <a:t> ручную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05508" y="3861048"/>
            <a:ext cx="1440160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Пакет Анализа </a:t>
            </a:r>
          </a:p>
          <a:p>
            <a:pPr algn="ctr"/>
            <a:r>
              <a:rPr lang="ru-RU" sz="1400" dirty="0" smtClean="0"/>
              <a:t>(</a:t>
            </a:r>
            <a:r>
              <a:rPr lang="en-US" sz="1400" dirty="0" smtClean="0"/>
              <a:t>M</a:t>
            </a:r>
            <a:r>
              <a:rPr lang="en-US" sz="1400" dirty="0"/>
              <a:t>E</a:t>
            </a:r>
            <a:r>
              <a:rPr lang="en-US" sz="1400" dirty="0" smtClean="0"/>
              <a:t>xcel)</a:t>
            </a:r>
            <a:endParaRPr lang="ru-RU" sz="1400" dirty="0"/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2987824" y="3032957"/>
            <a:ext cx="1296144" cy="648072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SPSS</a:t>
            </a:r>
            <a:endParaRPr lang="ru-RU" dirty="0"/>
          </a:p>
        </p:txBody>
      </p:sp>
      <p:sp>
        <p:nvSpPr>
          <p:cNvPr id="32" name="Тройная стрелка влево/вправо/вверх 31"/>
          <p:cNvSpPr/>
          <p:nvPr/>
        </p:nvSpPr>
        <p:spPr>
          <a:xfrm rot="10800000">
            <a:off x="1839454" y="2996952"/>
            <a:ext cx="1004354" cy="792088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347864" y="5451321"/>
            <a:ext cx="5433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? Критическая точка – это минимум или максимум функции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9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7120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Вопрос: Построение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парного линейного уравнения регрессии. Метод наименьших квадратов: теоретические аспекты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7504" y="0"/>
            <a:ext cx="9036496" cy="332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Проверка критической точки на минимум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767456"/>
              </p:ext>
            </p:extLst>
          </p:nvPr>
        </p:nvGraphicFramePr>
        <p:xfrm>
          <a:off x="323528" y="1124744"/>
          <a:ext cx="39604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727987"/>
              </p:ext>
            </p:extLst>
          </p:nvPr>
        </p:nvGraphicFramePr>
        <p:xfrm>
          <a:off x="4644086" y="3105582"/>
          <a:ext cx="41044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755576" y="541984"/>
            <a:ext cx="3240359" cy="360040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Критическая точка - минимум</a:t>
            </a:r>
            <a:endParaRPr lang="ru-RU" sz="1600" dirty="0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858238" y="2528579"/>
            <a:ext cx="3600400" cy="360040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Критическая точка - максимум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16777" y="246533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a</a:t>
            </a:r>
            <a:r>
              <a:rPr lang="en-US" sz="1400" dirty="0" smtClean="0"/>
              <a:t> &lt; 0</a:t>
            </a:r>
          </a:p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b</a:t>
            </a:r>
            <a:r>
              <a:rPr lang="en-US" sz="1400" dirty="0" smtClean="0"/>
              <a:t> &lt; 0 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699792" y="134076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a</a:t>
            </a:r>
            <a:r>
              <a:rPr lang="en-US" sz="1400" dirty="0" smtClean="0"/>
              <a:t> &gt; 0</a:t>
            </a:r>
          </a:p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b</a:t>
            </a:r>
            <a:r>
              <a:rPr lang="en-US" sz="1400" dirty="0" smtClean="0"/>
              <a:t> &gt; 0 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943707" y="35730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kk-KZ" u="sng" baseline="-25000" dirty="0" smtClean="0"/>
              <a:t>критич</a:t>
            </a:r>
            <a:endParaRPr lang="ru-RU" u="sng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2152" y="1948898"/>
            <a:ext cx="899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ru-RU" u="sng" baseline="-25000" dirty="0" err="1" smtClean="0"/>
              <a:t>критич</a:t>
            </a:r>
            <a:endParaRPr lang="ru-RU" u="sng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853697" y="1676043"/>
            <a:ext cx="396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-</a:t>
            </a:r>
            <a:endParaRPr lang="ru-RU" sz="36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339752" y="2420888"/>
            <a:ext cx="648072" cy="16561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21875" y="407707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Критическая точка (</a:t>
            </a:r>
            <a:r>
              <a:rPr lang="en-US" dirty="0" smtClean="0"/>
              <a:t>a,</a:t>
            </a:r>
            <a:r>
              <a:rPr lang="ru-RU" dirty="0" smtClean="0"/>
              <a:t> </a:t>
            </a:r>
            <a:r>
              <a:rPr lang="en-US" dirty="0" smtClean="0"/>
              <a:t>b) - </a:t>
            </a:r>
            <a:r>
              <a:rPr lang="ru-RU" sz="2000" u="sng" dirty="0" smtClean="0">
                <a:solidFill>
                  <a:srgbClr val="FF0000"/>
                </a:solidFill>
              </a:rPr>
              <a:t>минимум</a:t>
            </a:r>
            <a:endParaRPr lang="ru-RU" sz="2000" u="sng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8198" y="6254448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Критическая точка (</a:t>
            </a:r>
            <a:r>
              <a:rPr lang="en-US" dirty="0" smtClean="0"/>
              <a:t>a,</a:t>
            </a:r>
            <a:r>
              <a:rPr lang="ru-RU" dirty="0" smtClean="0"/>
              <a:t> </a:t>
            </a:r>
            <a:r>
              <a:rPr lang="en-US" dirty="0" smtClean="0"/>
              <a:t>b) - </a:t>
            </a:r>
            <a:r>
              <a:rPr lang="ru-RU" sz="2000" u="sng" dirty="0" smtClean="0">
                <a:solidFill>
                  <a:srgbClr val="FF0000"/>
                </a:solidFill>
              </a:rPr>
              <a:t>максимум</a:t>
            </a:r>
            <a:endParaRPr lang="ru-RU" sz="2000" u="sng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4048" y="447718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a</a:t>
            </a:r>
            <a:r>
              <a:rPr lang="en-US" sz="1400" dirty="0" smtClean="0"/>
              <a:t> &gt; 0</a:t>
            </a:r>
          </a:p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b</a:t>
            </a:r>
            <a:r>
              <a:rPr lang="en-US" sz="1400" dirty="0" smtClean="0"/>
              <a:t> &gt; 0 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7380312" y="314096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a</a:t>
            </a:r>
            <a:r>
              <a:rPr lang="en-US" sz="1400" dirty="0" smtClean="0"/>
              <a:t> &lt; 0</a:t>
            </a:r>
          </a:p>
          <a:p>
            <a:r>
              <a:rPr lang="en-US" sz="1400" dirty="0" err="1" smtClean="0"/>
              <a:t>S'</a:t>
            </a:r>
            <a:r>
              <a:rPr lang="en-US" sz="1400" baseline="-25000" dirty="0" err="1" smtClean="0"/>
              <a:t>b</a:t>
            </a:r>
            <a:r>
              <a:rPr lang="en-US" sz="1400" dirty="0" smtClean="0"/>
              <a:t> &lt; 0 </a:t>
            </a:r>
            <a:endParaRPr lang="ru-RU" sz="1400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2329826" y="2397331"/>
            <a:ext cx="648072" cy="16561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6765971" y="4365104"/>
            <a:ext cx="648072" cy="165618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"/>
          <p:cNvSpPr txBox="1"/>
          <p:nvPr/>
        </p:nvSpPr>
        <p:spPr>
          <a:xfrm>
            <a:off x="6138349" y="3968217"/>
            <a:ext cx="540061" cy="61781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 smtClean="0"/>
              <a:t>  </a:t>
            </a:r>
            <a:r>
              <a:rPr lang="ru-RU" sz="3200" b="1" dirty="0"/>
              <a:t>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9975" y="3135039"/>
            <a:ext cx="396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-</a:t>
            </a:r>
            <a:endParaRPr lang="ru-RU" sz="3600" dirty="0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10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58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5983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Вопрос: Пример построения парного линейного уравнения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регрессии. Линейная модель спроса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252" y="804070"/>
            <a:ext cx="3660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Данные маркетинговых исследований</a:t>
            </a:r>
            <a:endParaRPr lang="ru-RU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9" y="1127158"/>
            <a:ext cx="2751792" cy="237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8504" y="3717032"/>
            <a:ext cx="852597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Записывается линейная модель в общем виде: </a:t>
            </a:r>
            <a:r>
              <a:rPr lang="en-US" b="1" u="sng" dirty="0">
                <a:solidFill>
                  <a:prstClr val="black"/>
                </a:solidFill>
              </a:rPr>
              <a:t>y = ax + b</a:t>
            </a:r>
            <a:r>
              <a:rPr lang="ru-RU" b="1" u="sng" dirty="0" smtClean="0">
                <a:solidFill>
                  <a:prstClr val="black"/>
                </a:solidFill>
              </a:rPr>
              <a:t>.</a:t>
            </a:r>
          </a:p>
          <a:p>
            <a:r>
              <a:rPr lang="ru-RU" sz="1400" dirty="0" smtClean="0">
                <a:solidFill>
                  <a:prstClr val="black"/>
                </a:solidFill>
              </a:rPr>
              <a:t>Необходимо найти параметры модели а, </a:t>
            </a:r>
            <a:r>
              <a:rPr lang="en-US" sz="1400" dirty="0" smtClean="0">
                <a:solidFill>
                  <a:prstClr val="black"/>
                </a:solidFill>
              </a:rPr>
              <a:t>b</a:t>
            </a:r>
            <a:r>
              <a:rPr lang="ru-RU" sz="1400" dirty="0" smtClean="0">
                <a:solidFill>
                  <a:prstClr val="black"/>
                </a:solidFill>
              </a:rPr>
              <a:t>, которые бы позволили найти наиболее близкую линию к фактическим точкам данных. Для этого применяется метом наименьших квадратов, в соответствие с которым параметры находятся из следующей системы уравнений: </a:t>
            </a:r>
          </a:p>
          <a:p>
            <a:endParaRPr lang="ru-RU" sz="1400" dirty="0">
              <a:solidFill>
                <a:prstClr val="black"/>
              </a:solidFill>
            </a:endParaRPr>
          </a:p>
          <a:p>
            <a:endParaRPr lang="ru-RU" sz="1400" dirty="0" smtClean="0">
              <a:solidFill>
                <a:prstClr val="black"/>
              </a:solidFill>
            </a:endParaRPr>
          </a:p>
          <a:p>
            <a:endParaRPr lang="ru-RU" sz="1400" dirty="0">
              <a:solidFill>
                <a:prstClr val="black"/>
              </a:solidFill>
            </a:endParaRPr>
          </a:p>
          <a:p>
            <a:endParaRPr lang="ru-RU" sz="1400" dirty="0" smtClean="0">
              <a:solidFill>
                <a:prstClr val="black"/>
              </a:solidFill>
            </a:endParaRPr>
          </a:p>
          <a:p>
            <a:endParaRPr lang="ru-RU" sz="1400" dirty="0">
              <a:solidFill>
                <a:prstClr val="black"/>
              </a:solidFill>
            </a:endParaRPr>
          </a:p>
          <a:p>
            <a:endParaRPr lang="ru-RU" sz="1400" dirty="0" smtClean="0">
              <a:solidFill>
                <a:prstClr val="black"/>
              </a:solidFill>
            </a:endParaRPr>
          </a:p>
          <a:p>
            <a:r>
              <a:rPr lang="ru-RU" sz="1400" dirty="0" smtClean="0">
                <a:solidFill>
                  <a:prstClr val="black"/>
                </a:solidFill>
              </a:rPr>
              <a:t>   </a:t>
            </a:r>
            <a:endParaRPr lang="ru-RU" sz="1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94" y="1083843"/>
            <a:ext cx="4236566" cy="2414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01" y="4682666"/>
            <a:ext cx="3176587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4355976" y="1556792"/>
            <a:ext cx="2808312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6084168" y="2152657"/>
            <a:ext cx="2482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/>
              <a:t>Объем = -1,957*Цена + 902,393</a:t>
            </a:r>
            <a:endParaRPr lang="ru-RU" sz="12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11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4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31251" y="116632"/>
            <a:ext cx="8773227" cy="5983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ctr">
              <a:spcAft>
                <a:spcPts val="100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Пример построения модели спроса на товар, если точки данных стремятся к прямой линии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69" y="1206044"/>
            <a:ext cx="440055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836712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Расчетные данные для системы уравнений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1" y="3933056"/>
            <a:ext cx="86529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Составляем систему уравнений:</a:t>
            </a:r>
          </a:p>
          <a:p>
            <a:r>
              <a:rPr lang="ru-RU" dirty="0" smtClean="0"/>
              <a:t>4005=2565а+10в</a:t>
            </a:r>
          </a:p>
          <a:p>
            <a:r>
              <a:rPr lang="ru-RU" dirty="0" smtClean="0"/>
              <a:t>1010450=666525а+2565в</a:t>
            </a:r>
          </a:p>
          <a:p>
            <a:endParaRPr lang="ru-RU" dirty="0"/>
          </a:p>
          <a:p>
            <a:r>
              <a:rPr lang="ru-RU" dirty="0" smtClean="0"/>
              <a:t>Решаем систему и находим а, в:</a:t>
            </a:r>
          </a:p>
          <a:p>
            <a:r>
              <a:rPr lang="ru-RU" dirty="0" smtClean="0"/>
              <a:t>а = -1,957</a:t>
            </a:r>
          </a:p>
          <a:p>
            <a:r>
              <a:rPr lang="ru-RU" dirty="0" smtClean="0"/>
              <a:t>в = 902,393</a:t>
            </a:r>
          </a:p>
          <a:p>
            <a:endParaRPr lang="ru-RU" dirty="0" smtClean="0"/>
          </a:p>
          <a:p>
            <a:r>
              <a:rPr lang="ru-RU" dirty="0" smtClean="0"/>
              <a:t>Составляем математическую модель спроса: </a:t>
            </a:r>
            <a:r>
              <a:rPr lang="ru-RU" b="1" dirty="0" smtClean="0"/>
              <a:t>Объем = -1,957*Цена + 902,393</a:t>
            </a:r>
            <a:endParaRPr lang="ru-RU" b="1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675688" y="638132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12</a:t>
            </a:r>
            <a:endParaRPr kumimoji="1" lang="ru-RU" sz="20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17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176&quot;&gt;&lt;object type=&quot;3&quot; unique_id=&quot;10177&quot;&gt;&lt;property id=&quot;20148&quot; value=&quot;5&quot;/&gt;&lt;property id=&quot;20300&quot; value=&quot;Slide 1&quot;/&gt;&lt;property id=&quot;20307&quot; value=&quot;256&quot;/&gt;&lt;/object&gt;&lt;object type=&quot;3&quot; unique_id=&quot;10178&quot;&gt;&lt;property id=&quot;20148&quot; value=&quot;5&quot;/&gt;&lt;property id=&quot;20300&quot; value=&quot;Slide 2&quot;/&gt;&lt;property id=&quot;20307&quot; value=&quot;279&quot;/&gt;&lt;/object&gt;&lt;object type=&quot;3&quot; unique_id=&quot;10179&quot;&gt;&lt;property id=&quot;20148&quot; value=&quot;5&quot;/&gt;&lt;property id=&quot;20300&quot; value=&quot;Slide 3&quot;/&gt;&lt;property id=&quot;20307&quot; value=&quot;280&quot;/&gt;&lt;/object&gt;&lt;object type=&quot;3&quot; unique_id=&quot;10180&quot;&gt;&lt;property id=&quot;20148&quot; value=&quot;5&quot;/&gt;&lt;property id=&quot;20300&quot; value=&quot;Slide 4&quot;/&gt;&lt;property id=&quot;20307&quot; value=&quot;281&quot;/&gt;&lt;/object&gt;&lt;object type=&quot;3&quot; unique_id=&quot;10181&quot;&gt;&lt;property id=&quot;20148&quot; value=&quot;5&quot;/&gt;&lt;property id=&quot;20300&quot; value=&quot;Slide 5&quot;/&gt;&lt;property id=&quot;20307&quot; value=&quot;282&quot;/&gt;&lt;/object&gt;&lt;object type=&quot;3&quot; unique_id=&quot;10182&quot;&gt;&lt;property id=&quot;20148&quot; value=&quot;5&quot;/&gt;&lt;property id=&quot;20300&quot; value=&quot;Slide 6&quot;/&gt;&lt;property id=&quot;20307&quot; value=&quot;283&quot;/&gt;&lt;/object&gt;&lt;object type=&quot;3&quot; unique_id=&quot;10203&quot;&gt;&lt;property id=&quot;20148&quot; value=&quot;5&quot;/&gt;&lt;property id=&quot;20300&quot; value=&quot;Slide 26&quot;/&gt;&lt;property id=&quot;20307&quot; value=&quot;276&quot;/&gt;&lt;/object&gt;&lt;object type=&quot;3&quot; unique_id=&quot;10877&quot;&gt;&lt;property id=&quot;20148&quot; value=&quot;5&quot;/&gt;&lt;property id=&quot;20300&quot; value=&quot;Slide 7&quot;/&gt;&lt;property id=&quot;20307&quot; value=&quot;284&quot;/&gt;&lt;/object&gt;&lt;object type=&quot;3&quot; unique_id=&quot;10878&quot;&gt;&lt;property id=&quot;20148&quot; value=&quot;5&quot;/&gt;&lt;property id=&quot;20300&quot; value=&quot;Slide 8&quot;/&gt;&lt;property id=&quot;20307&quot; value=&quot;285&quot;/&gt;&lt;/object&gt;&lt;object type=&quot;3&quot; unique_id=&quot;10879&quot;&gt;&lt;property id=&quot;20148&quot; value=&quot;5&quot;/&gt;&lt;property id=&quot;20300&quot; value=&quot;Slide 9&quot;/&gt;&lt;property id=&quot;20307&quot; value=&quot;286&quot;/&gt;&lt;/object&gt;&lt;object type=&quot;3&quot; unique_id=&quot;10880&quot;&gt;&lt;property id=&quot;20148&quot; value=&quot;5&quot;/&gt;&lt;property id=&quot;20300&quot; value=&quot;Slide 10&quot;/&gt;&lt;property id=&quot;20307&quot; value=&quot;287&quot;/&gt;&lt;/object&gt;&lt;object type=&quot;3&quot; unique_id=&quot;10881&quot;&gt;&lt;property id=&quot;20148&quot; value=&quot;5&quot;/&gt;&lt;property id=&quot;20300&quot; value=&quot;Slide 11&quot;/&gt;&lt;property id=&quot;20307&quot; value=&quot;288&quot;/&gt;&lt;/object&gt;&lt;object type=&quot;3&quot; unique_id=&quot;10882&quot;&gt;&lt;property id=&quot;20148&quot; value=&quot;5&quot;/&gt;&lt;property id=&quot;20300&quot; value=&quot;Slide 12&quot;/&gt;&lt;property id=&quot;20307&quot; value=&quot;289&quot;/&gt;&lt;/object&gt;&lt;object type=&quot;3&quot; unique_id=&quot;10883&quot;&gt;&lt;property id=&quot;20148&quot; value=&quot;5&quot;/&gt;&lt;property id=&quot;20300&quot; value=&quot;Slide 13&quot;/&gt;&lt;property id=&quot;20307&quot; value=&quot;290&quot;/&gt;&lt;/object&gt;&lt;object type=&quot;3&quot; unique_id=&quot;10884&quot;&gt;&lt;property id=&quot;20148&quot; value=&quot;5&quot;/&gt;&lt;property id=&quot;20300&quot; value=&quot;Slide 14&quot;/&gt;&lt;property id=&quot;20307&quot; value=&quot;291&quot;/&gt;&lt;/object&gt;&lt;object type=&quot;3&quot; unique_id=&quot;10885&quot;&gt;&lt;property id=&quot;20148&quot; value=&quot;5&quot;/&gt;&lt;property id=&quot;20300&quot; value=&quot;Slide 15&quot;/&gt;&lt;property id=&quot;20307&quot; value=&quot;292&quot;/&gt;&lt;/object&gt;&lt;object type=&quot;3&quot; unique_id=&quot;10886&quot;&gt;&lt;property id=&quot;20148&quot; value=&quot;5&quot;/&gt;&lt;property id=&quot;20300&quot; value=&quot;Slide 16&quot;/&gt;&lt;property id=&quot;20307&quot; value=&quot;293&quot;/&gt;&lt;/object&gt;&lt;object type=&quot;3&quot; unique_id=&quot;10887&quot;&gt;&lt;property id=&quot;20148&quot; value=&quot;5&quot;/&gt;&lt;property id=&quot;20300&quot; value=&quot;Slide 17&quot;/&gt;&lt;property id=&quot;20307&quot; value=&quot;294&quot;/&gt;&lt;/object&gt;&lt;object type=&quot;3&quot; unique_id=&quot;10888&quot;&gt;&lt;property id=&quot;20148&quot; value=&quot;5&quot;/&gt;&lt;property id=&quot;20300&quot; value=&quot;Slide 18&quot;/&gt;&lt;property id=&quot;20307&quot; value=&quot;295&quot;/&gt;&lt;/object&gt;&lt;object type=&quot;3&quot; unique_id=&quot;10889&quot;&gt;&lt;property id=&quot;20148&quot; value=&quot;5&quot;/&gt;&lt;property id=&quot;20300&quot; value=&quot;Slide 19&quot;/&gt;&lt;property id=&quot;20307&quot; value=&quot;296&quot;/&gt;&lt;/object&gt;&lt;object type=&quot;3&quot; unique_id=&quot;10890&quot;&gt;&lt;property id=&quot;20148&quot; value=&quot;5&quot;/&gt;&lt;property id=&quot;20300&quot; value=&quot;Slide 20&quot;/&gt;&lt;property id=&quot;20307&quot; value=&quot;297&quot;/&gt;&lt;/object&gt;&lt;object type=&quot;3&quot; unique_id=&quot;10891&quot;&gt;&lt;property id=&quot;20148&quot; value=&quot;5&quot;/&gt;&lt;property id=&quot;20300&quot; value=&quot;Slide 21&quot;/&gt;&lt;property id=&quot;20307&quot; value=&quot;298&quot;/&gt;&lt;/object&gt;&lt;object type=&quot;3&quot; unique_id=&quot;10892&quot;&gt;&lt;property id=&quot;20148&quot; value=&quot;5&quot;/&gt;&lt;property id=&quot;20300&quot; value=&quot;Slide 22&quot;/&gt;&lt;property id=&quot;20307&quot; value=&quot;299&quot;/&gt;&lt;/object&gt;&lt;object type=&quot;3&quot; unique_id=&quot;10893&quot;&gt;&lt;property id=&quot;20148&quot; value=&quot;5&quot;/&gt;&lt;property id=&quot;20300&quot; value=&quot;Slide 23&quot;/&gt;&lt;property id=&quot;20307&quot; value=&quot;300&quot;/&gt;&lt;/object&gt;&lt;object type=&quot;3&quot; unique_id=&quot;10894&quot;&gt;&lt;property id=&quot;20148&quot; value=&quot;5&quot;/&gt;&lt;property id=&quot;20300&quot; value=&quot;Slide 24&quot;/&gt;&lt;property id=&quot;20307&quot; value=&quot;301&quot;/&gt;&lt;/object&gt;&lt;object type=&quot;3&quot; unique_id=&quot;10895&quot;&gt;&lt;property id=&quot;20148&quot; value=&quot;5&quot;/&gt;&lt;property id=&quot;20300&quot; value=&quot;Slide 25&quot;/&gt;&lt;property id=&quot;20307&quot; value=&quot;302&quot;/&gt;&lt;/object&gt;&lt;/object&gt;&lt;object type=&quot;8&quot; unique_id=&quot;10232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дея">
  <a:themeElements>
    <a:clrScheme name="Идея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Иде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Идея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3631</TotalTime>
  <Words>1603</Words>
  <Application>Microsoft Office PowerPoint</Application>
  <PresentationFormat>Экран (4:3)</PresentationFormat>
  <Paragraphs>238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Поток</vt:lpstr>
      <vt:lpstr>Идея</vt:lpstr>
      <vt:lpstr> Лекция 4   на тему:   «Спрос. Моделирование спроса с помощью линейной модели»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Alexey</cp:lastModifiedBy>
  <cp:revision>362</cp:revision>
  <dcterms:created xsi:type="dcterms:W3CDTF">2012-05-21T10:23:31Z</dcterms:created>
  <dcterms:modified xsi:type="dcterms:W3CDTF">2024-02-19T03:56:24Z</dcterms:modified>
</cp:coreProperties>
</file>