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BD882-29D2-496D-A3B8-9962C94A2069}" type="datetimeFigureOut">
              <a:rPr lang="ru-RU" smtClean="0"/>
              <a:t>28.02.2017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1E33D-A75B-45DC-961E-191B4E878CFE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BD882-29D2-496D-A3B8-9962C94A2069}" type="datetimeFigureOut">
              <a:rPr lang="ru-RU" smtClean="0"/>
              <a:t>28.02.2017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1E33D-A75B-45DC-961E-191B4E878CF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BD882-29D2-496D-A3B8-9962C94A2069}" type="datetimeFigureOut">
              <a:rPr lang="ru-RU" smtClean="0"/>
              <a:t>28.02.2017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FA21E33D-A75B-45DC-961E-191B4E878CFE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BD882-29D2-496D-A3B8-9962C94A2069}" type="datetimeFigureOut">
              <a:rPr lang="ru-RU" smtClean="0"/>
              <a:t>28.02.2017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1E33D-A75B-45DC-961E-191B4E878CF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BD882-29D2-496D-A3B8-9962C94A2069}" type="datetimeFigureOut">
              <a:rPr lang="ru-RU" smtClean="0"/>
              <a:t>28.02.2017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1E33D-A75B-45DC-961E-191B4E878CF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BD882-29D2-496D-A3B8-9962C94A2069}" type="datetimeFigureOut">
              <a:rPr lang="ru-RU" smtClean="0"/>
              <a:t>28.02.2017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1E33D-A75B-45DC-961E-191B4E878CF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BD882-29D2-496D-A3B8-9962C94A2069}" type="datetimeFigureOut">
              <a:rPr lang="ru-RU" smtClean="0"/>
              <a:t>28.02.2017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1E33D-A75B-45DC-961E-191B4E878CF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BD882-29D2-496D-A3B8-9962C94A2069}" type="datetimeFigureOut">
              <a:rPr lang="ru-RU" smtClean="0"/>
              <a:t>28.02.2017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1E33D-A75B-45DC-961E-191B4E878CF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BD882-29D2-496D-A3B8-9962C94A2069}" type="datetimeFigureOut">
              <a:rPr lang="ru-RU" smtClean="0"/>
              <a:t>28.02.2017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1E33D-A75B-45DC-961E-191B4E878CF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BD882-29D2-496D-A3B8-9962C94A2069}" type="datetimeFigureOut">
              <a:rPr lang="ru-RU" smtClean="0"/>
              <a:t>28.02.2017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1E33D-A75B-45DC-961E-191B4E878CF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BD882-29D2-496D-A3B8-9962C94A2069}" type="datetimeFigureOut">
              <a:rPr lang="ru-RU" smtClean="0"/>
              <a:t>28.02.2017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1E33D-A75B-45DC-961E-191B4E878CF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E8CBD882-29D2-496D-A3B8-9962C94A2069}" type="datetimeFigureOut">
              <a:rPr lang="ru-RU" smtClean="0"/>
              <a:t>28.02.2017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FA21E33D-A75B-45DC-961E-191B4E878CFE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kk.wikipedia.org/wiki/%D0%9A%D0%B0%D1%80%D1%82%D0%BE%D0%B3%D1%80%D0%B0%D1%84%D0%B8%D1%8F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kk.wikipedia.org/w/index.php?title=%D0%95%D1%81%D0%B5%D0%BF%D1%82%D0%B5%D1%83%D1%88%D1%96_%D1%82%D0%B5%D1%85%D0%BD%D0%B8%D0%BA%D0%B0&amp;action=edit&amp;redlink=1" TargetMode="External"/><Relationship Id="rId2" Type="http://schemas.openxmlformats.org/officeDocument/2006/relationships/hyperlink" Target="https://kk.wikipedia.org/wiki/%D0%9C%D0%B0%D1%82%D0%B5%D0%BC%D0%B0%D1%82%D0%B8%D0%BA%D0%B0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kk.wikipedia.org/w/index.php?title=%D0%94%D0%B8%D0%BD%D0%B0%D0%BC%D0%B8%D0%BA%D0%B0%D0%BB%D1%8B%D2%9B_%D0%B7%D0%B0%D2%A3%D0%B4%D1%8B%D0%BB%D1%8B%D2%9B&amp;action=edit&amp;redlink=1" TargetMode="External"/><Relationship Id="rId5" Type="http://schemas.openxmlformats.org/officeDocument/2006/relationships/hyperlink" Target="https://kk.wikipedia.org/wiki/%D3%98%D0%B4%D1%96%D1%81" TargetMode="External"/><Relationship Id="rId4" Type="http://schemas.openxmlformats.org/officeDocument/2006/relationships/hyperlink" Target="https://kk.wikipedia.org/wiki/%D3%98%D0%BB%D0%B5%D1%83%D0%BC%D0%B5%D1%82%D1%82%D0%B0%D0%BD%D1%83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kk.wikipedia.org/w/index.php?title=%D0%A8%D0%B5%D0%B1%D0%B5%D1%80%D1%85%D0%B0%D0%BD%D0%B0&amp;action=edit&amp;redlink=1" TargetMode="External"/><Relationship Id="rId3" Type="http://schemas.openxmlformats.org/officeDocument/2006/relationships/hyperlink" Target="https://kk.wikipedia.org/wiki/%D0%9C%D0%B0%D2%9B%D1%81%D0%B0%D1%82" TargetMode="External"/><Relationship Id="rId7" Type="http://schemas.openxmlformats.org/officeDocument/2006/relationships/hyperlink" Target="https://kk.wikipedia.org/wiki/%D0%9B%D0%B0%D0%B1%D0%BE%D1%80%D0%B0%D1%82%D0%BE%D1%80%D0%B8%D1%8F" TargetMode="External"/><Relationship Id="rId2" Type="http://schemas.openxmlformats.org/officeDocument/2006/relationships/hyperlink" Target="https://kk.wikipedia.org/wiki/%D0%96%D0%BE%D1%81%D0%BF%D0%B0%D1%80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kk.wikipedia.org/w/index.php?title=%D0%A1%D0%B0%D1%8F%D1%85%D0%B0%D1%82&amp;action=edit&amp;redlink=1" TargetMode="External"/><Relationship Id="rId5" Type="http://schemas.openxmlformats.org/officeDocument/2006/relationships/hyperlink" Target="https://kk.wikipedia.org/wiki/%D0%A1%D0%B0%D0%B1%D0%B0%D2%9B" TargetMode="External"/><Relationship Id="rId10" Type="http://schemas.openxmlformats.org/officeDocument/2006/relationships/hyperlink" Target="https://kk.wikipedia.org/wiki/%D0%A2%D3%99%D1%80%D0%B1%D0%B8%D0%B5" TargetMode="External"/><Relationship Id="rId4" Type="http://schemas.openxmlformats.org/officeDocument/2006/relationships/hyperlink" Target="https://kk.wikipedia.org/w/index.php?title=%D0%9C%D1%96%D0%BD%D0%B4%D0%B5%D1%82&amp;action=edit&amp;redlink=1" TargetMode="External"/><Relationship Id="rId9" Type="http://schemas.openxmlformats.org/officeDocument/2006/relationships/hyperlink" Target="https://kk.wikipedia.org/wiki/%D0%9E%D2%9B%D1%83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kk.wikipedia.org/wiki/%D0%A2%D0%BE%D0%BF%D0%BE%D0%B3%D1%80%D0%B0%D1%84%D0%B8%D1%8F%D0%BB%D1%8B%D2%9B_%D0%BA%D0%B0%D1%80%D1%82%D0%B0%D0%BB%D0%B0%D1%80" TargetMode="External"/><Relationship Id="rId2" Type="http://schemas.openxmlformats.org/officeDocument/2006/relationships/hyperlink" Target="https://kk.wikipedia.org/w/index.php?title=%D0%90%D0%AD%D0%A0%D0%9E%D0%A4%D0%9E%D0%A2%D0%9E%D0%A2%D0%9E%D0%9F%D0%9E%D0%93%D0%A0%D0%90%D0%A4%D0%98%D0%AF%D0%9B%D0%AB%D2%9A_%D0%A2%D2%AE%D0%A1I%D0%A0I%D0%A1&amp;action=edit&amp;redlink=1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kk.wikipedia.org/wiki/%D0%A2%D0%BE%D0%BF%D0%BE%D0%B3%D1%80%D0%B0%D1%84%D0%B8%D1%8F%D0%BB%D1%8B%D2%9B_%D0%BA%D0%B0%D1%80%D1%82%D0%B0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kk.wikipedia.org/wiki/%D0%A1%D1%83%D0%B1%D1%8A%D0%B5%D0%BA%D1%82_%D0%B6%D3%99%D0%BD%D0%B5_%D0%BE%D0%B1%D1%8A%D0%B5%D0%BA%D1%82" TargetMode="External"/><Relationship Id="rId2" Type="http://schemas.openxmlformats.org/officeDocument/2006/relationships/hyperlink" Target="https://kk.wikipedia.org/wiki/%D0%9C%D0%BE%D0%B4%D0%B5%D0%BB%D1%8C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kk.wikipedia.org/wiki/%D0%A4%D0%B8%D0%B7%D0%B8%D0%BE%D0%BB%D0%BE%D0%B3%D0%B8%D1%8F" TargetMode="External"/><Relationship Id="rId2" Type="http://schemas.openxmlformats.org/officeDocument/2006/relationships/hyperlink" Target="https://kk.wikipedia.org/wiki/%D0%94%D0%B0%D0%BB%D0%B0%D0%BB%D1%8B%D2%9B_%D0%B7%D0%B5%D1%80%D1%82%D1%82%D0%B5%D1%83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kk.wikipedia.org/w/index.php?title=%D0%A1%D0%B8%D1%81%D1%82%D0%B5%D0%BC%D0%B0%D1%82%D0%B8%D0%BA%D0%B0&amp;action=edit&amp;redlink=1" TargetMode="External"/><Relationship Id="rId5" Type="http://schemas.openxmlformats.org/officeDocument/2006/relationships/hyperlink" Target="https://kk.wikipedia.org/wiki/%D0%90%D0%BD%D0%B0%D1%82%D0%BE%D0%BC%D0%B8%D1%8F" TargetMode="External"/><Relationship Id="rId4" Type="http://schemas.openxmlformats.org/officeDocument/2006/relationships/hyperlink" Target="https://kk.wikipedia.org/wiki/%D0%91%D0%B8%D0%BE%D1%85%D0%B8%D0%BC%D0%B8%D1%8F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kk.wikipedia.org/wiki/%D0%97%D0%B5%D1%80%D1%82%D1%82%D0%B5%D1%83%D0%B4%D1%96%D2%A3_%D1%82%D2%B1%D1%80%D0%B0%D2%9B%D1%82%D1%8B_%D3%99%D0%B4%D1%96%D1%81%D1%82%D0%B5%D1%80%D1%96" TargetMode="External"/><Relationship Id="rId2" Type="http://schemas.openxmlformats.org/officeDocument/2006/relationships/hyperlink" Target="https://kk.wikipedia.org/w/index.php?title=%D2%9A%D0%BE%D2%93%D0%B0%D0%BC%D0%B4%D1%8B%D2%9B_%D2%9B%D2%B1%D0%B1%D1%8B%D0%BB%D1%8B%D1%81%D1%82%D0%B0%D1%80&amp;action=edit&amp;redlink=1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kk.wikipedia.org/wiki/%D0%A1%D0%B0%D1%8F%D1%81%D0%B8_%D2%9B%D0%B0%D1%82%D1%8B%D0%BD%D0%B0%D1%81%D1%82%D0%B0%D1%80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kk.wikipedia.org/w/index.php?title=%D0%AD%D0%BC%D0%BF%D0%B8%D1%80%D0%B8%D0%BA%D0%B0&amp;action=edit&amp;redlink=1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kitaphana.kz/ru/downloads/referatu-na-kazakskom/231-kazak-adebieti/2521-gilimi-tanim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dirty="0" smtClean="0"/>
              <a:t>Тақырыбы</a:t>
            </a:r>
            <a:r>
              <a:rPr lang="en-US" dirty="0" smtClean="0"/>
              <a:t>:</a:t>
            </a:r>
            <a:r>
              <a:rPr lang="kk-KZ" dirty="0" smtClean="0"/>
              <a:t> Ғылыми зерттеу әдістері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-285784" y="1571612"/>
            <a:ext cx="8229600" cy="4709160"/>
          </a:xfrm>
        </p:spPr>
        <p:txBody>
          <a:bodyPr>
            <a:normAutofit/>
          </a:bodyPr>
          <a:lstStyle/>
          <a:p>
            <a:r>
              <a:rPr lang="ru-RU" sz="2400" b="1" dirty="0" err="1" smtClean="0"/>
              <a:t>Ғылыми әдіс</a:t>
            </a:r>
            <a:r>
              <a:rPr lang="ru-RU" sz="2400" dirty="0" err="1" smtClean="0"/>
              <a:t> </a:t>
            </a:r>
            <a:r>
              <a:rPr lang="ru-RU" sz="2400" dirty="0" smtClean="0"/>
              <a:t>— </a:t>
            </a:r>
            <a:r>
              <a:rPr lang="ru-RU" sz="2400" dirty="0" err="1" smtClean="0"/>
              <a:t>жалпы</a:t>
            </a:r>
            <a:r>
              <a:rPr lang="ru-RU" sz="2400" dirty="0" smtClean="0"/>
              <a:t> </a:t>
            </a:r>
            <a:r>
              <a:rPr lang="ru-RU" sz="2400" dirty="0" err="1" smtClean="0"/>
              <a:t>ғылыми аясындағы қолданылатын әдістердің жиынтығы.</a:t>
            </a:r>
            <a:r>
              <a:rPr lang="ru-RU" sz="2400" dirty="0" smtClean="0"/>
              <a:t> </a:t>
            </a:r>
            <a:r>
              <a:rPr lang="ru-RU" sz="2400" dirty="0" err="1" smtClean="0"/>
              <a:t>Осыған қоса әрбір ғылым саласы</a:t>
            </a:r>
            <a:r>
              <a:rPr lang="ru-RU" sz="2400" dirty="0" smtClean="0"/>
              <a:t> тек </a:t>
            </a:r>
            <a:r>
              <a:rPr lang="ru-RU" sz="2400" dirty="0" err="1" smtClean="0"/>
              <a:t>қана арнаулы</a:t>
            </a:r>
            <a:r>
              <a:rPr lang="ru-RU" sz="2400" dirty="0" smtClean="0"/>
              <a:t> </a:t>
            </a:r>
            <a:r>
              <a:rPr lang="ru-RU" sz="2400" dirty="0" err="1" smtClean="0"/>
              <a:t>объектіге</a:t>
            </a:r>
            <a:r>
              <a:rPr lang="ru-RU" sz="2400" dirty="0" smtClean="0"/>
              <a:t> </a:t>
            </a:r>
            <a:r>
              <a:rPr lang="ru-RU" sz="2400" dirty="0" err="1" smtClean="0"/>
              <a:t>ғана емес</a:t>
            </a:r>
            <a:r>
              <a:rPr lang="ru-RU" sz="2400" dirty="0" smtClean="0"/>
              <a:t>, </a:t>
            </a:r>
            <a:r>
              <a:rPr lang="ru-RU" sz="2400" dirty="0" err="1" smtClean="0"/>
              <a:t>сол</a:t>
            </a:r>
            <a:r>
              <a:rPr lang="ru-RU" sz="2400" dirty="0" smtClean="0"/>
              <a:t> </a:t>
            </a:r>
            <a:r>
              <a:rPr lang="ru-RU" sz="2400" dirty="0" err="1" smtClean="0"/>
              <a:t>объектіге</a:t>
            </a:r>
            <a:r>
              <a:rPr lang="ru-RU" sz="2400" dirty="0" smtClean="0"/>
              <a:t> </a:t>
            </a:r>
            <a:r>
              <a:rPr lang="ru-RU" sz="2400" dirty="0" err="1" smtClean="0"/>
              <a:t>сәйкес арнаулы</a:t>
            </a:r>
            <a:r>
              <a:rPr lang="ru-RU" sz="2400" dirty="0" smtClean="0"/>
              <a:t> </a:t>
            </a:r>
            <a:r>
              <a:rPr lang="ru-RU" sz="2400" dirty="0" err="1" smtClean="0"/>
              <a:t>әдіске </a:t>
            </a:r>
            <a:r>
              <a:rPr lang="ru-RU" sz="2400" dirty="0" smtClean="0"/>
              <a:t>де </a:t>
            </a:r>
            <a:r>
              <a:rPr lang="ru-RU" sz="2400" dirty="0" err="1" smtClean="0"/>
              <a:t>ие</a:t>
            </a:r>
            <a:r>
              <a:rPr lang="ru-RU" sz="2400" dirty="0" smtClean="0"/>
              <a:t> </a:t>
            </a:r>
            <a:r>
              <a:rPr lang="ru-RU" sz="2400" dirty="0" err="1" smtClean="0"/>
              <a:t>болады</a:t>
            </a:r>
            <a:endParaRPr lang="ru-RU" sz="2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85720" y="3571876"/>
            <a:ext cx="821537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.</a:t>
            </a:r>
            <a:r>
              <a:rPr lang="ru-RU" sz="2000" i="1" dirty="0" smtClean="0"/>
              <a:t> </a:t>
            </a:r>
            <a:r>
              <a:rPr lang="ru-RU" sz="2000" i="1" dirty="0" err="1" smtClean="0"/>
              <a:t>Әдіс</a:t>
            </a:r>
            <a:r>
              <a:rPr lang="ru-RU" sz="2000" dirty="0" err="1" smtClean="0"/>
              <a:t> </a:t>
            </a:r>
            <a:r>
              <a:rPr lang="ru-RU" sz="2000" dirty="0" smtClean="0"/>
              <a:t>- </a:t>
            </a:r>
            <a:r>
              <a:rPr lang="ru-RU" sz="2000" dirty="0" err="1" smtClean="0"/>
              <a:t>зерттеу</a:t>
            </a:r>
            <a:r>
              <a:rPr lang="ru-RU" sz="2000" dirty="0" smtClean="0"/>
              <a:t> </a:t>
            </a:r>
            <a:r>
              <a:rPr lang="ru-RU" sz="2000" dirty="0" err="1" smtClean="0"/>
              <a:t>барысында</a:t>
            </a:r>
            <a:r>
              <a:rPr lang="ru-RU" sz="2000" dirty="0" smtClean="0"/>
              <a:t> </a:t>
            </a:r>
            <a:r>
              <a:rPr lang="ru-RU" sz="2000" dirty="0" err="1" smtClean="0"/>
              <a:t>белгілі</a:t>
            </a:r>
            <a:r>
              <a:rPr lang="ru-RU" sz="2000" dirty="0" smtClean="0"/>
              <a:t> </a:t>
            </a:r>
            <a:r>
              <a:rPr lang="ru-RU" sz="2000" dirty="0" err="1" smtClean="0"/>
              <a:t>бір</a:t>
            </a:r>
            <a:r>
              <a:rPr lang="ru-RU" sz="2000" dirty="0" smtClean="0"/>
              <a:t> </a:t>
            </a:r>
            <a:r>
              <a:rPr lang="ru-RU" sz="2000" dirty="0" err="1" smtClean="0"/>
              <a:t>қорытынды алуға бағытталған, бір</a:t>
            </a:r>
            <a:r>
              <a:rPr lang="ru-RU" sz="2000" dirty="0" smtClean="0"/>
              <a:t> </a:t>
            </a:r>
            <a:r>
              <a:rPr lang="ru-RU" sz="2000" dirty="0" err="1" smtClean="0"/>
              <a:t>немесе</a:t>
            </a:r>
            <a:r>
              <a:rPr lang="ru-RU" sz="2000" dirty="0" smtClean="0"/>
              <a:t> </a:t>
            </a:r>
            <a:r>
              <a:rPr lang="ru-RU" sz="2000" dirty="0" err="1" smtClean="0"/>
              <a:t>бірнеше</a:t>
            </a:r>
            <a:r>
              <a:rPr lang="ru-RU" sz="2000" dirty="0" smtClean="0"/>
              <a:t> </a:t>
            </a:r>
            <a:r>
              <a:rPr lang="ru-RU" sz="2000" dirty="0" err="1" smtClean="0"/>
              <a:t>метематикалық, немесе</a:t>
            </a:r>
            <a:r>
              <a:rPr lang="ru-RU" sz="2000" dirty="0" smtClean="0"/>
              <a:t> </a:t>
            </a:r>
            <a:r>
              <a:rPr lang="ru-RU" sz="2000" dirty="0" err="1" smtClean="0"/>
              <a:t>логикалық операциялардың теорияға немесе</a:t>
            </a:r>
            <a:r>
              <a:rPr lang="ru-RU" sz="2000" dirty="0" smtClean="0"/>
              <a:t> </a:t>
            </a:r>
            <a:r>
              <a:rPr lang="ru-RU" sz="2000" dirty="0" err="1" smtClean="0"/>
              <a:t>практикаға негізделген</a:t>
            </a:r>
            <a:r>
              <a:rPr lang="ru-RU" sz="2000" dirty="0" smtClean="0"/>
              <a:t> </a:t>
            </a:r>
            <a:r>
              <a:rPr lang="ru-RU" sz="2000" dirty="0" err="1" smtClean="0"/>
              <a:t>түрі.</a:t>
            </a:r>
            <a:r>
              <a:rPr lang="ru-RU" sz="2000" dirty="0" smtClean="0"/>
              <a:t> Процедура – </a:t>
            </a:r>
            <a:r>
              <a:rPr lang="ru-RU" sz="2000" dirty="0" err="1" smtClean="0"/>
              <a:t>белгілі</a:t>
            </a:r>
            <a:r>
              <a:rPr lang="ru-RU" sz="2000" dirty="0" smtClean="0"/>
              <a:t> </a:t>
            </a:r>
            <a:r>
              <a:rPr lang="ru-RU" sz="2000" dirty="0" err="1" smtClean="0"/>
              <a:t>бір</a:t>
            </a:r>
            <a:r>
              <a:rPr lang="ru-RU" sz="2000" dirty="0" smtClean="0"/>
              <a:t> </a:t>
            </a:r>
            <a:r>
              <a:rPr lang="ru-RU" sz="2000" dirty="0" err="1" smtClean="0"/>
              <a:t>операциялар</a:t>
            </a:r>
            <a:r>
              <a:rPr lang="ru-RU" sz="2000" dirty="0" smtClean="0"/>
              <a:t> </a:t>
            </a:r>
            <a:r>
              <a:rPr lang="ru-RU" sz="2000" dirty="0" err="1" smtClean="0"/>
              <a:t>жиынтығының орындалуын</a:t>
            </a:r>
            <a:r>
              <a:rPr lang="ru-RU" sz="2000" dirty="0" smtClean="0"/>
              <a:t> </a:t>
            </a:r>
            <a:r>
              <a:rPr lang="ru-RU" sz="2000" dirty="0" err="1" smtClean="0"/>
              <a:t>қамтамасыз ететін</a:t>
            </a:r>
            <a:r>
              <a:rPr lang="ru-RU" sz="2000" dirty="0" smtClean="0"/>
              <a:t> </a:t>
            </a:r>
            <a:r>
              <a:rPr lang="ru-RU" sz="2000" dirty="0" err="1" smtClean="0"/>
              <a:t>іс-әрекеттердің жиынтығы</a:t>
            </a:r>
            <a:r>
              <a:rPr lang="ru-RU" sz="2000" dirty="0" smtClean="0"/>
              <a:t>.</a:t>
            </a:r>
          </a:p>
          <a:p>
            <a:r>
              <a:rPr lang="ru-RU" sz="2000" i="1" dirty="0" err="1" smtClean="0"/>
              <a:t>Тәсіл</a:t>
            </a:r>
            <a:r>
              <a:rPr lang="ru-RU" sz="2000" dirty="0" err="1" smtClean="0"/>
              <a:t> </a:t>
            </a:r>
            <a:r>
              <a:rPr lang="ru-RU" sz="2000" dirty="0" smtClean="0"/>
              <a:t>– </a:t>
            </a:r>
            <a:r>
              <a:rPr lang="ru-RU" sz="2000" dirty="0" err="1" smtClean="0"/>
              <a:t>күрделі әдіс болып</a:t>
            </a:r>
            <a:r>
              <a:rPr lang="ru-RU" sz="2000" dirty="0" smtClean="0"/>
              <a:t> </a:t>
            </a:r>
            <a:r>
              <a:rPr lang="ru-RU" sz="2000" dirty="0" err="1" smtClean="0"/>
              <a:t>табылады</a:t>
            </a:r>
            <a:r>
              <a:rPr lang="ru-RU" sz="2000" dirty="0" smtClean="0"/>
              <a:t>, </a:t>
            </a:r>
            <a:r>
              <a:rPr lang="ru-RU" sz="2000" dirty="0" err="1" smtClean="0"/>
              <a:t>ол</a:t>
            </a:r>
            <a:r>
              <a:rPr lang="ru-RU" sz="2000" dirty="0" smtClean="0"/>
              <a:t> </a:t>
            </a:r>
            <a:r>
              <a:rPr lang="ru-RU" sz="2000" dirty="0" err="1" smtClean="0"/>
              <a:t>зерттеу</a:t>
            </a:r>
            <a:r>
              <a:rPr lang="ru-RU" sz="2000" dirty="0" smtClean="0"/>
              <a:t> </a:t>
            </a:r>
            <a:r>
              <a:rPr lang="ru-RU" sz="2000" dirty="0" err="1" smtClean="0"/>
              <a:t>барысындағы бірнеше</a:t>
            </a:r>
            <a:r>
              <a:rPr lang="ru-RU" sz="2000" dirty="0" smtClean="0"/>
              <a:t> </a:t>
            </a:r>
            <a:r>
              <a:rPr lang="ru-RU" sz="2000" dirty="0" err="1" smtClean="0"/>
              <a:t>нысаналы</a:t>
            </a:r>
            <a:r>
              <a:rPr lang="ru-RU" sz="2000" dirty="0" smtClean="0"/>
              <a:t> </a:t>
            </a:r>
            <a:r>
              <a:rPr lang="ru-RU" sz="2000" dirty="0" err="1" smtClean="0"/>
              <a:t>әдістердің жиынтығы</a:t>
            </a:r>
            <a:endParaRPr lang="ru-RU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42852"/>
            <a:ext cx="8258204" cy="6786610"/>
          </a:xfrm>
        </p:spPr>
        <p:txBody>
          <a:bodyPr>
            <a:noAutofit/>
          </a:bodyPr>
          <a:lstStyle/>
          <a:p>
            <a:r>
              <a:rPr lang="ru-RU" sz="1600" dirty="0" err="1" smtClean="0"/>
              <a:t>Ғылыми танымның нәтижелері түсініктерді қалыптастырумен аяқталады.</a:t>
            </a:r>
            <a:r>
              <a:rPr lang="ru-RU" sz="1600" dirty="0" smtClean="0"/>
              <a:t> </a:t>
            </a:r>
            <a:r>
              <a:rPr lang="ru-RU" sz="1600" dirty="0" err="1" smtClean="0"/>
              <a:t>Ғылымның түсініктілігі бір-бірімен</a:t>
            </a:r>
            <a:r>
              <a:rPr lang="ru-RU" sz="1600" dirty="0" smtClean="0"/>
              <a:t> </a:t>
            </a:r>
            <a:r>
              <a:rPr lang="ru-RU" sz="1600" dirty="0" err="1" smtClean="0"/>
              <a:t>тығыз байланысты</a:t>
            </a:r>
            <a:r>
              <a:rPr lang="ru-RU" sz="1600" dirty="0" smtClean="0"/>
              <a:t> </a:t>
            </a:r>
            <a:r>
              <a:rPr lang="ru-RU" sz="1600" dirty="0" err="1" smtClean="0"/>
              <a:t>аксиомалар</a:t>
            </a:r>
            <a:r>
              <a:rPr lang="ru-RU" sz="1600" dirty="0" smtClean="0"/>
              <a:t>, </a:t>
            </a:r>
            <a:r>
              <a:rPr lang="ru-RU" sz="1600" dirty="0" err="1" smtClean="0"/>
              <a:t>теоремалар</a:t>
            </a:r>
            <a:r>
              <a:rPr lang="ru-RU" sz="1600" dirty="0" smtClean="0"/>
              <a:t> мен </a:t>
            </a:r>
            <a:r>
              <a:rPr lang="ru-RU" sz="1600" dirty="0" err="1" smtClean="0"/>
              <a:t>тұжырымдардың қатаң логикалық құрылысымен түсіндіріледі</a:t>
            </a:r>
            <a:r>
              <a:rPr lang="ru-RU" sz="1600" dirty="0" smtClean="0"/>
              <a:t>. </a:t>
            </a:r>
            <a:r>
              <a:rPr lang="ru-RU" sz="1600" dirty="0" err="1" smtClean="0"/>
              <a:t>Түсініктер көп жақты құрылымға біріктірілген</a:t>
            </a:r>
            <a:r>
              <a:rPr lang="ru-RU" sz="1600" dirty="0" smtClean="0"/>
              <a:t>. Теория – </a:t>
            </a:r>
            <a:r>
              <a:rPr lang="ru-RU" sz="1600" dirty="0" err="1" smtClean="0"/>
              <a:t>бұл түсініктің кеңейтілген түрі</a:t>
            </a:r>
            <a:r>
              <a:rPr lang="ru-RU" sz="1600" dirty="0" smtClean="0"/>
              <a:t>. </a:t>
            </a:r>
            <a:r>
              <a:rPr lang="ru-RU" sz="1600" dirty="0" err="1" smtClean="0"/>
              <a:t>Кез</a:t>
            </a:r>
            <a:r>
              <a:rPr lang="ru-RU" sz="1600" dirty="0" smtClean="0"/>
              <a:t> </a:t>
            </a:r>
            <a:r>
              <a:rPr lang="ru-RU" sz="1600" dirty="0" err="1" smtClean="0"/>
              <a:t>келген</a:t>
            </a:r>
            <a:r>
              <a:rPr lang="ru-RU" sz="1600" dirty="0" smtClean="0"/>
              <a:t> </a:t>
            </a:r>
            <a:r>
              <a:rPr lang="ru-RU" sz="1600" dirty="0" err="1" smtClean="0"/>
              <a:t>ғылыми </a:t>
            </a:r>
            <a:r>
              <a:rPr lang="ru-RU" sz="1600" dirty="0" smtClean="0"/>
              <a:t>теория – </a:t>
            </a:r>
            <a:r>
              <a:rPr lang="ru-RU" sz="1600" dirty="0" err="1" smtClean="0"/>
              <a:t>Евклидтің </a:t>
            </a:r>
            <a:r>
              <a:rPr lang="ru-RU" sz="1600" dirty="0" smtClean="0"/>
              <a:t>не Н.И.</a:t>
            </a:r>
            <a:r>
              <a:rPr lang="ru-RU" sz="1600" dirty="0" err="1" smtClean="0"/>
              <a:t>Лобачевскийдің геометриясы</a:t>
            </a:r>
            <a:r>
              <a:rPr lang="ru-RU" sz="1600" dirty="0" smtClean="0"/>
              <a:t>, </a:t>
            </a:r>
            <a:r>
              <a:rPr lang="ru-RU" sz="1600" dirty="0" err="1" smtClean="0"/>
              <a:t>кванттық </a:t>
            </a:r>
            <a:r>
              <a:rPr lang="ru-RU" sz="1600" dirty="0" smtClean="0"/>
              <a:t>механика, не </a:t>
            </a:r>
            <a:r>
              <a:rPr lang="ru-RU" sz="1600" dirty="0" err="1" smtClean="0"/>
              <a:t>қазіргі заманғы </a:t>
            </a:r>
            <a:r>
              <a:rPr lang="ru-RU" sz="1600" dirty="0" smtClean="0"/>
              <a:t>космогония - </a:t>
            </a:r>
            <a:r>
              <a:rPr lang="ru-RU" sz="1600" dirty="0" err="1" smtClean="0"/>
              <a:t>түсініктердің қалыптасуының мысалы</a:t>
            </a:r>
            <a:r>
              <a:rPr lang="ru-RU" sz="1600" dirty="0" smtClean="0"/>
              <a:t> бола </a:t>
            </a:r>
            <a:r>
              <a:rPr lang="ru-RU" sz="1600" dirty="0" err="1" smtClean="0"/>
              <a:t>алады</a:t>
            </a:r>
            <a:r>
              <a:rPr lang="ru-RU" sz="1600" dirty="0" smtClean="0"/>
              <a:t>. </a:t>
            </a:r>
            <a:r>
              <a:rPr lang="ru-RU" sz="1600" dirty="0" err="1" smtClean="0"/>
              <a:t>Түсініктердің қалыптасуы </a:t>
            </a:r>
            <a:r>
              <a:rPr lang="ru-RU" sz="1600" dirty="0" smtClean="0"/>
              <a:t>- </a:t>
            </a:r>
            <a:r>
              <a:rPr lang="ru-RU" sz="1600" dirty="0" err="1" smtClean="0"/>
              <a:t>үздіксіз жүретін күрделі үрдіс.</a:t>
            </a:r>
            <a:r>
              <a:rPr lang="ru-RU" sz="1600" dirty="0" smtClean="0"/>
              <a:t> </a:t>
            </a:r>
            <a:r>
              <a:rPr lang="ru-RU" sz="1600" dirty="0" err="1" smtClean="0"/>
              <a:t>Әрбір ғылым белгілі</a:t>
            </a:r>
            <a:r>
              <a:rPr lang="ru-RU" sz="1600" dirty="0" smtClean="0"/>
              <a:t> </a:t>
            </a:r>
            <a:r>
              <a:rPr lang="ru-RU" sz="1600" dirty="0" err="1" smtClean="0"/>
              <a:t>бір</a:t>
            </a:r>
            <a:r>
              <a:rPr lang="ru-RU" sz="1600" dirty="0" smtClean="0"/>
              <a:t> </a:t>
            </a:r>
            <a:r>
              <a:rPr lang="ru-RU" sz="1600" dirty="0" err="1" smtClean="0"/>
              <a:t>заңдылықтарға бағынатын түсініктер жүйесі болып</a:t>
            </a:r>
            <a:r>
              <a:rPr lang="ru-RU" sz="1600" dirty="0" smtClean="0"/>
              <a:t> </a:t>
            </a:r>
            <a:r>
              <a:rPr lang="ru-RU" sz="1600" dirty="0" err="1" smtClean="0"/>
              <a:t>табылады</a:t>
            </a:r>
            <a:r>
              <a:rPr lang="ru-RU" sz="1600" dirty="0" smtClean="0"/>
              <a:t>.</a:t>
            </a:r>
          </a:p>
          <a:p>
            <a:r>
              <a:rPr lang="ru-RU" sz="1600" dirty="0" err="1" smtClean="0"/>
              <a:t>Ғылым кумулятивті</a:t>
            </a:r>
            <a:r>
              <a:rPr lang="ru-RU" sz="1600" dirty="0" smtClean="0"/>
              <a:t> </a:t>
            </a:r>
            <a:r>
              <a:rPr lang="ru-RU" sz="1600" dirty="0" err="1" smtClean="0"/>
              <a:t>үрдіс деп</a:t>
            </a:r>
            <a:r>
              <a:rPr lang="ru-RU" sz="1600" dirty="0" smtClean="0"/>
              <a:t> </a:t>
            </a:r>
            <a:r>
              <a:rPr lang="ru-RU" sz="1600" dirty="0" err="1" smtClean="0"/>
              <a:t>аталатын</a:t>
            </a:r>
            <a:r>
              <a:rPr lang="ru-RU" sz="1600" dirty="0" smtClean="0"/>
              <a:t> тек </a:t>
            </a:r>
            <a:r>
              <a:rPr lang="ru-RU" sz="1600" dirty="0" err="1" smtClean="0"/>
              <a:t>қана фактілердің жай</a:t>
            </a:r>
            <a:r>
              <a:rPr lang="ru-RU" sz="1600" dirty="0" smtClean="0"/>
              <a:t> </a:t>
            </a:r>
            <a:r>
              <a:rPr lang="ru-RU" sz="1600" dirty="0" err="1" smtClean="0"/>
              <a:t>жиынтығы емес</a:t>
            </a:r>
            <a:r>
              <a:rPr lang="ru-RU" sz="1600" dirty="0" smtClean="0"/>
              <a:t>. </a:t>
            </a:r>
            <a:r>
              <a:rPr lang="ru-RU" sz="1600" dirty="0" err="1" smtClean="0"/>
              <a:t>Фактілерді</a:t>
            </a:r>
            <a:r>
              <a:rPr lang="ru-RU" sz="1600" dirty="0" smtClean="0"/>
              <a:t> </a:t>
            </a:r>
            <a:r>
              <a:rPr lang="ru-RU" sz="1600" dirty="0" err="1" smtClean="0"/>
              <a:t>әдетте </a:t>
            </a:r>
            <a:r>
              <a:rPr lang="ru-RU" sz="1600" dirty="0" smtClean="0"/>
              <a:t>гипотеза мен </a:t>
            </a:r>
            <a:r>
              <a:rPr lang="ru-RU" sz="1600" dirty="0" err="1" smtClean="0"/>
              <a:t>теориялар</a:t>
            </a:r>
            <a:r>
              <a:rPr lang="ru-RU" sz="1600" dirty="0" smtClean="0"/>
              <a:t> </a:t>
            </a:r>
            <a:r>
              <a:rPr lang="ru-RU" sz="1600" dirty="0" err="1" smtClean="0"/>
              <a:t>арқылы түсіндіруге тырысады</a:t>
            </a:r>
            <a:r>
              <a:rPr lang="ru-RU" sz="1600" dirty="0" smtClean="0"/>
              <a:t>. </a:t>
            </a:r>
            <a:r>
              <a:rPr lang="ru-RU" sz="1600" dirty="0" err="1" smtClean="0"/>
              <a:t>Олардың ішінде</a:t>
            </a:r>
            <a:r>
              <a:rPr lang="ru-RU" sz="1600" dirty="0" smtClean="0"/>
              <a:t> </a:t>
            </a:r>
            <a:r>
              <a:rPr lang="ru-RU" sz="1600" dirty="0" err="1" smtClean="0"/>
              <a:t>белгілі</a:t>
            </a:r>
            <a:r>
              <a:rPr lang="ru-RU" sz="1600" dirty="0" smtClean="0"/>
              <a:t> </a:t>
            </a:r>
            <a:r>
              <a:rPr lang="ru-RU" sz="1600" dirty="0" err="1" smtClean="0"/>
              <a:t>бір</a:t>
            </a:r>
            <a:r>
              <a:rPr lang="ru-RU" sz="1600" dirty="0" smtClean="0"/>
              <a:t> </a:t>
            </a:r>
            <a:r>
              <a:rPr lang="ru-RU" sz="1600" dirty="0" err="1" smtClean="0"/>
              <a:t>кезеңде парадигмаға айналатын</a:t>
            </a:r>
            <a:r>
              <a:rPr lang="ru-RU" sz="1600" dirty="0" smtClean="0"/>
              <a:t> </a:t>
            </a:r>
            <a:r>
              <a:rPr lang="ru-RU" sz="1600" dirty="0" err="1" smtClean="0"/>
              <a:t>жалпыға ортақ немесе</a:t>
            </a:r>
            <a:r>
              <a:rPr lang="ru-RU" sz="1600" dirty="0" smtClean="0"/>
              <a:t> </a:t>
            </a:r>
            <a:r>
              <a:rPr lang="ru-RU" sz="1600" dirty="0" err="1" smtClean="0"/>
              <a:t>фундаменталды</a:t>
            </a:r>
            <a:r>
              <a:rPr lang="ru-RU" sz="1600" dirty="0" smtClean="0"/>
              <a:t> теория </a:t>
            </a:r>
            <a:r>
              <a:rPr lang="ru-RU" sz="1600" dirty="0" err="1" smtClean="0"/>
              <a:t>болады</a:t>
            </a:r>
            <a:r>
              <a:rPr lang="ru-RU" sz="1600" dirty="0" smtClean="0"/>
              <a:t>. </a:t>
            </a:r>
            <a:r>
              <a:rPr lang="ru-RU" sz="1600" dirty="0" err="1" smtClean="0"/>
              <a:t>Кезінде</a:t>
            </a:r>
            <a:r>
              <a:rPr lang="ru-RU" sz="1600" dirty="0" smtClean="0"/>
              <a:t> </a:t>
            </a:r>
            <a:r>
              <a:rPr lang="ru-RU" sz="1600" dirty="0" err="1" smtClean="0"/>
              <a:t>осындай</a:t>
            </a:r>
            <a:r>
              <a:rPr lang="ru-RU" sz="1600" dirty="0" smtClean="0"/>
              <a:t> парадигма </a:t>
            </a:r>
            <a:r>
              <a:rPr lang="ru-RU" sz="1600" dirty="0" err="1" smtClean="0"/>
              <a:t>ретінде</a:t>
            </a:r>
            <a:r>
              <a:rPr lang="ru-RU" sz="1600" dirty="0" smtClean="0"/>
              <a:t> </a:t>
            </a:r>
            <a:r>
              <a:rPr lang="ru-RU" sz="1600" dirty="0" err="1" smtClean="0"/>
              <a:t>Ньютонның аспан</a:t>
            </a:r>
            <a:r>
              <a:rPr lang="ru-RU" sz="1600" dirty="0" smtClean="0"/>
              <a:t> </a:t>
            </a:r>
            <a:r>
              <a:rPr lang="ru-RU" sz="1600" dirty="0" err="1" smtClean="0"/>
              <a:t>және жер</a:t>
            </a:r>
            <a:r>
              <a:rPr lang="ru-RU" sz="1600" dirty="0" smtClean="0"/>
              <a:t> </a:t>
            </a:r>
            <a:r>
              <a:rPr lang="ru-RU" sz="1600" dirty="0" err="1" smtClean="0"/>
              <a:t>денелерінің қозғалыс теориясы</a:t>
            </a:r>
            <a:r>
              <a:rPr lang="ru-RU" sz="1600" dirty="0" smtClean="0"/>
              <a:t> </a:t>
            </a:r>
            <a:r>
              <a:rPr lang="ru-RU" sz="1600" dirty="0" err="1" smtClean="0"/>
              <a:t>қарастырылды</a:t>
            </a:r>
            <a:r>
              <a:rPr lang="ru-RU" sz="1600" dirty="0" smtClean="0"/>
              <a:t>, </a:t>
            </a:r>
            <a:r>
              <a:rPr lang="ru-RU" sz="1600" dirty="0" err="1" smtClean="0"/>
              <a:t>өйткені</a:t>
            </a:r>
            <a:r>
              <a:rPr lang="ru-RU" sz="1600" dirty="0" smtClean="0"/>
              <a:t>, </a:t>
            </a:r>
            <a:r>
              <a:rPr lang="ru-RU" sz="1600" dirty="0" err="1" smtClean="0"/>
              <a:t>бұл теорияға нақты механикалық процестерді</a:t>
            </a:r>
            <a:r>
              <a:rPr lang="ru-RU" sz="1600" dirty="0" smtClean="0"/>
              <a:t> </a:t>
            </a:r>
            <a:r>
              <a:rPr lang="ru-RU" sz="1600" dirty="0" err="1" smtClean="0"/>
              <a:t>зерттеуші</a:t>
            </a:r>
            <a:r>
              <a:rPr lang="ru-RU" sz="1600" dirty="0" smtClean="0"/>
              <a:t> </a:t>
            </a:r>
            <a:r>
              <a:rPr lang="ru-RU" sz="1600" dirty="0" err="1" smtClean="0"/>
              <a:t>дерлік</a:t>
            </a:r>
            <a:r>
              <a:rPr lang="ru-RU" sz="1600" dirty="0" smtClean="0"/>
              <a:t> </a:t>
            </a:r>
            <a:r>
              <a:rPr lang="ru-RU" sz="1600" dirty="0" err="1" smtClean="0"/>
              <a:t>ғалымдар сүйенді</a:t>
            </a:r>
            <a:r>
              <a:rPr lang="ru-RU" sz="1600" dirty="0" smtClean="0"/>
              <a:t>. </a:t>
            </a:r>
            <a:r>
              <a:rPr lang="ru-RU" sz="1600" dirty="0" err="1" smtClean="0"/>
              <a:t>Дәл осылай</a:t>
            </a:r>
            <a:r>
              <a:rPr lang="ru-RU" sz="1600" dirty="0" smtClean="0"/>
              <a:t>, </a:t>
            </a:r>
            <a:r>
              <a:rPr lang="ru-RU" sz="1600" dirty="0" err="1" smtClean="0"/>
              <a:t>электрлік</a:t>
            </a:r>
            <a:r>
              <a:rPr lang="ru-RU" sz="1600" dirty="0" smtClean="0"/>
              <a:t>, </a:t>
            </a:r>
            <a:r>
              <a:rPr lang="ru-RU" sz="1600" dirty="0" err="1" smtClean="0"/>
              <a:t>магниттік</a:t>
            </a:r>
            <a:r>
              <a:rPr lang="ru-RU" sz="1600" dirty="0" smtClean="0"/>
              <a:t>, </a:t>
            </a:r>
            <a:r>
              <a:rPr lang="ru-RU" sz="1600" dirty="0" err="1" smtClean="0"/>
              <a:t>оптикалық және радиотолқындық процестерді</a:t>
            </a:r>
            <a:r>
              <a:rPr lang="ru-RU" sz="1600" dirty="0" smtClean="0"/>
              <a:t> </a:t>
            </a:r>
            <a:r>
              <a:rPr lang="ru-RU" sz="1600" dirty="0" err="1" smtClean="0"/>
              <a:t>зерттеуші</a:t>
            </a:r>
            <a:r>
              <a:rPr lang="ru-RU" sz="1600" dirty="0" smtClean="0"/>
              <a:t> </a:t>
            </a:r>
            <a:r>
              <a:rPr lang="ru-RU" sz="1600" dirty="0" err="1" smtClean="0"/>
              <a:t>барлық ғалымдар </a:t>
            </a:r>
            <a:r>
              <a:rPr lang="ru-RU" sz="1600" dirty="0" smtClean="0"/>
              <a:t>Д.К.Максвелл </a:t>
            </a:r>
            <a:r>
              <a:rPr lang="ru-RU" sz="1600" dirty="0" err="1" smtClean="0"/>
              <a:t>жасаған электромагниттік</a:t>
            </a:r>
            <a:r>
              <a:rPr lang="ru-RU" sz="1600" dirty="0" smtClean="0"/>
              <a:t> </a:t>
            </a:r>
            <a:r>
              <a:rPr lang="ru-RU" sz="1600" dirty="0" err="1" smtClean="0"/>
              <a:t>теорияның парадигмасына</a:t>
            </a:r>
            <a:r>
              <a:rPr lang="ru-RU" sz="1600" dirty="0" smtClean="0"/>
              <a:t> </a:t>
            </a:r>
            <a:r>
              <a:rPr lang="ru-RU" sz="1600" dirty="0" err="1" smtClean="0"/>
              <a:t>сүйенді</a:t>
            </a:r>
            <a:r>
              <a:rPr lang="ru-RU" sz="1600" dirty="0" smtClean="0"/>
              <a:t>.</a:t>
            </a:r>
          </a:p>
          <a:p>
            <a:r>
              <a:rPr lang="ru-RU" sz="1600" dirty="0" err="1" smtClean="0"/>
              <a:t>Ғылыми революцияларды</a:t>
            </a:r>
            <a:r>
              <a:rPr lang="ru-RU" sz="1600" dirty="0" smtClean="0"/>
              <a:t> </a:t>
            </a:r>
            <a:r>
              <a:rPr lang="ru-RU" sz="1600" dirty="0" err="1" smtClean="0"/>
              <a:t>талдау</a:t>
            </a:r>
            <a:r>
              <a:rPr lang="ru-RU" sz="1600" dirty="0" smtClean="0"/>
              <a:t> </a:t>
            </a:r>
            <a:r>
              <a:rPr lang="ru-RU" sz="1600" dirty="0" err="1" smtClean="0"/>
              <a:t>үшін, ғылымға </a:t>
            </a:r>
            <a:r>
              <a:rPr lang="ru-RU" sz="1600" dirty="0" smtClean="0"/>
              <a:t>парадигма </a:t>
            </a:r>
            <a:r>
              <a:rPr lang="ru-RU" sz="1600" dirty="0" err="1" smtClean="0"/>
              <a:t>түсінігін енгізген</a:t>
            </a:r>
            <a:r>
              <a:rPr lang="ru-RU" sz="1600" dirty="0" smtClean="0"/>
              <a:t> </a:t>
            </a:r>
            <a:r>
              <a:rPr lang="ru-RU" sz="1600" dirty="0" err="1" smtClean="0"/>
              <a:t>америкалық ғалым </a:t>
            </a:r>
            <a:r>
              <a:rPr lang="ru-RU" sz="1600" dirty="0" smtClean="0"/>
              <a:t>Томас Кун (1922-1996 ж.) </a:t>
            </a:r>
            <a:r>
              <a:rPr lang="ru-RU" sz="1600" dirty="0" err="1" smtClean="0"/>
              <a:t>олардың ерекшелігін</a:t>
            </a:r>
            <a:r>
              <a:rPr lang="ru-RU" sz="1600" dirty="0" smtClean="0"/>
              <a:t> – </a:t>
            </a:r>
            <a:r>
              <a:rPr lang="ru-RU" sz="1600" dirty="0" err="1" smtClean="0"/>
              <a:t>бұрынғы парадигманың жаңа парадигмаға ауысуы</a:t>
            </a:r>
            <a:r>
              <a:rPr lang="ru-RU" sz="1600" dirty="0" smtClean="0"/>
              <a:t>, </a:t>
            </a:r>
            <a:r>
              <a:rPr lang="ru-RU" sz="1600" dirty="0" err="1" smtClean="0"/>
              <a:t>яғни зерттеліп</a:t>
            </a:r>
            <a:r>
              <a:rPr lang="ru-RU" sz="1600" dirty="0" smtClean="0"/>
              <a:t> </a:t>
            </a:r>
            <a:r>
              <a:rPr lang="ru-RU" sz="1600" dirty="0" err="1" smtClean="0"/>
              <a:t>отырған процестердің жаңа, терең және күрделі түріне ауысуын</a:t>
            </a:r>
            <a:r>
              <a:rPr lang="ru-RU" sz="1600" dirty="0" smtClean="0"/>
              <a:t> </a:t>
            </a:r>
            <a:r>
              <a:rPr lang="ru-RU" sz="1600" dirty="0" err="1" smtClean="0"/>
              <a:t>көрсетіп кеткен</a:t>
            </a:r>
            <a:r>
              <a:rPr lang="ru-RU" sz="1600" dirty="0" smtClean="0"/>
              <a:t>. </a:t>
            </a:r>
            <a:r>
              <a:rPr lang="ru-RU" sz="1600" dirty="0" err="1" smtClean="0"/>
              <a:t>Оның пікірі</a:t>
            </a:r>
            <a:r>
              <a:rPr lang="ru-RU" sz="1600" dirty="0" smtClean="0"/>
              <a:t> </a:t>
            </a:r>
            <a:r>
              <a:rPr lang="ru-RU" sz="1600" dirty="0" err="1" smtClean="0"/>
              <a:t>бойынша</a:t>
            </a:r>
            <a:r>
              <a:rPr lang="ru-RU" sz="1600" dirty="0" smtClean="0"/>
              <a:t> </a:t>
            </a:r>
            <a:r>
              <a:rPr lang="ru-RU" sz="1600" dirty="0" err="1" smtClean="0"/>
              <a:t>ғылымның дамуын</a:t>
            </a:r>
            <a:r>
              <a:rPr lang="ru-RU" sz="1600" dirty="0" smtClean="0"/>
              <a:t> </a:t>
            </a:r>
            <a:r>
              <a:rPr lang="ru-RU" sz="1600" dirty="0" err="1" smtClean="0"/>
              <a:t>екі</a:t>
            </a:r>
            <a:r>
              <a:rPr lang="ru-RU" sz="1600" dirty="0" smtClean="0"/>
              <a:t> </a:t>
            </a:r>
            <a:r>
              <a:rPr lang="ru-RU" sz="1600" dirty="0" err="1" smtClean="0"/>
              <a:t>кезеңге бөлуге болады</a:t>
            </a:r>
            <a:r>
              <a:rPr lang="ru-RU" sz="1600" dirty="0" smtClean="0"/>
              <a:t>:</a:t>
            </a:r>
          </a:p>
          <a:p>
            <a:r>
              <a:rPr lang="ru-RU" sz="1600" dirty="0" err="1" smtClean="0"/>
              <a:t>қалыпты кезең, бұл кезде</a:t>
            </a:r>
            <a:r>
              <a:rPr lang="ru-RU" sz="1600" dirty="0" smtClean="0"/>
              <a:t> </a:t>
            </a:r>
            <a:r>
              <a:rPr lang="ru-RU" sz="1600" dirty="0" err="1" smtClean="0"/>
              <a:t>ғалымдар парадигманы</a:t>
            </a:r>
            <a:r>
              <a:rPr lang="ru-RU" sz="1600" dirty="0" smtClean="0"/>
              <a:t> </a:t>
            </a:r>
            <a:r>
              <a:rPr lang="ru-RU" sz="1600" dirty="0" err="1" smtClean="0"/>
              <a:t>жеке</a:t>
            </a:r>
            <a:r>
              <a:rPr lang="ru-RU" sz="1600" dirty="0" smtClean="0"/>
              <a:t>, </a:t>
            </a:r>
            <a:r>
              <a:rPr lang="ru-RU" sz="1600" dirty="0" err="1" smtClean="0"/>
              <a:t>арнаулы</a:t>
            </a:r>
            <a:r>
              <a:rPr lang="ru-RU" sz="1600" dirty="0" smtClean="0"/>
              <a:t> </a:t>
            </a:r>
            <a:r>
              <a:rPr lang="ru-RU" sz="1600" dirty="0" err="1" smtClean="0"/>
              <a:t>сипаттағы мәселелерді шешуге</a:t>
            </a:r>
            <a:r>
              <a:rPr lang="ru-RU" sz="1600" dirty="0" smtClean="0"/>
              <a:t> </a:t>
            </a:r>
            <a:r>
              <a:rPr lang="ru-RU" sz="1600" dirty="0" err="1" smtClean="0"/>
              <a:t>пайдаланаған;</a:t>
            </a:r>
            <a:endParaRPr lang="ru-RU" sz="1600" dirty="0" smtClean="0"/>
          </a:p>
          <a:p>
            <a:r>
              <a:rPr lang="ru-RU" sz="1600" dirty="0" err="1" smtClean="0"/>
              <a:t>экстраординарлық кезең </a:t>
            </a:r>
            <a:r>
              <a:rPr lang="ru-RU" sz="1600" dirty="0" smtClean="0"/>
              <a:t>- </a:t>
            </a:r>
            <a:r>
              <a:rPr lang="ru-RU" sz="1600" dirty="0" err="1" smtClean="0"/>
              <a:t>жаңа парадигманы</a:t>
            </a:r>
            <a:r>
              <a:rPr lang="ru-RU" sz="1600" dirty="0" smtClean="0"/>
              <a:t> </a:t>
            </a:r>
            <a:r>
              <a:rPr lang="ru-RU" sz="1600" dirty="0" err="1" smtClean="0"/>
              <a:t>іздеу</a:t>
            </a:r>
            <a:r>
              <a:rPr lang="ru-RU" sz="1600" dirty="0" smtClean="0"/>
              <a:t> </a:t>
            </a:r>
            <a:r>
              <a:rPr lang="ru-RU" sz="1600" dirty="0" err="1" smtClean="0"/>
              <a:t>кезеңі.</a:t>
            </a:r>
            <a:endParaRPr lang="ru-RU" sz="1600" dirty="0" smtClean="0"/>
          </a:p>
          <a:p>
            <a:endParaRPr lang="ru-RU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age00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8596" y="2428868"/>
            <a:ext cx="8501090" cy="4360596"/>
          </a:xfrm>
        </p:spPr>
      </p:pic>
      <p:sp>
        <p:nvSpPr>
          <p:cNvPr id="5" name="Прямоугольник 4"/>
          <p:cNvSpPr/>
          <p:nvPr/>
        </p:nvSpPr>
        <p:spPr>
          <a:xfrm>
            <a:off x="500034" y="142852"/>
            <a:ext cx="542925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Ғылыми танымның әдістері жалпы</a:t>
            </a:r>
            <a:r>
              <a:rPr lang="ru-RU" dirty="0"/>
              <a:t> </a:t>
            </a:r>
            <a:r>
              <a:rPr lang="ru-RU" dirty="0" err="1"/>
              <a:t>деңгейлеріне, ғылыми зерттелу</a:t>
            </a:r>
            <a:r>
              <a:rPr lang="ru-RU" dirty="0"/>
              <a:t> </a:t>
            </a:r>
            <a:r>
              <a:rPr lang="ru-RU" dirty="0" err="1"/>
              <a:t>үдерісіне, қолданылу ауқымының кеңдігіне қарай бірнеше</a:t>
            </a:r>
            <a:r>
              <a:rPr lang="ru-RU" dirty="0"/>
              <a:t> </a:t>
            </a:r>
            <a:r>
              <a:rPr lang="ru-RU" dirty="0" err="1"/>
              <a:t>топқа бөлінеді.</a:t>
            </a:r>
            <a:r>
              <a:rPr lang="ru-RU" dirty="0"/>
              <a:t> </a:t>
            </a:r>
            <a:r>
              <a:rPr lang="ru-RU" dirty="0" err="1"/>
              <a:t>Сондай-ақ олар</a:t>
            </a:r>
            <a:r>
              <a:rPr lang="ru-RU" dirty="0"/>
              <a:t>:</a:t>
            </a:r>
          </a:p>
          <a:p>
            <a:r>
              <a:rPr lang="ru-RU" i="1" dirty="0" err="1"/>
              <a:t>жеке</a:t>
            </a:r>
            <a:r>
              <a:rPr lang="ru-RU" dirty="0"/>
              <a:t>,</a:t>
            </a:r>
          </a:p>
          <a:p>
            <a:r>
              <a:rPr lang="ru-RU" i="1" dirty="0" err="1"/>
              <a:t>жалпы</a:t>
            </a:r>
            <a:r>
              <a:rPr lang="ru-RU" i="1" dirty="0"/>
              <a:t> </a:t>
            </a:r>
            <a:r>
              <a:rPr lang="ru-RU" i="1" dirty="0" err="1"/>
              <a:t>ғылыми</a:t>
            </a:r>
            <a:r>
              <a:rPr lang="ru-RU" dirty="0" err="1"/>
              <a:t> және</a:t>
            </a:r>
            <a:endParaRPr lang="ru-RU" dirty="0"/>
          </a:p>
          <a:p>
            <a:r>
              <a:rPr lang="ru-RU" i="1" dirty="0" err="1"/>
              <a:t>жалпылама</a:t>
            </a:r>
            <a:r>
              <a:rPr lang="ru-RU" dirty="0"/>
              <a:t> </a:t>
            </a:r>
            <a:r>
              <a:rPr lang="ru-RU" dirty="0" err="1"/>
              <a:t>(философиялық</a:t>
            </a:r>
            <a:r>
              <a:rPr lang="ru-RU" dirty="0"/>
              <a:t>) </a:t>
            </a:r>
            <a:r>
              <a:rPr lang="ru-RU" dirty="0" err="1"/>
              <a:t>әдістерге бөлінеді.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357166"/>
            <a:ext cx="8229600" cy="6000792"/>
          </a:xfrm>
        </p:spPr>
        <p:txBody>
          <a:bodyPr>
            <a:normAutofit fontScale="70000" lnSpcReduction="20000"/>
          </a:bodyPr>
          <a:lstStyle/>
          <a:p>
            <a:r>
              <a:rPr lang="ru-RU" dirty="0" err="1" smtClean="0"/>
              <a:t>Жалпы</a:t>
            </a:r>
            <a:r>
              <a:rPr lang="ru-RU" dirty="0" smtClean="0"/>
              <a:t> </a:t>
            </a:r>
            <a:r>
              <a:rPr lang="ru-RU" dirty="0" err="1" smtClean="0"/>
              <a:t>ғылыми әдістер ішінде</a:t>
            </a:r>
            <a:r>
              <a:rPr lang="ru-RU" dirty="0" smtClean="0"/>
              <a:t> </a:t>
            </a:r>
            <a:r>
              <a:rPr lang="ru-RU" dirty="0" err="1" smtClean="0"/>
              <a:t>төмендегілерді бөліп көрсетуге болады</a:t>
            </a:r>
            <a:r>
              <a:rPr lang="ru-RU" dirty="0" smtClean="0"/>
              <a:t>:</a:t>
            </a:r>
          </a:p>
          <a:p>
            <a:r>
              <a:rPr lang="ru-RU" dirty="0" smtClean="0"/>
              <a:t>анализ – </a:t>
            </a:r>
            <a:r>
              <a:rPr lang="ru-RU" dirty="0" err="1" smtClean="0"/>
              <a:t>жан-жақты зерттеу</a:t>
            </a:r>
            <a:r>
              <a:rPr lang="ru-RU" dirty="0" smtClean="0"/>
              <a:t> </a:t>
            </a:r>
            <a:r>
              <a:rPr lang="ru-RU" dirty="0" err="1" smtClean="0"/>
              <a:t>мақсатында бүтін бір</a:t>
            </a:r>
            <a:r>
              <a:rPr lang="ru-RU" dirty="0" smtClean="0"/>
              <a:t> </a:t>
            </a:r>
            <a:r>
              <a:rPr lang="ru-RU" dirty="0" err="1" smtClean="0"/>
              <a:t>затты</a:t>
            </a:r>
            <a:r>
              <a:rPr lang="ru-RU" dirty="0" smtClean="0"/>
              <a:t> </a:t>
            </a:r>
            <a:r>
              <a:rPr lang="ru-RU" dirty="0" err="1" smtClean="0"/>
              <a:t>құрамдас бөліктерге </a:t>
            </a:r>
            <a:r>
              <a:rPr lang="ru-RU" dirty="0" smtClean="0"/>
              <a:t>(</a:t>
            </a:r>
            <a:r>
              <a:rPr lang="ru-RU" dirty="0" err="1" smtClean="0"/>
              <a:t>жақтарына</a:t>
            </a:r>
            <a:r>
              <a:rPr lang="ru-RU" dirty="0" smtClean="0"/>
              <a:t>, </a:t>
            </a:r>
            <a:r>
              <a:rPr lang="ru-RU" dirty="0" err="1" smtClean="0"/>
              <a:t>белгілеріне</a:t>
            </a:r>
            <a:r>
              <a:rPr lang="ru-RU" dirty="0" smtClean="0"/>
              <a:t>, </a:t>
            </a:r>
            <a:r>
              <a:rPr lang="ru-RU" dirty="0" err="1" smtClean="0"/>
              <a:t>қасиеттеріне және </a:t>
            </a:r>
            <a:r>
              <a:rPr lang="ru-RU" dirty="0" smtClean="0"/>
              <a:t>т.б) </a:t>
            </a:r>
            <a:r>
              <a:rPr lang="ru-RU" dirty="0" err="1" smtClean="0"/>
              <a:t>бөлу</a:t>
            </a:r>
            <a:r>
              <a:rPr lang="ru-RU" dirty="0" smtClean="0"/>
              <a:t>;</a:t>
            </a:r>
          </a:p>
          <a:p>
            <a:r>
              <a:rPr lang="ru-RU" dirty="0" smtClean="0"/>
              <a:t>синтез – </a:t>
            </a:r>
            <a:r>
              <a:rPr lang="ru-RU" dirty="0" err="1" smtClean="0"/>
              <a:t>заттың құрамдас бөліктерін біртұтас затқа біріктіру</a:t>
            </a:r>
            <a:r>
              <a:rPr lang="ru-RU" dirty="0" smtClean="0"/>
              <a:t>;</a:t>
            </a:r>
          </a:p>
          <a:p>
            <a:r>
              <a:rPr lang="ru-RU" dirty="0" err="1" smtClean="0"/>
              <a:t>абстракциялау</a:t>
            </a:r>
            <a:r>
              <a:rPr lang="ru-RU" dirty="0" smtClean="0"/>
              <a:t> – </a:t>
            </a:r>
            <a:r>
              <a:rPr lang="ru-RU" dirty="0" err="1" smtClean="0"/>
              <a:t>зерттеліп</a:t>
            </a:r>
            <a:r>
              <a:rPr lang="ru-RU" dirty="0" smtClean="0"/>
              <a:t> </a:t>
            </a:r>
            <a:r>
              <a:rPr lang="ru-RU" dirty="0" err="1" smtClean="0"/>
              <a:t>отырған құбылыстың қажетті емес</a:t>
            </a:r>
            <a:r>
              <a:rPr lang="ru-RU" dirty="0" smtClean="0"/>
              <a:t> </a:t>
            </a:r>
            <a:r>
              <a:rPr lang="ru-RU" dirty="0" err="1" smtClean="0"/>
              <a:t>қасиеттері </a:t>
            </a:r>
            <a:r>
              <a:rPr lang="ru-RU" dirty="0" smtClean="0"/>
              <a:t>мен </a:t>
            </a:r>
            <a:r>
              <a:rPr lang="ru-RU" dirty="0" err="1" smtClean="0"/>
              <a:t>қарым-қатынастарынан зерттеуге</a:t>
            </a:r>
            <a:r>
              <a:rPr lang="ru-RU" dirty="0" smtClean="0"/>
              <a:t> </a:t>
            </a:r>
            <a:r>
              <a:rPr lang="ru-RU" dirty="0" err="1" smtClean="0"/>
              <a:t>керек</a:t>
            </a:r>
            <a:r>
              <a:rPr lang="ru-RU" dirty="0" smtClean="0"/>
              <a:t> </a:t>
            </a:r>
            <a:r>
              <a:rPr lang="ru-RU" dirty="0" err="1" smtClean="0"/>
              <a:t>қасиеттері мен</a:t>
            </a:r>
            <a:r>
              <a:rPr lang="ru-RU" dirty="0" smtClean="0"/>
              <a:t> </a:t>
            </a:r>
            <a:r>
              <a:rPr lang="ru-RU" dirty="0" err="1" smtClean="0"/>
              <a:t>қарым-қатынастарын бөліп алу</a:t>
            </a:r>
            <a:r>
              <a:rPr lang="ru-RU" dirty="0" smtClean="0"/>
              <a:t>;</a:t>
            </a:r>
          </a:p>
          <a:p>
            <a:r>
              <a:rPr lang="ru-RU" dirty="0" err="1" smtClean="0"/>
              <a:t>жалпылау</a:t>
            </a:r>
            <a:r>
              <a:rPr lang="ru-RU" dirty="0" smtClean="0"/>
              <a:t> – </a:t>
            </a:r>
            <a:r>
              <a:rPr lang="ru-RU" dirty="0" err="1" smtClean="0"/>
              <a:t>объектілердің жалпы</a:t>
            </a:r>
            <a:r>
              <a:rPr lang="ru-RU" dirty="0" smtClean="0"/>
              <a:t> </a:t>
            </a:r>
            <a:r>
              <a:rPr lang="ru-RU" dirty="0" err="1" smtClean="0"/>
              <a:t>белгілері</a:t>
            </a:r>
            <a:r>
              <a:rPr lang="ru-RU" dirty="0" smtClean="0"/>
              <a:t> мен </a:t>
            </a:r>
            <a:r>
              <a:rPr lang="ru-RU" dirty="0" err="1" smtClean="0"/>
              <a:t>қасиеттерін анықтауға мүмкіндік беретін</a:t>
            </a:r>
            <a:r>
              <a:rPr lang="ru-RU" dirty="0" smtClean="0"/>
              <a:t> </a:t>
            </a:r>
            <a:r>
              <a:rPr lang="ru-RU" dirty="0" err="1" smtClean="0"/>
              <a:t>ойлау</a:t>
            </a:r>
            <a:r>
              <a:rPr lang="ru-RU" dirty="0" smtClean="0"/>
              <a:t> </a:t>
            </a:r>
            <a:r>
              <a:rPr lang="ru-RU" dirty="0" err="1" smtClean="0"/>
              <a:t>әдісі</a:t>
            </a:r>
            <a:r>
              <a:rPr lang="ru-RU" dirty="0" smtClean="0"/>
              <a:t>;</a:t>
            </a:r>
          </a:p>
          <a:p>
            <a:r>
              <a:rPr lang="ru-RU" dirty="0" smtClean="0"/>
              <a:t>индукция – </a:t>
            </a:r>
            <a:r>
              <a:rPr lang="ru-RU" dirty="0" err="1" smtClean="0"/>
              <a:t>жеке</a:t>
            </a:r>
            <a:r>
              <a:rPr lang="ru-RU" dirty="0" smtClean="0"/>
              <a:t> </a:t>
            </a:r>
            <a:r>
              <a:rPr lang="ru-RU" dirty="0" err="1" smtClean="0"/>
              <a:t>қорытулар негізінде</a:t>
            </a:r>
            <a:r>
              <a:rPr lang="ru-RU" dirty="0" smtClean="0"/>
              <a:t> </a:t>
            </a:r>
            <a:r>
              <a:rPr lang="ru-RU" dirty="0" err="1" smtClean="0"/>
              <a:t>жалпы</a:t>
            </a:r>
            <a:r>
              <a:rPr lang="ru-RU" dirty="0" smtClean="0"/>
              <a:t> </a:t>
            </a:r>
            <a:r>
              <a:rPr lang="ru-RU" dirty="0" err="1" smtClean="0"/>
              <a:t>тұжырым жасауға мүмкіндік беретін</a:t>
            </a:r>
            <a:r>
              <a:rPr lang="ru-RU" dirty="0" smtClean="0"/>
              <a:t> </a:t>
            </a:r>
            <a:r>
              <a:rPr lang="ru-RU" dirty="0" err="1" smtClean="0"/>
              <a:t>зертеу</a:t>
            </a:r>
            <a:r>
              <a:rPr lang="ru-RU" dirty="0" smtClean="0"/>
              <a:t> мен </a:t>
            </a:r>
            <a:r>
              <a:rPr lang="ru-RU" dirty="0" err="1" smtClean="0"/>
              <a:t>талқылау әдісі</a:t>
            </a:r>
            <a:r>
              <a:rPr lang="ru-RU" dirty="0" smtClean="0"/>
              <a:t>;</a:t>
            </a:r>
          </a:p>
          <a:p>
            <a:r>
              <a:rPr lang="ru-RU" dirty="0" smtClean="0"/>
              <a:t>дедукция – </a:t>
            </a:r>
            <a:r>
              <a:rPr lang="ru-RU" dirty="0" err="1" smtClean="0"/>
              <a:t>жалпы</a:t>
            </a:r>
            <a:r>
              <a:rPr lang="ru-RU" dirty="0" smtClean="0"/>
              <a:t> </a:t>
            </a:r>
            <a:r>
              <a:rPr lang="ru-RU" dirty="0" err="1" smtClean="0"/>
              <a:t>тұжырымнан жеке</a:t>
            </a:r>
            <a:r>
              <a:rPr lang="ru-RU" dirty="0" smtClean="0"/>
              <a:t> </a:t>
            </a:r>
            <a:r>
              <a:rPr lang="ru-RU" dirty="0" err="1" smtClean="0"/>
              <a:t>тұжырым жасауға мүмкіндік беретін</a:t>
            </a:r>
            <a:r>
              <a:rPr lang="ru-RU" dirty="0" smtClean="0"/>
              <a:t> </a:t>
            </a:r>
            <a:r>
              <a:rPr lang="ru-RU" dirty="0" err="1" smtClean="0"/>
              <a:t>талқылау әдісі</a:t>
            </a:r>
            <a:r>
              <a:rPr lang="ru-RU" dirty="0" smtClean="0"/>
              <a:t>;</a:t>
            </a:r>
          </a:p>
          <a:p>
            <a:r>
              <a:rPr lang="ru-RU" dirty="0" smtClean="0"/>
              <a:t>аналогия – </a:t>
            </a:r>
            <a:r>
              <a:rPr lang="ru-RU" dirty="0" err="1" smtClean="0"/>
              <a:t>объектілердің бірдей</a:t>
            </a:r>
            <a:r>
              <a:rPr lang="ru-RU" dirty="0" smtClean="0"/>
              <a:t> </a:t>
            </a:r>
            <a:r>
              <a:rPr lang="ru-RU" dirty="0" err="1" smtClean="0"/>
              <a:t>белгілерінің ұқсастығы негізінде</a:t>
            </a:r>
            <a:r>
              <a:rPr lang="ru-RU" dirty="0" smtClean="0"/>
              <a:t> </a:t>
            </a:r>
            <a:r>
              <a:rPr lang="ru-RU" dirty="0" err="1" smtClean="0"/>
              <a:t>олардың ұқсастығы туралы</a:t>
            </a:r>
            <a:r>
              <a:rPr lang="ru-RU" dirty="0" smtClean="0"/>
              <a:t> </a:t>
            </a:r>
            <a:r>
              <a:rPr lang="ru-RU" dirty="0" err="1" smtClean="0"/>
              <a:t>айтуға үмкіндік беретін</a:t>
            </a:r>
            <a:r>
              <a:rPr lang="ru-RU" dirty="0" smtClean="0"/>
              <a:t> </a:t>
            </a:r>
            <a:r>
              <a:rPr lang="ru-RU" dirty="0" err="1" smtClean="0"/>
              <a:t>таным</a:t>
            </a:r>
            <a:r>
              <a:rPr lang="ru-RU" dirty="0" smtClean="0"/>
              <a:t> </a:t>
            </a:r>
            <a:r>
              <a:rPr lang="ru-RU" dirty="0" err="1" smtClean="0"/>
              <a:t>әдісі</a:t>
            </a:r>
            <a:r>
              <a:rPr lang="ru-RU" dirty="0" smtClean="0"/>
              <a:t>, </a:t>
            </a:r>
            <a:r>
              <a:rPr lang="ru-RU" dirty="0" err="1" smtClean="0"/>
              <a:t>басқаша айтқанда</a:t>
            </a:r>
            <a:r>
              <a:rPr lang="ru-RU" dirty="0" smtClean="0"/>
              <a:t>, </a:t>
            </a:r>
            <a:r>
              <a:rPr lang="ru-RU" dirty="0" err="1" smtClean="0"/>
              <a:t>аналогия</a:t>
            </a:r>
            <a:r>
              <a:rPr lang="ru-RU" dirty="0" smtClean="0"/>
              <a:t> – </a:t>
            </a:r>
            <a:r>
              <a:rPr lang="ru-RU" dirty="0" err="1" smtClean="0"/>
              <a:t>ғылымның бір</a:t>
            </a:r>
            <a:r>
              <a:rPr lang="ru-RU" dirty="0" smtClean="0"/>
              <a:t> </a:t>
            </a:r>
            <a:r>
              <a:rPr lang="ru-RU" dirty="0" err="1" smtClean="0"/>
              <a:t>саласындағы қатынастардың</a:t>
            </a:r>
            <a:r>
              <a:rPr lang="ru-RU" dirty="0" smtClean="0"/>
              <a:t>, </a:t>
            </a:r>
            <a:r>
              <a:rPr lang="ru-RU" dirty="0" err="1" smtClean="0"/>
              <a:t>оның екінші</a:t>
            </a:r>
            <a:r>
              <a:rPr lang="ru-RU" dirty="0" smtClean="0"/>
              <a:t> </a:t>
            </a:r>
            <a:r>
              <a:rPr lang="ru-RU" dirty="0" err="1" smtClean="0"/>
              <a:t>саласына</a:t>
            </a:r>
            <a:r>
              <a:rPr lang="ru-RU" dirty="0" smtClean="0"/>
              <a:t> </a:t>
            </a:r>
            <a:r>
              <a:rPr lang="ru-RU" dirty="0" err="1" smtClean="0"/>
              <a:t>транспозициялануы</a:t>
            </a:r>
            <a:r>
              <a:rPr lang="ru-RU" dirty="0" smtClean="0"/>
              <a:t>, </a:t>
            </a:r>
            <a:r>
              <a:rPr lang="ru-RU" dirty="0" err="1" smtClean="0"/>
              <a:t>мысалға</a:t>
            </a:r>
            <a:r>
              <a:rPr lang="ru-RU" dirty="0" smtClean="0"/>
              <a:t>: </a:t>
            </a:r>
            <a:r>
              <a:rPr lang="ru-RU" dirty="0" err="1" smtClean="0"/>
              <a:t>тарихи</a:t>
            </a:r>
            <a:r>
              <a:rPr lang="ru-RU" dirty="0" smtClean="0"/>
              <a:t> </a:t>
            </a:r>
            <a:r>
              <a:rPr lang="ru-RU" dirty="0" err="1" smtClean="0"/>
              <a:t>аналогия</a:t>
            </a:r>
            <a:r>
              <a:rPr lang="ru-RU" dirty="0" smtClean="0"/>
              <a:t>, </a:t>
            </a:r>
            <a:r>
              <a:rPr lang="ru-RU" dirty="0" err="1" smtClean="0"/>
              <a:t>кеңістіктік аналогия</a:t>
            </a:r>
            <a:r>
              <a:rPr lang="ru-RU" dirty="0" smtClean="0"/>
              <a:t> </a:t>
            </a:r>
            <a:r>
              <a:rPr lang="ru-RU" dirty="0" err="1" smtClean="0"/>
              <a:t>және </a:t>
            </a:r>
            <a:r>
              <a:rPr lang="ru-RU" dirty="0" smtClean="0"/>
              <a:t>т.б</a:t>
            </a:r>
          </a:p>
          <a:p>
            <a:r>
              <a:rPr lang="ru-RU" dirty="0" smtClean="0"/>
              <a:t>классификация – </a:t>
            </a:r>
            <a:r>
              <a:rPr lang="ru-RU" dirty="0" err="1" smtClean="0"/>
              <a:t>зерттелетін</a:t>
            </a:r>
            <a:r>
              <a:rPr lang="ru-RU" dirty="0" smtClean="0"/>
              <a:t> </a:t>
            </a:r>
            <a:r>
              <a:rPr lang="ru-RU" dirty="0" err="1" smtClean="0"/>
              <a:t>пәннің зерттеушіге</a:t>
            </a:r>
            <a:r>
              <a:rPr lang="ru-RU" dirty="0" smtClean="0"/>
              <a:t> </a:t>
            </a:r>
            <a:r>
              <a:rPr lang="ru-RU" dirty="0" err="1" smtClean="0"/>
              <a:t>қажетті маңызды белгілері</a:t>
            </a:r>
            <a:r>
              <a:rPr lang="ru-RU" dirty="0" smtClean="0"/>
              <a:t> </a:t>
            </a:r>
            <a:r>
              <a:rPr lang="ru-RU" dirty="0" err="1" smtClean="0"/>
              <a:t>бойынша</a:t>
            </a:r>
            <a:r>
              <a:rPr lang="ru-RU" dirty="0" smtClean="0"/>
              <a:t> </a:t>
            </a:r>
            <a:r>
              <a:rPr lang="ru-RU" dirty="0" err="1" smtClean="0"/>
              <a:t>түрлі топтарға бөлу </a:t>
            </a:r>
            <a:r>
              <a:rPr lang="ru-RU" dirty="0" smtClean="0"/>
              <a:t>(</a:t>
            </a:r>
            <a:r>
              <a:rPr lang="ru-RU" dirty="0" err="1" smtClean="0"/>
              <a:t>әсіресе</a:t>
            </a:r>
            <a:r>
              <a:rPr lang="ru-RU" dirty="0" smtClean="0"/>
              <a:t>, биология, геология, география, </a:t>
            </a:r>
            <a:r>
              <a:rPr lang="ru-RU" dirty="0" err="1" smtClean="0"/>
              <a:t>кристаллогрфия</a:t>
            </a:r>
            <a:r>
              <a:rPr lang="ru-RU" dirty="0" smtClean="0"/>
              <a:t>, т.б. </a:t>
            </a:r>
            <a:r>
              <a:rPr lang="ru-RU" dirty="0" err="1" smtClean="0"/>
              <a:t>ғылымдардың түрлі бөлімдері</a:t>
            </a:r>
            <a:r>
              <a:rPr lang="ru-RU" dirty="0" smtClean="0"/>
              <a:t>).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slide-19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5720" y="214290"/>
            <a:ext cx="8501122" cy="6143668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Картографиялық әдіс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1500230" y="1428736"/>
            <a:ext cx="8515352" cy="4852036"/>
          </a:xfrm>
        </p:spPr>
        <p:txBody>
          <a:bodyPr/>
          <a:lstStyle/>
          <a:p>
            <a:pPr lvl="5"/>
            <a:r>
              <a:rPr lang="ru-RU" b="1" dirty="0" smtClean="0"/>
              <a:t>Картография</a:t>
            </a:r>
            <a:r>
              <a:rPr lang="ru-RU" dirty="0" smtClean="0"/>
              <a:t> </a:t>
            </a:r>
            <a:r>
              <a:rPr lang="ru-RU" baseline="30000" dirty="0" smtClean="0">
                <a:hlinkClick r:id="rId2"/>
              </a:rPr>
              <a:t>[1]</a:t>
            </a:r>
            <a:r>
              <a:rPr lang="ru-RU" dirty="0" smtClean="0"/>
              <a:t> – </a:t>
            </a:r>
            <a:r>
              <a:rPr lang="ru-RU" dirty="0" err="1" smtClean="0"/>
              <a:t>географиялық карталар</a:t>
            </a:r>
            <a:r>
              <a:rPr lang="ru-RU" dirty="0" smtClean="0"/>
              <a:t>, </a:t>
            </a:r>
            <a:r>
              <a:rPr lang="ru-RU" dirty="0" err="1" smtClean="0"/>
              <a:t>оларды</a:t>
            </a:r>
            <a:r>
              <a:rPr lang="ru-RU" dirty="0" smtClean="0"/>
              <a:t> </a:t>
            </a:r>
            <a:r>
              <a:rPr lang="ru-RU" dirty="0" err="1" smtClean="0"/>
              <a:t>жасау</a:t>
            </a:r>
            <a:r>
              <a:rPr lang="ru-RU" dirty="0" smtClean="0"/>
              <a:t> </a:t>
            </a:r>
            <a:r>
              <a:rPr lang="ru-RU" dirty="0" err="1" smtClean="0"/>
              <a:t>және пайдалану</a:t>
            </a:r>
            <a:r>
              <a:rPr lang="ru-RU" dirty="0" smtClean="0"/>
              <a:t> </a:t>
            </a:r>
            <a:r>
              <a:rPr lang="ru-RU" dirty="0" err="1" smtClean="0"/>
              <a:t>туралы</a:t>
            </a:r>
            <a:r>
              <a:rPr lang="ru-RU" dirty="0" smtClean="0"/>
              <a:t> </a:t>
            </a:r>
            <a:r>
              <a:rPr lang="ru-RU" dirty="0" err="1" smtClean="0"/>
              <a:t>ғылым</a:t>
            </a:r>
            <a:r>
              <a:rPr lang="ru-RU" dirty="0" smtClean="0"/>
              <a:t>.</a:t>
            </a:r>
          </a:p>
          <a:p>
            <a:pPr lvl="5"/>
            <a:r>
              <a:rPr lang="ru-RU" dirty="0" smtClean="0"/>
              <a:t>картография </a:t>
            </a:r>
            <a:r>
              <a:rPr lang="ru-RU" dirty="0" err="1" smtClean="0"/>
              <a:t>табиғат </a:t>
            </a:r>
            <a:r>
              <a:rPr lang="ru-RU" dirty="0" smtClean="0"/>
              <a:t>пен </a:t>
            </a:r>
            <a:r>
              <a:rPr lang="ru-RU" dirty="0" err="1" smtClean="0"/>
              <a:t>қоғам құбылыстарының үйлесуі </a:t>
            </a:r>
            <a:r>
              <a:rPr lang="ru-RU" dirty="0" smtClean="0"/>
              <a:t>мен </a:t>
            </a:r>
            <a:r>
              <a:rPr lang="ru-RU" dirty="0" err="1" smtClean="0"/>
              <a:t>өзара байланысуын</a:t>
            </a:r>
            <a:r>
              <a:rPr lang="ru-RU" dirty="0" smtClean="0"/>
              <a:t>, </a:t>
            </a:r>
            <a:r>
              <a:rPr lang="ru-RU" dirty="0" err="1" smtClean="0"/>
              <a:t>олардың кеңістіктегі орналасуын</a:t>
            </a:r>
            <a:r>
              <a:rPr lang="ru-RU" dirty="0" smtClean="0"/>
              <a:t> </a:t>
            </a:r>
            <a:r>
              <a:rPr lang="ru-RU" dirty="0" err="1" smtClean="0"/>
              <a:t>және уақыт бойынша</a:t>
            </a:r>
            <a:r>
              <a:rPr lang="ru-RU" dirty="0" smtClean="0"/>
              <a:t> </a:t>
            </a:r>
            <a:r>
              <a:rPr lang="ru-RU" dirty="0" err="1" smtClean="0"/>
              <a:t>өзгеруін</a:t>
            </a:r>
            <a:r>
              <a:rPr lang="ru-RU" dirty="0" smtClean="0"/>
              <a:t>, т. б. </a:t>
            </a:r>
            <a:r>
              <a:rPr lang="ru-RU" dirty="0" err="1" smtClean="0"/>
              <a:t>картографиялық кескіндеудің (бейнелеудің</a:t>
            </a:r>
            <a:r>
              <a:rPr lang="ru-RU" dirty="0" smtClean="0"/>
              <a:t>) </a:t>
            </a:r>
            <a:r>
              <a:rPr lang="ru-RU" dirty="0" err="1" smtClean="0"/>
              <a:t>көмегімен зерттейтін</a:t>
            </a:r>
            <a:r>
              <a:rPr lang="ru-RU" dirty="0" smtClean="0"/>
              <a:t> </a:t>
            </a:r>
            <a:r>
              <a:rPr lang="ru-RU" dirty="0" err="1" smtClean="0"/>
              <a:t>ғылым.</a:t>
            </a:r>
            <a:r>
              <a:rPr lang="ru-RU" dirty="0" smtClean="0"/>
              <a:t> </a:t>
            </a:r>
            <a:r>
              <a:rPr lang="ru-RU" dirty="0" err="1" smtClean="0"/>
              <a:t>комителық ұғымдарға </a:t>
            </a:r>
            <a:r>
              <a:rPr lang="ru-RU" dirty="0" smtClean="0"/>
              <a:t>– </a:t>
            </a:r>
            <a:r>
              <a:rPr lang="ru-RU" dirty="0" err="1" smtClean="0"/>
              <a:t>аспан</a:t>
            </a:r>
            <a:r>
              <a:rPr lang="ru-RU" dirty="0" smtClean="0"/>
              <a:t> </a:t>
            </a:r>
            <a:r>
              <a:rPr lang="ru-RU" dirty="0" err="1" smtClean="0"/>
              <a:t>денелері</a:t>
            </a:r>
            <a:r>
              <a:rPr lang="ru-RU" dirty="0" smtClean="0"/>
              <a:t> мен </a:t>
            </a:r>
            <a:r>
              <a:rPr lang="ru-RU" dirty="0" err="1" smtClean="0"/>
              <a:t>жұлдызды аспанның карталары</a:t>
            </a:r>
            <a:r>
              <a:rPr lang="ru-RU" dirty="0" smtClean="0"/>
              <a:t>, </a:t>
            </a:r>
            <a:r>
              <a:rPr lang="ru-RU" dirty="0" err="1" smtClean="0"/>
              <a:t>глобустар</a:t>
            </a:r>
            <a:r>
              <a:rPr lang="ru-RU" dirty="0" smtClean="0"/>
              <a:t> </a:t>
            </a:r>
            <a:r>
              <a:rPr lang="ru-RU" dirty="0" err="1" smtClean="0"/>
              <a:t>мен</a:t>
            </a:r>
            <a:r>
              <a:rPr lang="ru-RU" dirty="0" smtClean="0"/>
              <a:t> </a:t>
            </a:r>
            <a:r>
              <a:rPr lang="ru-RU" dirty="0" err="1" smtClean="0"/>
              <a:t>жер</a:t>
            </a:r>
            <a:r>
              <a:rPr lang="ru-RU" dirty="0" smtClean="0"/>
              <a:t> </a:t>
            </a:r>
            <a:r>
              <a:rPr lang="ru-RU" dirty="0" err="1" smtClean="0"/>
              <a:t>бедері</a:t>
            </a:r>
            <a:r>
              <a:rPr lang="ru-RU" dirty="0" smtClean="0"/>
              <a:t> </a:t>
            </a:r>
            <a:r>
              <a:rPr lang="ru-RU" dirty="0" err="1" smtClean="0"/>
              <a:t>карталары</a:t>
            </a:r>
            <a:r>
              <a:rPr lang="ru-RU" dirty="0" smtClean="0"/>
              <a:t>, </a:t>
            </a:r>
            <a:r>
              <a:rPr lang="ru-RU" dirty="0" err="1" smtClean="0"/>
              <a:t>картографиялық белгілермен</a:t>
            </a:r>
            <a:r>
              <a:rPr lang="ru-RU" dirty="0" smtClean="0"/>
              <a:t> </a:t>
            </a:r>
            <a:r>
              <a:rPr lang="ru-RU" dirty="0" err="1" smtClean="0"/>
              <a:t>берілген</a:t>
            </a:r>
            <a:r>
              <a:rPr lang="ru-RU" dirty="0" smtClean="0"/>
              <a:t> </a:t>
            </a:r>
            <a:r>
              <a:rPr lang="ru-RU" dirty="0" err="1" smtClean="0"/>
              <a:t>кеңістік модельдері</a:t>
            </a:r>
            <a:r>
              <a:rPr lang="ru-RU" dirty="0" smtClean="0"/>
              <a:t> (</a:t>
            </a:r>
            <a:r>
              <a:rPr lang="ru-RU" dirty="0" err="1" smtClean="0"/>
              <a:t>үлгілері</a:t>
            </a:r>
            <a:r>
              <a:rPr lang="ru-RU" dirty="0" smtClean="0"/>
              <a:t>) </a:t>
            </a:r>
            <a:r>
              <a:rPr lang="ru-RU" dirty="0" err="1" smtClean="0"/>
              <a:t>жатады</a:t>
            </a:r>
            <a:endParaRPr lang="ru-RU" dirty="0"/>
          </a:p>
        </p:txBody>
      </p:sp>
      <p:pic>
        <p:nvPicPr>
          <p:cNvPr id="4" name="Рисунок 3" descr="Part_of_Tabula_Peutingerian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0430" y="4071942"/>
            <a:ext cx="5274297" cy="278605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Салыстырмалы әдіс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1285916" y="1571612"/>
            <a:ext cx="7072362" cy="5429288"/>
          </a:xfrm>
        </p:spPr>
        <p:txBody>
          <a:bodyPr>
            <a:normAutofit/>
          </a:bodyPr>
          <a:lstStyle/>
          <a:p>
            <a:pPr lvl="7"/>
            <a:r>
              <a:rPr lang="ru-RU" sz="2000" dirty="0" err="1" smtClean="0"/>
              <a:t>Салыстырмалы</a:t>
            </a:r>
            <a:r>
              <a:rPr lang="ru-RU" sz="2000" dirty="0" smtClean="0"/>
              <a:t> </a:t>
            </a:r>
            <a:r>
              <a:rPr lang="ru-RU" sz="2000" dirty="0" err="1" smtClean="0"/>
              <a:t>әдіс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err="1" smtClean="0"/>
              <a:t>Лингвистикалық зерттеулердің алғашқы ғылыми әдістерінің бірі</a:t>
            </a:r>
            <a:r>
              <a:rPr lang="ru-RU" sz="2000" dirty="0" smtClean="0"/>
              <a:t> – </a:t>
            </a:r>
            <a:r>
              <a:rPr lang="ru-RU" sz="2000" dirty="0" err="1" smtClean="0"/>
              <a:t>салыстырмалы-тарихи</a:t>
            </a:r>
            <a:r>
              <a:rPr lang="ru-RU" sz="2000" dirty="0" smtClean="0"/>
              <a:t> </a:t>
            </a:r>
            <a:r>
              <a:rPr lang="ru-RU" sz="2000" dirty="0" err="1" smtClean="0"/>
              <a:t>әдіс болды</a:t>
            </a:r>
            <a:r>
              <a:rPr lang="ru-RU" sz="2000" dirty="0" smtClean="0"/>
              <a:t>. </a:t>
            </a:r>
            <a:r>
              <a:rPr lang="ru-RU" sz="2000" dirty="0" err="1" smtClean="0"/>
              <a:t>Ол</a:t>
            </a:r>
            <a:r>
              <a:rPr lang="ru-RU" sz="2000" dirty="0" smtClean="0"/>
              <a:t> </a:t>
            </a:r>
            <a:r>
              <a:rPr lang="ru-RU" sz="2000" dirty="0" err="1" smtClean="0"/>
              <a:t>әдістің негізін</a:t>
            </a:r>
            <a:r>
              <a:rPr lang="ru-RU" sz="2000" dirty="0" smtClean="0"/>
              <a:t> ХІХ </a:t>
            </a:r>
            <a:r>
              <a:rPr lang="ru-RU" sz="2000" dirty="0" err="1" smtClean="0"/>
              <a:t>ғасырдың басында</a:t>
            </a:r>
            <a:r>
              <a:rPr lang="ru-RU" sz="2000" dirty="0" smtClean="0"/>
              <a:t> Ф. </a:t>
            </a:r>
            <a:r>
              <a:rPr lang="ru-RU" sz="2000" dirty="0" err="1" smtClean="0"/>
              <a:t>Бопп</a:t>
            </a:r>
            <a:r>
              <a:rPr lang="ru-RU" sz="2000" dirty="0" smtClean="0"/>
              <a:t>, Р. </a:t>
            </a:r>
            <a:r>
              <a:rPr lang="ru-RU" sz="2000" dirty="0" err="1" smtClean="0"/>
              <a:t>Раск</a:t>
            </a:r>
            <a:r>
              <a:rPr lang="ru-RU" sz="2000" dirty="0" smtClean="0"/>
              <a:t>, Я. Гримм </a:t>
            </a:r>
            <a:r>
              <a:rPr lang="ru-RU" sz="2000" dirty="0" err="1" smtClean="0"/>
              <a:t>қалады</a:t>
            </a:r>
            <a:r>
              <a:rPr lang="ru-RU" sz="2000" dirty="0" smtClean="0"/>
              <a:t>. </a:t>
            </a:r>
            <a:r>
              <a:rPr lang="ru-RU" sz="2000" dirty="0" err="1" smtClean="0"/>
              <a:t>Бірақ </a:t>
            </a:r>
            <a:r>
              <a:rPr lang="ru-RU" sz="2000" dirty="0" smtClean="0"/>
              <a:t>та </a:t>
            </a:r>
            <a:r>
              <a:rPr lang="ru-RU" sz="2000" dirty="0" err="1" smtClean="0"/>
              <a:t>бұл зерттеулер</a:t>
            </a:r>
            <a:r>
              <a:rPr lang="ru-RU" sz="2000" dirty="0" smtClean="0"/>
              <a:t> </a:t>
            </a:r>
            <a:r>
              <a:rPr lang="ru-RU" sz="2000" dirty="0" err="1" smtClean="0"/>
              <a:t>атомарлы</a:t>
            </a:r>
            <a:r>
              <a:rPr lang="ru-RU" sz="2000" dirty="0" smtClean="0"/>
              <a:t> </a:t>
            </a:r>
            <a:r>
              <a:rPr lang="ru-RU" sz="2000" dirty="0" err="1" smtClean="0"/>
              <a:t>түрде</a:t>
            </a:r>
            <a:r>
              <a:rPr lang="ru-RU" sz="2000" dirty="0" smtClean="0"/>
              <a:t>, </a:t>
            </a:r>
            <a:r>
              <a:rPr lang="ru-RU" sz="2000" dirty="0" err="1" smtClean="0"/>
              <a:t>яғни жүйесіз түрде жүргізілді</a:t>
            </a:r>
            <a:r>
              <a:rPr lang="ru-RU" sz="2000" dirty="0" smtClean="0"/>
              <a:t>. </a:t>
            </a:r>
            <a:r>
              <a:rPr lang="ru-RU" sz="2000" dirty="0" err="1" smtClean="0"/>
              <a:t>Бұл танымдық зерттеулердің әдісі зерттеудің мақсат-міндеттерімен тығыз байланысты</a:t>
            </a:r>
            <a:r>
              <a:rPr lang="ru-RU" sz="2000" dirty="0" smtClean="0"/>
              <a:t> </a:t>
            </a:r>
            <a:r>
              <a:rPr lang="ru-RU" sz="2000" dirty="0" err="1" smtClean="0"/>
              <a:t>болады</a:t>
            </a:r>
            <a:r>
              <a:rPr lang="ru-RU" sz="2000" dirty="0" smtClean="0"/>
              <a:t>. </a:t>
            </a:r>
            <a:r>
              <a:rPr lang="ru-RU" sz="2000" dirty="0" err="1" smtClean="0"/>
              <a:t>Сондықтан танымның әдіс-тәсілдерін зерттеу</a:t>
            </a:r>
            <a:r>
              <a:rPr lang="ru-RU" sz="2000" dirty="0" smtClean="0"/>
              <a:t> </a:t>
            </a:r>
            <a:r>
              <a:rPr lang="ru-RU" sz="2000" dirty="0" err="1" smtClean="0"/>
              <a:t>мақсаттарынан тыс</a:t>
            </a:r>
            <a:r>
              <a:rPr lang="ru-RU" sz="2000" dirty="0" smtClean="0"/>
              <a:t> </a:t>
            </a:r>
            <a:r>
              <a:rPr lang="ru-RU" sz="2000" dirty="0" err="1" smtClean="0"/>
              <a:t>қарастыру мүмкін емес</a:t>
            </a:r>
            <a:r>
              <a:rPr lang="ru-RU" sz="2000" dirty="0" smtClean="0"/>
              <a:t>.</a:t>
            </a:r>
            <a:r>
              <a:rPr lang="ru-RU" dirty="0" smtClean="0"/>
              <a:t> 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Сандық әдіс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785926"/>
            <a:ext cx="6715140" cy="4566284"/>
          </a:xfrm>
        </p:spPr>
        <p:txBody>
          <a:bodyPr>
            <a:normAutofit/>
          </a:bodyPr>
          <a:lstStyle/>
          <a:p>
            <a:r>
              <a:rPr lang="ru-RU" sz="2400" b="1" dirty="0" err="1" smtClean="0"/>
              <a:t>Сандық әдіс</a:t>
            </a:r>
            <a:r>
              <a:rPr lang="ru-RU" sz="2400" dirty="0" err="1" smtClean="0"/>
              <a:t> </a:t>
            </a:r>
            <a:r>
              <a:rPr lang="ru-RU" sz="2400" dirty="0" smtClean="0"/>
              <a:t>- </a:t>
            </a:r>
            <a:r>
              <a:rPr lang="ru-RU" sz="2400" dirty="0" err="1" smtClean="0"/>
              <a:t>қазіргі </a:t>
            </a:r>
            <a:r>
              <a:rPr lang="ru-RU" sz="2400" dirty="0" smtClean="0">
                <a:hlinkClick r:id="rId2" tooltip="Математика"/>
              </a:rPr>
              <a:t>математика</a:t>
            </a:r>
            <a:r>
              <a:rPr lang="ru-RU" sz="2400" dirty="0" smtClean="0"/>
              <a:t> мен </a:t>
            </a:r>
            <a:r>
              <a:rPr lang="ru-RU" sz="2400" dirty="0" err="1" smtClean="0">
                <a:hlinkClick r:id="rId3" tooltip="Есептеуші техника (мұндай бет жоқ)"/>
              </a:rPr>
              <a:t>есептеуші</a:t>
            </a:r>
            <a:r>
              <a:rPr lang="ru-RU" sz="2400" dirty="0" smtClean="0">
                <a:hlinkClick r:id="rId3" tooltip="Есептеуші техника (мұндай бет жоқ)"/>
              </a:rPr>
              <a:t> </a:t>
            </a:r>
            <a:r>
              <a:rPr lang="ru-RU" sz="2400" dirty="0" err="1" smtClean="0">
                <a:hlinkClick r:id="rId3" tooltip="Есептеуші техника (мұндай бет жоқ)"/>
              </a:rPr>
              <a:t>техниканың</a:t>
            </a:r>
            <a:r>
              <a:rPr lang="ru-RU" sz="2400" dirty="0" smtClean="0"/>
              <a:t> </a:t>
            </a:r>
            <a:r>
              <a:rPr lang="ru-RU" sz="2400" dirty="0" err="1" smtClean="0"/>
              <a:t>жетістіктерін</a:t>
            </a:r>
            <a:r>
              <a:rPr lang="ru-RU" sz="2400" dirty="0" smtClean="0"/>
              <a:t> </a:t>
            </a:r>
            <a:r>
              <a:rPr lang="ru-RU" sz="2400" dirty="0" err="1" smtClean="0"/>
              <a:t>пайдалана</a:t>
            </a:r>
            <a:r>
              <a:rPr lang="ru-RU" sz="2400" dirty="0" smtClean="0"/>
              <a:t> </a:t>
            </a:r>
            <a:r>
              <a:rPr lang="ru-RU" sz="2400" dirty="0" err="1" smtClean="0"/>
              <a:t>отырып</a:t>
            </a:r>
            <a:r>
              <a:rPr lang="ru-RU" sz="2400" dirty="0" smtClean="0"/>
              <a:t>, </a:t>
            </a:r>
            <a:r>
              <a:rPr lang="ru-RU" sz="2400" dirty="0" err="1" smtClean="0">
                <a:hlinkClick r:id="rId4" tooltip="Әлеуметтану"/>
              </a:rPr>
              <a:t>әлеуметтанулық</a:t>
            </a:r>
            <a:r>
              <a:rPr lang="ru-RU" sz="2400" dirty="0" smtClean="0"/>
              <a:t> </a:t>
            </a:r>
            <a:r>
              <a:rPr lang="ru-RU" sz="2400" dirty="0" err="1" smtClean="0"/>
              <a:t>мәлімет жинақтауда қолданылатын</a:t>
            </a:r>
            <a:r>
              <a:rPr lang="ru-RU" sz="2400" dirty="0" smtClean="0"/>
              <a:t> </a:t>
            </a:r>
            <a:r>
              <a:rPr lang="ru-RU" sz="2400" dirty="0" err="1" smtClean="0">
                <a:hlinkClick r:id="rId5" tooltip="Әдіс"/>
              </a:rPr>
              <a:t>әдістер</a:t>
            </a:r>
            <a:r>
              <a:rPr lang="ru-RU" sz="2400" dirty="0" smtClean="0"/>
              <a:t>, </a:t>
            </a:r>
            <a:r>
              <a:rPr lang="ru-RU" sz="2400" dirty="0" err="1" smtClean="0"/>
              <a:t>тәсілдер</a:t>
            </a:r>
            <a:r>
              <a:rPr lang="ru-RU" sz="2400" dirty="0" smtClean="0"/>
              <a:t>, </a:t>
            </a:r>
            <a:r>
              <a:rPr lang="ru-RU" sz="2400" dirty="0" err="1" smtClean="0"/>
              <a:t>процедуралар</a:t>
            </a:r>
            <a:r>
              <a:rPr lang="ru-RU" sz="2400" dirty="0" smtClean="0"/>
              <a:t> </a:t>
            </a:r>
            <a:r>
              <a:rPr lang="ru-RU" sz="2400" dirty="0" err="1" smtClean="0"/>
              <a:t>жиынтығы</a:t>
            </a:r>
            <a:r>
              <a:rPr lang="ru-RU" sz="2400" dirty="0" smtClean="0"/>
              <a:t>. </a:t>
            </a:r>
            <a:r>
              <a:rPr lang="ru-RU" sz="2400" dirty="0" err="1" smtClean="0"/>
              <a:t>Сапалық талдаулармен</a:t>
            </a:r>
            <a:r>
              <a:rPr lang="ru-RU" sz="2400" dirty="0" smtClean="0"/>
              <a:t> </a:t>
            </a:r>
            <a:r>
              <a:rPr lang="ru-RU" sz="2400" dirty="0" err="1" smtClean="0"/>
              <a:t>тығыз байланыста</a:t>
            </a:r>
            <a:r>
              <a:rPr lang="ru-RU" sz="2400" dirty="0" smtClean="0"/>
              <a:t> </a:t>
            </a:r>
            <a:r>
              <a:rPr lang="ru-RU" sz="2400" dirty="0" err="1" smtClean="0"/>
              <a:t>болады</a:t>
            </a:r>
            <a:r>
              <a:rPr lang="ru-RU" sz="2400" dirty="0" smtClean="0"/>
              <a:t>. </a:t>
            </a:r>
            <a:r>
              <a:rPr lang="ru-RU" sz="2400" dirty="0" err="1" smtClean="0"/>
              <a:t>Саясатта</a:t>
            </a:r>
            <a:r>
              <a:rPr lang="ru-RU" sz="2400" dirty="0" smtClean="0"/>
              <a:t>, </a:t>
            </a:r>
            <a:r>
              <a:rPr lang="ru-RU" sz="2400" dirty="0" err="1" smtClean="0"/>
              <a:t>әлеуметтік басқаруда іс</a:t>
            </a:r>
            <a:r>
              <a:rPr lang="ru-RU" sz="2400" dirty="0" smtClean="0"/>
              <a:t> </a:t>
            </a:r>
            <a:r>
              <a:rPr lang="ru-RU" sz="2400" dirty="0" err="1" smtClean="0"/>
              <a:t>жүзінде әлеуметтанулық білімді</a:t>
            </a:r>
            <a:r>
              <a:rPr lang="ru-RU" sz="2400" dirty="0" smtClean="0"/>
              <a:t> </a:t>
            </a:r>
            <a:r>
              <a:rPr lang="ru-RU" sz="2400" dirty="0" err="1" smtClean="0"/>
              <a:t>қолдана отырып</a:t>
            </a:r>
            <a:r>
              <a:rPr lang="ru-RU" sz="2400" dirty="0" smtClean="0"/>
              <a:t>, </a:t>
            </a:r>
            <a:r>
              <a:rPr lang="ru-RU" sz="2400" dirty="0" err="1" smtClean="0"/>
              <a:t>статистикалық және </a:t>
            </a:r>
            <a:r>
              <a:rPr lang="ru-RU" sz="2400" dirty="0" err="1" smtClean="0">
                <a:hlinkClick r:id="rId6" tooltip="Динамикалық заңдылық (мұндай бет жоқ)"/>
              </a:rPr>
              <a:t>динамикалық заңдылықтарды</a:t>
            </a:r>
            <a:r>
              <a:rPr lang="ru-RU" sz="2400" dirty="0" err="1" smtClean="0"/>
              <a:t> терең зерттеуде</a:t>
            </a:r>
            <a:r>
              <a:rPr lang="ru-RU" sz="2400" dirty="0" smtClean="0"/>
              <a:t> </a:t>
            </a:r>
            <a:r>
              <a:rPr lang="ru-RU" sz="2400" dirty="0" err="1" smtClean="0"/>
              <a:t>маңызды рөл атқарады.</a:t>
            </a:r>
            <a:endParaRPr lang="ru-RU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Бақылау әдісі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500174"/>
            <a:ext cx="7472386" cy="4809186"/>
          </a:xfrm>
        </p:spPr>
        <p:txBody>
          <a:bodyPr>
            <a:normAutofit fontScale="70000" lnSpcReduction="20000"/>
          </a:bodyPr>
          <a:lstStyle/>
          <a:p>
            <a:r>
              <a:rPr lang="ru-RU" b="1" dirty="0" err="1" smtClean="0"/>
              <a:t>Бақылау</a:t>
            </a:r>
            <a:r>
              <a:rPr lang="ru-RU" dirty="0" err="1" smtClean="0"/>
              <a:t> </a:t>
            </a:r>
            <a:r>
              <a:rPr lang="ru-RU" dirty="0" smtClean="0"/>
              <a:t>— </a:t>
            </a:r>
            <a:r>
              <a:rPr lang="ru-RU" dirty="0" err="1" smtClean="0"/>
              <a:t>зерттеу</a:t>
            </a:r>
            <a:r>
              <a:rPr lang="ru-RU" dirty="0" smtClean="0"/>
              <a:t> не </a:t>
            </a:r>
            <a:r>
              <a:rPr lang="ru-RU" dirty="0" err="1" smtClean="0"/>
              <a:t>тексеру</a:t>
            </a:r>
            <a:r>
              <a:rPr lang="ru-RU" dirty="0" smtClean="0"/>
              <a:t> </a:t>
            </a:r>
            <a:r>
              <a:rPr lang="ru-RU" dirty="0" err="1" smtClean="0"/>
              <a:t>әдісі</a:t>
            </a:r>
            <a:r>
              <a:rPr lang="ru-RU" dirty="0" smtClean="0"/>
              <a:t>. </a:t>
            </a:r>
            <a:r>
              <a:rPr lang="ru-RU" dirty="0" err="1" smtClean="0"/>
              <a:t>Бақылау арнайы</a:t>
            </a:r>
            <a:r>
              <a:rPr lang="ru-RU" dirty="0" smtClean="0"/>
              <a:t> </a:t>
            </a:r>
            <a:r>
              <a:rPr lang="ru-RU" dirty="0" err="1" smtClean="0">
                <a:hlinkClick r:id="rId2" tooltip="Жоспар"/>
              </a:rPr>
              <a:t>жоспар</a:t>
            </a:r>
            <a:r>
              <a:rPr lang="ru-RU" dirty="0" smtClean="0"/>
              <a:t> </a:t>
            </a:r>
            <a:r>
              <a:rPr lang="ru-RU" dirty="0" err="1" smtClean="0"/>
              <a:t>бойынша</a:t>
            </a:r>
            <a:r>
              <a:rPr lang="ru-RU" dirty="0" smtClean="0"/>
              <a:t> </a:t>
            </a:r>
            <a:r>
              <a:rPr lang="ru-RU" dirty="0" err="1" smtClean="0"/>
              <a:t>жүргізіледі.</a:t>
            </a:r>
            <a:r>
              <a:rPr lang="ru-RU" dirty="0" smtClean="0"/>
              <a:t> </a:t>
            </a:r>
            <a:r>
              <a:rPr lang="ru-RU" dirty="0" err="1" smtClean="0"/>
              <a:t>Жоспарда</a:t>
            </a:r>
            <a:r>
              <a:rPr lang="ru-RU" dirty="0" smtClean="0"/>
              <a:t> </a:t>
            </a:r>
            <a:r>
              <a:rPr lang="ru-RU" dirty="0" err="1" smtClean="0"/>
              <a:t>Бақылаудың </a:t>
            </a:r>
            <a:r>
              <a:rPr lang="ru-RU" dirty="0" err="1" smtClean="0">
                <a:hlinkClick r:id="rId3" tooltip="Мақсат"/>
              </a:rPr>
              <a:t>мақсаты</a:t>
            </a:r>
            <a:r>
              <a:rPr lang="ru-RU" dirty="0" err="1" smtClean="0"/>
              <a:t> </a:t>
            </a:r>
            <a:r>
              <a:rPr lang="ru-RU" dirty="0" smtClean="0"/>
              <a:t>мен </a:t>
            </a:r>
            <a:r>
              <a:rPr lang="ru-RU" dirty="0" err="1" smtClean="0">
                <a:hlinkClick r:id="rId4" tooltip="Міндет (мұндай бет жоқ)"/>
              </a:rPr>
              <a:t>міндеттері</a:t>
            </a:r>
            <a:r>
              <a:rPr lang="ru-RU" dirty="0" smtClean="0"/>
              <a:t>, </a:t>
            </a:r>
            <a:r>
              <a:rPr lang="ru-RU" dirty="0" err="1" smtClean="0"/>
              <a:t>объектісі</a:t>
            </a:r>
            <a:r>
              <a:rPr lang="ru-RU" dirty="0" smtClean="0"/>
              <a:t> (</a:t>
            </a:r>
            <a:r>
              <a:rPr lang="ru-RU" dirty="0" err="1" smtClean="0">
                <a:hlinkClick r:id="rId5" tooltip="Сабақ"/>
              </a:rPr>
              <a:t>сабақ</a:t>
            </a:r>
            <a:r>
              <a:rPr lang="ru-RU" dirty="0" smtClean="0"/>
              <a:t>, </a:t>
            </a:r>
            <a:r>
              <a:rPr lang="ru-RU" dirty="0" err="1" smtClean="0">
                <a:hlinkClick r:id="rId6" tooltip="Саяхат (мұндай бет жоқ)"/>
              </a:rPr>
              <a:t>саяхат</a:t>
            </a:r>
            <a:r>
              <a:rPr lang="ru-RU" dirty="0" smtClean="0"/>
              <a:t>, </a:t>
            </a:r>
            <a:r>
              <a:rPr lang="ru-RU" dirty="0" err="1" smtClean="0">
                <a:hlinkClick r:id="rId7" tooltip="Лаборатория"/>
              </a:rPr>
              <a:t>лабораториядағы</a:t>
            </a:r>
            <a:r>
              <a:rPr lang="ru-RU" dirty="0" smtClean="0"/>
              <a:t>, </a:t>
            </a:r>
            <a:r>
              <a:rPr lang="ru-RU" dirty="0" err="1" smtClean="0">
                <a:hlinkClick r:id="rId8" tooltip="Шеберхана (мұндай бет жоқ)"/>
              </a:rPr>
              <a:t>шеберханадағы</a:t>
            </a:r>
            <a:r>
              <a:rPr lang="ru-RU" dirty="0" smtClean="0"/>
              <a:t>, </a:t>
            </a:r>
            <a:r>
              <a:rPr lang="ru-RU" dirty="0" err="1" smtClean="0"/>
              <a:t>оқу-тәжірибе учаскесіндегі</a:t>
            </a:r>
            <a:r>
              <a:rPr lang="ru-RU" dirty="0" smtClean="0"/>
              <a:t> </a:t>
            </a:r>
            <a:r>
              <a:rPr lang="ru-RU" dirty="0" err="1" smtClean="0"/>
              <a:t>оқушылардың жұмыстары</a:t>
            </a:r>
            <a:r>
              <a:rPr lang="ru-RU" dirty="0" smtClean="0"/>
              <a:t>), </a:t>
            </a:r>
            <a:r>
              <a:rPr lang="ru-RU" dirty="0" err="1" smtClean="0"/>
              <a:t>жүргізу әдісі мен</a:t>
            </a:r>
            <a:r>
              <a:rPr lang="ru-RU" dirty="0" smtClean="0"/>
              <a:t> </a:t>
            </a:r>
            <a:r>
              <a:rPr lang="ru-RU" dirty="0" err="1" smtClean="0"/>
              <a:t>жолдары</a:t>
            </a:r>
            <a:r>
              <a:rPr lang="ru-RU" dirty="0" smtClean="0"/>
              <a:t> </a:t>
            </a:r>
            <a:r>
              <a:rPr lang="ru-RU" dirty="0" err="1" smtClean="0"/>
              <a:t>дұрыс көрсетілуі тиіс</a:t>
            </a:r>
            <a:r>
              <a:rPr lang="ru-RU" dirty="0" smtClean="0"/>
              <a:t>. </a:t>
            </a:r>
            <a:r>
              <a:rPr lang="ru-RU" dirty="0" err="1" smtClean="0"/>
              <a:t>Ғылыми негізде</a:t>
            </a:r>
            <a:r>
              <a:rPr lang="ru-RU" dirty="0" smtClean="0"/>
              <a:t> </a:t>
            </a:r>
            <a:r>
              <a:rPr lang="ru-RU" dirty="0" err="1" smtClean="0"/>
              <a:t>шығармашылықпен жасалған жоспар</a:t>
            </a:r>
            <a:r>
              <a:rPr lang="ru-RU" dirty="0" smtClean="0"/>
              <a:t> </a:t>
            </a:r>
            <a:r>
              <a:rPr lang="ru-RU" dirty="0" err="1" smtClean="0"/>
              <a:t>зерттеу</a:t>
            </a:r>
            <a:r>
              <a:rPr lang="ru-RU" dirty="0" smtClean="0"/>
              <a:t> </a:t>
            </a:r>
            <a:r>
              <a:rPr lang="ru-RU" dirty="0" err="1" smtClean="0"/>
              <a:t>жұмысының нәтижелі болуына</a:t>
            </a:r>
            <a:r>
              <a:rPr lang="ru-RU" dirty="0" smtClean="0"/>
              <a:t> </a:t>
            </a:r>
            <a:r>
              <a:rPr lang="ru-RU" dirty="0" err="1" smtClean="0"/>
              <a:t>игі</a:t>
            </a:r>
            <a:r>
              <a:rPr lang="ru-RU" dirty="0" smtClean="0"/>
              <a:t> </a:t>
            </a:r>
            <a:r>
              <a:rPr lang="ru-RU" dirty="0" err="1" smtClean="0"/>
              <a:t>әсер етеді</a:t>
            </a:r>
            <a:r>
              <a:rPr lang="ru-RU" dirty="0" smtClean="0"/>
              <a:t>. </a:t>
            </a:r>
            <a:r>
              <a:rPr lang="ru-RU" dirty="0" err="1" smtClean="0"/>
              <a:t>Ғылыми Бақылау зерттелетін</a:t>
            </a:r>
            <a:r>
              <a:rPr lang="ru-RU" dirty="0" smtClean="0"/>
              <a:t> </a:t>
            </a:r>
            <a:r>
              <a:rPr lang="ru-RU" dirty="0" err="1" smtClean="0"/>
              <a:t>педагогикалық құбылысты дұрыс әрі дәл жазып</a:t>
            </a:r>
            <a:r>
              <a:rPr lang="ru-RU" dirty="0" smtClean="0"/>
              <a:t> </a:t>
            </a:r>
            <a:r>
              <a:rPr lang="ru-RU" dirty="0" err="1" smtClean="0"/>
              <a:t>алуды</a:t>
            </a:r>
            <a:r>
              <a:rPr lang="ru-RU" dirty="0" smtClean="0"/>
              <a:t> </a:t>
            </a:r>
            <a:r>
              <a:rPr lang="ru-RU" dirty="0" err="1" smtClean="0"/>
              <a:t>талап</a:t>
            </a:r>
            <a:r>
              <a:rPr lang="ru-RU" dirty="0" smtClean="0"/>
              <a:t> </a:t>
            </a:r>
            <a:r>
              <a:rPr lang="ru-RU" dirty="0" err="1" smtClean="0"/>
              <a:t>етеді</a:t>
            </a:r>
            <a:r>
              <a:rPr lang="ru-RU" dirty="0" smtClean="0"/>
              <a:t>. </a:t>
            </a:r>
            <a:r>
              <a:rPr lang="ru-RU" dirty="0" err="1" smtClean="0"/>
              <a:t>Сондықтан Бақылаудың нәтижесі зерттеушінің педагогикалық іскерлігіне</a:t>
            </a:r>
            <a:r>
              <a:rPr lang="ru-RU" dirty="0" smtClean="0"/>
              <a:t>, </a:t>
            </a:r>
            <a:r>
              <a:rPr lang="ru-RU" dirty="0" err="1" smtClean="0"/>
              <a:t>қабілетіне және сауаттылығына байланысты</a:t>
            </a:r>
            <a:r>
              <a:rPr lang="ru-RU" dirty="0" smtClean="0"/>
              <a:t>. </a:t>
            </a:r>
            <a:r>
              <a:rPr lang="ru-RU" dirty="0" err="1" smtClean="0"/>
              <a:t>Зерттелетін</a:t>
            </a:r>
            <a:r>
              <a:rPr lang="ru-RU" dirty="0" smtClean="0"/>
              <a:t> </a:t>
            </a:r>
            <a:r>
              <a:rPr lang="ru-RU" dirty="0" err="1" smtClean="0"/>
              <a:t>тақырыптың мақсаты </a:t>
            </a:r>
            <a:r>
              <a:rPr lang="ru-RU" dirty="0" smtClean="0"/>
              <a:t>мен </a:t>
            </a:r>
            <a:r>
              <a:rPr lang="ru-RU" dirty="0" err="1" smtClean="0"/>
              <a:t>мазмұнына қарап</a:t>
            </a:r>
            <a:r>
              <a:rPr lang="ru-RU" dirty="0" smtClean="0"/>
              <a:t>, </a:t>
            </a:r>
            <a:r>
              <a:rPr lang="ru-RU" dirty="0" err="1" smtClean="0"/>
              <a:t>Бақылауды жаппай</a:t>
            </a:r>
            <a:r>
              <a:rPr lang="ru-RU" dirty="0" smtClean="0"/>
              <a:t> </a:t>
            </a:r>
            <a:r>
              <a:rPr lang="ru-RU" dirty="0" err="1" smtClean="0"/>
              <a:t>және ішінара</a:t>
            </a:r>
            <a:r>
              <a:rPr lang="ru-RU" dirty="0" smtClean="0"/>
              <a:t> </a:t>
            </a:r>
            <a:r>
              <a:rPr lang="ru-RU" dirty="0" err="1" smtClean="0"/>
              <a:t>жүргізуге болады</a:t>
            </a:r>
            <a:r>
              <a:rPr lang="ru-RU" dirty="0" smtClean="0"/>
              <a:t>. </a:t>
            </a:r>
            <a:r>
              <a:rPr lang="ru-RU" dirty="0" err="1" smtClean="0">
                <a:hlinkClick r:id="rId9" tooltip="Оқу"/>
              </a:rPr>
              <a:t>Оқу</a:t>
            </a:r>
            <a:r>
              <a:rPr lang="ru-RU" dirty="0" err="1" smtClean="0"/>
              <a:t>-</a:t>
            </a:r>
            <a:r>
              <a:rPr lang="ru-RU" dirty="0" err="1" smtClean="0">
                <a:hlinkClick r:id="rId10" tooltip="Тәрбие"/>
              </a:rPr>
              <a:t>тәрбие</a:t>
            </a:r>
            <a:r>
              <a:rPr lang="ru-RU" dirty="0" err="1" smtClean="0"/>
              <a:t> барысында</a:t>
            </a:r>
            <a:r>
              <a:rPr lang="ru-RU" dirty="0" smtClean="0"/>
              <a:t> </a:t>
            </a:r>
            <a:r>
              <a:rPr lang="ru-RU" dirty="0" err="1" smtClean="0"/>
              <a:t>жалпы</a:t>
            </a:r>
            <a:r>
              <a:rPr lang="ru-RU" dirty="0" smtClean="0"/>
              <a:t> </a:t>
            </a:r>
            <a:r>
              <a:rPr lang="ru-RU" dirty="0" err="1" smtClean="0"/>
              <a:t>мәселелерді (</a:t>
            </a:r>
            <a:r>
              <a:rPr lang="ru-RU" dirty="0" err="1" smtClean="0">
                <a:hlinkClick r:id="rId5" tooltip="Сабақ"/>
              </a:rPr>
              <a:t>сабақ</a:t>
            </a:r>
            <a:r>
              <a:rPr lang="ru-RU" dirty="0" err="1" smtClean="0"/>
              <a:t> үстіндегі оқушылардың танымдық іс-әрекеті, оқушылар зейінін</a:t>
            </a:r>
            <a:r>
              <a:rPr lang="ru-RU" dirty="0" smtClean="0"/>
              <a:t> </a:t>
            </a:r>
            <a:r>
              <a:rPr lang="ru-RU" dirty="0" err="1" smtClean="0"/>
              <a:t>жандандыру</a:t>
            </a:r>
            <a:r>
              <a:rPr lang="ru-RU" dirty="0" smtClean="0"/>
              <a:t>, </a:t>
            </a:r>
            <a:r>
              <a:rPr lang="ru-RU" dirty="0" err="1" smtClean="0"/>
              <a:t>балалардың ұжымдық іс-әрекеті, </a:t>
            </a:r>
            <a:r>
              <a:rPr lang="ru-RU" dirty="0" smtClean="0"/>
              <a:t>т.б.) </a:t>
            </a:r>
            <a:r>
              <a:rPr lang="ru-RU" dirty="0" err="1" smtClean="0"/>
              <a:t>зерттеу</a:t>
            </a:r>
            <a:r>
              <a:rPr lang="ru-RU" dirty="0" smtClean="0"/>
              <a:t> </a:t>
            </a:r>
            <a:r>
              <a:rPr lang="ru-RU" dirty="0" err="1" smtClean="0"/>
              <a:t>үшін жаппай</a:t>
            </a:r>
            <a:r>
              <a:rPr lang="ru-RU" dirty="0" smtClean="0"/>
              <a:t> </a:t>
            </a:r>
            <a:r>
              <a:rPr lang="ru-RU" dirty="0" err="1" smtClean="0"/>
              <a:t>Бақылау әдісі пайдаланылады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Аэроғарыштық әдіс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643050"/>
            <a:ext cx="8229600" cy="5429288"/>
          </a:xfrm>
        </p:spPr>
        <p:txBody>
          <a:bodyPr>
            <a:normAutofit fontScale="70000" lnSpcReduction="20000"/>
          </a:bodyPr>
          <a:lstStyle/>
          <a:p>
            <a:r>
              <a:rPr lang="ru-RU" b="1" dirty="0" smtClean="0"/>
              <a:t>Аэрофототопография</a:t>
            </a:r>
            <a:r>
              <a:rPr lang="ru-RU" dirty="0" smtClean="0"/>
              <a:t> - </a:t>
            </a:r>
            <a:r>
              <a:rPr lang="ru-RU" dirty="0" err="1" smtClean="0">
                <a:hlinkClick r:id="rId2" tooltip="АЭРОФОТОТОПОГРАФИЯЛЫҚ ТҮСIРIС (мұндай бет жоқ)"/>
              </a:rPr>
              <a:t>аэрофототүсіріс</a:t>
            </a:r>
            <a:r>
              <a:rPr lang="ru-RU" dirty="0" smtClean="0"/>
              <a:t> </a:t>
            </a:r>
            <a:r>
              <a:rPr lang="ru-RU" dirty="0" err="1" smtClean="0"/>
              <a:t>материаддары</a:t>
            </a:r>
            <a:r>
              <a:rPr lang="ru-RU" dirty="0" smtClean="0"/>
              <a:t> </a:t>
            </a:r>
            <a:r>
              <a:rPr lang="ru-RU" dirty="0" err="1" smtClean="0"/>
              <a:t>бойынша</a:t>
            </a:r>
            <a:r>
              <a:rPr lang="ru-RU" dirty="0" smtClean="0"/>
              <a:t> </a:t>
            </a:r>
            <a:r>
              <a:rPr lang="ru-RU" dirty="0" err="1" smtClean="0">
                <a:hlinkClick r:id="rId3" tooltip="Топографиялық карталар"/>
              </a:rPr>
              <a:t>топографиялық карталарды</a:t>
            </a:r>
            <a:r>
              <a:rPr lang="ru-RU" dirty="0" smtClean="0"/>
              <a:t> </a:t>
            </a:r>
            <a:r>
              <a:rPr lang="ru-RU" dirty="0" err="1" smtClean="0"/>
              <a:t>жасаудың әдістерін және құралдарын зерттейтін</a:t>
            </a:r>
            <a:r>
              <a:rPr lang="ru-RU" dirty="0" smtClean="0"/>
              <a:t> </a:t>
            </a:r>
            <a:r>
              <a:rPr lang="ru-RU" dirty="0" err="1" smtClean="0"/>
              <a:t>және жасайтын</a:t>
            </a:r>
            <a:r>
              <a:rPr lang="ru-RU" dirty="0" smtClean="0"/>
              <a:t> топография </a:t>
            </a:r>
            <a:r>
              <a:rPr lang="ru-RU" dirty="0" err="1" smtClean="0"/>
              <a:t>тарауы</a:t>
            </a:r>
            <a:r>
              <a:rPr lang="ru-RU" dirty="0" smtClean="0"/>
              <a:t>. Аэрофототопография </a:t>
            </a:r>
            <a:r>
              <a:rPr lang="ru-RU" dirty="0" err="1" smtClean="0"/>
              <a:t>тақырыбына мыналар</a:t>
            </a:r>
            <a:r>
              <a:rPr lang="ru-RU" dirty="0" smtClean="0"/>
              <a:t> </a:t>
            </a:r>
            <a:r>
              <a:rPr lang="ru-RU" dirty="0" err="1" smtClean="0"/>
              <a:t>енеді</a:t>
            </a:r>
            <a:r>
              <a:rPr lang="ru-RU" dirty="0" smtClean="0"/>
              <a:t>: </a:t>
            </a:r>
            <a:r>
              <a:rPr lang="ru-RU" dirty="0" err="1" smtClean="0"/>
              <a:t>жеке</a:t>
            </a:r>
            <a:r>
              <a:rPr lang="ru-RU" dirty="0" smtClean="0"/>
              <a:t> </a:t>
            </a:r>
            <a:r>
              <a:rPr lang="ru-RU" dirty="0" err="1" smtClean="0"/>
              <a:t>аэрофотосуреттің және стереоскопиялық жұптың геометриялық қасиеттерін зерттеу</a:t>
            </a:r>
            <a:r>
              <a:rPr lang="ru-RU" dirty="0" smtClean="0"/>
              <a:t>; </a:t>
            </a:r>
            <a:r>
              <a:rPr lang="ru-RU" dirty="0" err="1" smtClean="0"/>
              <a:t>аэрофотосуреттер</a:t>
            </a:r>
            <a:r>
              <a:rPr lang="ru-RU" dirty="0" smtClean="0"/>
              <a:t> </a:t>
            </a:r>
            <a:r>
              <a:rPr lang="ru-RU" dirty="0" err="1" smtClean="0"/>
              <a:t>бойынша</a:t>
            </a:r>
            <a:r>
              <a:rPr lang="ru-RU" dirty="0" smtClean="0"/>
              <a:t> </a:t>
            </a:r>
            <a:r>
              <a:rPr lang="ru-RU" dirty="0" err="1" smtClean="0">
                <a:hlinkClick r:id="rId4" tooltip="Топографиялық карта"/>
              </a:rPr>
              <a:t>топографиялық картаның</a:t>
            </a:r>
            <a:r>
              <a:rPr lang="ru-RU" dirty="0" smtClean="0"/>
              <a:t> </a:t>
            </a:r>
            <a:r>
              <a:rPr lang="ru-RU" dirty="0" err="1" smtClean="0"/>
              <a:t>және фотопланның түпнұсқаларын жасау</a:t>
            </a:r>
            <a:r>
              <a:rPr lang="ru-RU" dirty="0" smtClean="0"/>
              <a:t> </a:t>
            </a:r>
            <a:r>
              <a:rPr lang="ru-RU" dirty="0" err="1" smtClean="0"/>
              <a:t>әдістерін </a:t>
            </a:r>
            <a:r>
              <a:rPr lang="ru-RU" dirty="0" smtClean="0"/>
              <a:t>жете </a:t>
            </a:r>
            <a:r>
              <a:rPr lang="ru-RU" dirty="0" err="1" smtClean="0"/>
              <a:t>зерттеу</a:t>
            </a:r>
            <a:r>
              <a:rPr lang="ru-RU" dirty="0" smtClean="0"/>
              <a:t>; </a:t>
            </a:r>
            <a:r>
              <a:rPr lang="ru-RU" dirty="0" err="1" smtClean="0"/>
              <a:t>аэрофотосуреттерді</a:t>
            </a:r>
            <a:r>
              <a:rPr lang="ru-RU" dirty="0" smtClean="0"/>
              <a:t> </a:t>
            </a:r>
            <a:r>
              <a:rPr lang="ru-RU" dirty="0" err="1" smtClean="0"/>
              <a:t>бажайлаудың далалық және камералық әдістерін белгілеу</a:t>
            </a:r>
            <a:r>
              <a:rPr lang="ru-RU" dirty="0" smtClean="0"/>
              <a:t>; </a:t>
            </a:r>
            <a:r>
              <a:rPr lang="ru-RU" dirty="0" err="1" smtClean="0"/>
              <a:t>далалық дайындау</a:t>
            </a:r>
            <a:r>
              <a:rPr lang="ru-RU" dirty="0" smtClean="0"/>
              <a:t> </a:t>
            </a:r>
            <a:r>
              <a:rPr lang="ru-RU" dirty="0" err="1" smtClean="0"/>
              <a:t>нүктелерінің ең </a:t>
            </a:r>
            <a:r>
              <a:rPr lang="ru-RU" dirty="0" smtClean="0"/>
              <a:t>аз </a:t>
            </a:r>
            <a:r>
              <a:rPr lang="ru-RU" dirty="0" err="1" smtClean="0"/>
              <a:t>санын</a:t>
            </a:r>
            <a:r>
              <a:rPr lang="ru-RU" dirty="0" smtClean="0"/>
              <a:t> </a:t>
            </a:r>
            <a:r>
              <a:rPr lang="ru-RU" dirty="0" err="1" smtClean="0"/>
              <a:t>анықтау және оларды</a:t>
            </a:r>
            <a:r>
              <a:rPr lang="ru-RU" dirty="0" smtClean="0"/>
              <a:t> </a:t>
            </a:r>
            <a:r>
              <a:rPr lang="ru-RU" dirty="0" err="1" smtClean="0"/>
              <a:t>аэрофотосуреттерді</a:t>
            </a:r>
            <a:r>
              <a:rPr lang="ru-RU" dirty="0" smtClean="0"/>
              <a:t> </a:t>
            </a:r>
            <a:r>
              <a:rPr lang="ru-RU" dirty="0" err="1" smtClean="0"/>
              <a:t>өндеу немесе</a:t>
            </a:r>
            <a:r>
              <a:rPr lang="ru-RU" dirty="0" smtClean="0"/>
              <a:t> </a:t>
            </a:r>
            <a:r>
              <a:rPr lang="ru-RU" dirty="0" err="1" smtClean="0"/>
              <a:t>фототриангуляцияны</a:t>
            </a:r>
            <a:r>
              <a:rPr lang="ru-RU" dirty="0" smtClean="0"/>
              <a:t> </a:t>
            </a:r>
            <a:r>
              <a:rPr lang="ru-RU" dirty="0" err="1" smtClean="0"/>
              <a:t>дамыту</a:t>
            </a:r>
            <a:r>
              <a:rPr lang="ru-RU" dirty="0" smtClean="0"/>
              <a:t> </a:t>
            </a:r>
            <a:r>
              <a:rPr lang="ru-RU" dirty="0" err="1" smtClean="0"/>
              <a:t>тәсіліне байланысты</a:t>
            </a:r>
            <a:r>
              <a:rPr lang="ru-RU" dirty="0" smtClean="0"/>
              <a:t> </a:t>
            </a:r>
            <a:r>
              <a:rPr lang="ru-RU" dirty="0" err="1" smtClean="0"/>
              <a:t>өте тиімді</a:t>
            </a:r>
            <a:r>
              <a:rPr lang="ru-RU" dirty="0" smtClean="0"/>
              <a:t> </a:t>
            </a:r>
            <a:r>
              <a:rPr lang="ru-RU" dirty="0" err="1" smtClean="0"/>
              <a:t>орналастыру</a:t>
            </a:r>
            <a:r>
              <a:rPr lang="ru-RU" dirty="0" smtClean="0"/>
              <a:t> </a:t>
            </a:r>
            <a:r>
              <a:rPr lang="ru-RU" dirty="0" err="1" smtClean="0"/>
              <a:t>мәселелері</a:t>
            </a:r>
            <a:r>
              <a:rPr lang="ru-RU" dirty="0" smtClean="0"/>
              <a:t>; </a:t>
            </a:r>
            <a:r>
              <a:rPr lang="ru-RU" dirty="0" err="1" smtClean="0"/>
              <a:t>топографиялык</a:t>
            </a:r>
            <a:r>
              <a:rPr lang="ru-RU" dirty="0" smtClean="0"/>
              <a:t> </a:t>
            </a:r>
            <a:r>
              <a:rPr lang="ru-RU" dirty="0" err="1" smtClean="0"/>
              <a:t>карталарды</a:t>
            </a:r>
            <a:r>
              <a:rPr lang="ru-RU" dirty="0" smtClean="0"/>
              <a:t> </a:t>
            </a:r>
            <a:r>
              <a:rPr lang="ru-RU" dirty="0" err="1" smtClean="0"/>
              <a:t>жасау</a:t>
            </a:r>
            <a:r>
              <a:rPr lang="ru-RU" dirty="0" smtClean="0"/>
              <a:t> </a:t>
            </a:r>
            <a:r>
              <a:rPr lang="ru-RU" dirty="0" err="1" smtClean="0"/>
              <a:t>немесе</a:t>
            </a:r>
            <a:r>
              <a:rPr lang="ru-RU" dirty="0" smtClean="0"/>
              <a:t> </a:t>
            </a:r>
            <a:r>
              <a:rPr lang="ru-RU" dirty="0" err="1" smtClean="0"/>
              <a:t>аэрофотосуреттерді</a:t>
            </a:r>
            <a:r>
              <a:rPr lang="ru-RU" dirty="0" smtClean="0"/>
              <a:t> </a:t>
            </a:r>
            <a:r>
              <a:rPr lang="ru-RU" dirty="0" err="1" smtClean="0"/>
              <a:t>өндеудің жеке</a:t>
            </a:r>
            <a:r>
              <a:rPr lang="ru-RU" dirty="0" smtClean="0"/>
              <a:t> </a:t>
            </a:r>
            <a:r>
              <a:rPr lang="ru-RU" dirty="0" err="1" smtClean="0"/>
              <a:t>процестерін</a:t>
            </a:r>
            <a:r>
              <a:rPr lang="ru-RU" dirty="0" smtClean="0"/>
              <a:t> </a:t>
            </a:r>
            <a:r>
              <a:rPr lang="ru-RU" dirty="0" err="1" smtClean="0"/>
              <a:t>орындау</a:t>
            </a:r>
            <a:r>
              <a:rPr lang="ru-RU" dirty="0" smtClean="0"/>
              <a:t> </a:t>
            </a:r>
            <a:r>
              <a:rPr lang="ru-RU" dirty="0" err="1" smtClean="0"/>
              <a:t>үшін фотограмметриялық аспаптарды</a:t>
            </a:r>
            <a:r>
              <a:rPr lang="ru-RU" dirty="0" smtClean="0"/>
              <a:t> </a:t>
            </a:r>
            <a:r>
              <a:rPr lang="ru-RU" dirty="0" err="1" smtClean="0"/>
              <a:t>жасау</a:t>
            </a:r>
            <a:r>
              <a:rPr lang="ru-RU" dirty="0" smtClean="0"/>
              <a:t>; </a:t>
            </a:r>
            <a:r>
              <a:rPr lang="ru-RU" dirty="0" err="1" smtClean="0"/>
              <a:t>картографиялау</a:t>
            </a:r>
            <a:r>
              <a:rPr lang="ru-RU" dirty="0" smtClean="0"/>
              <a:t> </a:t>
            </a:r>
            <a:r>
              <a:rPr lang="ru-RU" dirty="0" err="1" smtClean="0"/>
              <a:t>мақсатында аэрофотосуреттерді</a:t>
            </a:r>
            <a:r>
              <a:rPr lang="ru-RU" dirty="0" smtClean="0"/>
              <a:t> </a:t>
            </a:r>
            <a:r>
              <a:rPr lang="ru-RU" dirty="0" err="1" smtClean="0"/>
              <a:t>алуга</a:t>
            </a:r>
            <a:r>
              <a:rPr lang="ru-RU" dirty="0" smtClean="0"/>
              <a:t> </a:t>
            </a:r>
            <a:r>
              <a:rPr lang="ru-RU" dirty="0" err="1" smtClean="0"/>
              <a:t>арналған аэрофототүсірулік аппаратураға және фотографиялық материалдарға катысты</a:t>
            </a:r>
            <a:r>
              <a:rPr lang="ru-RU" dirty="0" smtClean="0"/>
              <a:t> </a:t>
            </a:r>
            <a:r>
              <a:rPr lang="ru-RU" dirty="0" err="1" smtClean="0"/>
              <a:t>техникалық талаптарды</a:t>
            </a:r>
            <a:r>
              <a:rPr lang="ru-RU" dirty="0" smtClean="0"/>
              <a:t> </a:t>
            </a:r>
            <a:r>
              <a:rPr lang="ru-RU" dirty="0" err="1" smtClean="0"/>
              <a:t>талдап</a:t>
            </a:r>
            <a:r>
              <a:rPr lang="ru-RU" dirty="0" smtClean="0"/>
              <a:t> </a:t>
            </a:r>
            <a:r>
              <a:rPr lang="ru-RU" dirty="0" err="1" smtClean="0"/>
              <a:t>белгілеу</a:t>
            </a:r>
            <a:r>
              <a:rPr lang="ru-RU" dirty="0" smtClean="0"/>
              <a:t>; </a:t>
            </a:r>
            <a:r>
              <a:rPr lang="ru-RU" dirty="0" err="1" smtClean="0"/>
              <a:t>есептеу</a:t>
            </a:r>
            <a:r>
              <a:rPr lang="ru-RU" dirty="0" smtClean="0"/>
              <a:t> </a:t>
            </a:r>
            <a:r>
              <a:rPr lang="ru-RU" dirty="0" err="1" smtClean="0"/>
              <a:t>техникасының дамуьша</a:t>
            </a:r>
            <a:r>
              <a:rPr lang="ru-RU" dirty="0" smtClean="0"/>
              <a:t> </a:t>
            </a:r>
            <a:r>
              <a:rPr lang="ru-RU" dirty="0" err="1" smtClean="0"/>
              <a:t>байланысты</a:t>
            </a:r>
            <a:r>
              <a:rPr lang="ru-RU" dirty="0" smtClean="0"/>
              <a:t> </a:t>
            </a:r>
            <a:r>
              <a:rPr lang="ru-RU" dirty="0" err="1" smtClean="0"/>
              <a:t>фотограмметриялық және геодезиялық координаталар</a:t>
            </a:r>
            <a:r>
              <a:rPr lang="ru-RU" dirty="0" smtClean="0"/>
              <a:t> </a:t>
            </a:r>
            <a:r>
              <a:rPr lang="ru-RU" dirty="0" err="1" smtClean="0"/>
              <a:t>арасындағы аналитикалық байланыстардың ең қолайлы формулаларын</a:t>
            </a:r>
            <a:r>
              <a:rPr lang="ru-RU" dirty="0" smtClean="0"/>
              <a:t> </a:t>
            </a:r>
            <a:r>
              <a:rPr lang="ru-RU" dirty="0" err="1" smtClean="0"/>
              <a:t>шығару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Модельдеу әдісі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785902"/>
            <a:ext cx="8115328" cy="5072098"/>
          </a:xfrm>
        </p:spPr>
        <p:txBody>
          <a:bodyPr>
            <a:normAutofit fontScale="85000" lnSpcReduction="20000"/>
          </a:bodyPr>
          <a:lstStyle/>
          <a:p>
            <a:r>
              <a:rPr lang="ru-RU" b="1" dirty="0" err="1" smtClean="0"/>
              <a:t>Модельдеу</a:t>
            </a:r>
            <a:r>
              <a:rPr lang="ru-RU" b="1" dirty="0" smtClean="0"/>
              <a:t> </a:t>
            </a:r>
            <a:r>
              <a:rPr lang="ru-RU" b="1" dirty="0" err="1" smtClean="0"/>
              <a:t>әдісі</a:t>
            </a:r>
            <a:r>
              <a:rPr lang="ru-RU" dirty="0" err="1" smtClean="0"/>
              <a:t> </a:t>
            </a:r>
            <a:r>
              <a:rPr lang="ru-RU" dirty="0" smtClean="0"/>
              <a:t>– </a:t>
            </a:r>
            <a:r>
              <a:rPr lang="ru-RU" dirty="0" err="1" smtClean="0"/>
              <a:t>ғылыми танымның зерттеу</a:t>
            </a:r>
            <a:r>
              <a:rPr lang="ru-RU" dirty="0" smtClean="0"/>
              <a:t> </a:t>
            </a:r>
            <a:r>
              <a:rPr lang="ru-RU" dirty="0" err="1" smtClean="0"/>
              <a:t>объектілерін</a:t>
            </a:r>
            <a:r>
              <a:rPr lang="ru-RU" dirty="0" smtClean="0"/>
              <a:t> </a:t>
            </a:r>
            <a:r>
              <a:rPr lang="ru-RU" dirty="0" err="1" smtClean="0"/>
              <a:t>олардың модельдерін</a:t>
            </a:r>
            <a:r>
              <a:rPr lang="ru-RU" dirty="0" smtClean="0"/>
              <a:t> </a:t>
            </a:r>
            <a:r>
              <a:rPr lang="ru-RU" dirty="0" err="1" smtClean="0"/>
              <a:t>жасап</a:t>
            </a:r>
            <a:r>
              <a:rPr lang="ru-RU" dirty="0" smtClean="0"/>
              <a:t>, </a:t>
            </a:r>
            <a:r>
              <a:rPr lang="ru-RU" dirty="0" err="1" smtClean="0"/>
              <a:t>зерделеу</a:t>
            </a:r>
            <a:r>
              <a:rPr lang="ru-RU" dirty="0" smtClean="0"/>
              <a:t> </a:t>
            </a:r>
            <a:r>
              <a:rPr lang="ru-RU" dirty="0" err="1" smtClean="0"/>
              <a:t>арқылы танып-білу</a:t>
            </a:r>
            <a:r>
              <a:rPr lang="ru-RU" dirty="0" smtClean="0"/>
              <a:t> </a:t>
            </a:r>
            <a:r>
              <a:rPr lang="ru-RU" dirty="0" err="1" smtClean="0"/>
              <a:t>әдісі.</a:t>
            </a:r>
            <a:r>
              <a:rPr lang="ru-RU" dirty="0" smtClean="0"/>
              <a:t> </a:t>
            </a:r>
            <a:r>
              <a:rPr lang="ru-RU" dirty="0" err="1" smtClean="0"/>
              <a:t>Модельдеу</a:t>
            </a:r>
            <a:r>
              <a:rPr lang="ru-RU" dirty="0" smtClean="0"/>
              <a:t> </a:t>
            </a:r>
            <a:r>
              <a:rPr lang="ru-RU" dirty="0" err="1" smtClean="0"/>
              <a:t>әдісінің пайда</a:t>
            </a:r>
            <a:r>
              <a:rPr lang="ru-RU" dirty="0" smtClean="0"/>
              <a:t> </a:t>
            </a:r>
            <a:r>
              <a:rPr lang="ru-RU" dirty="0" err="1" smtClean="0"/>
              <a:t>болуы</a:t>
            </a:r>
            <a:r>
              <a:rPr lang="ru-RU" dirty="0" smtClean="0"/>
              <a:t> </a:t>
            </a:r>
            <a:r>
              <a:rPr lang="ru-RU" dirty="0" err="1" smtClean="0"/>
              <a:t>техникалық жүйелердің күрделілігіне, материалдық процестер</a:t>
            </a:r>
            <a:r>
              <a:rPr lang="ru-RU" dirty="0" smtClean="0"/>
              <a:t> мен </a:t>
            </a:r>
            <a:r>
              <a:rPr lang="ru-RU" dirty="0" err="1" smtClean="0"/>
              <a:t>құбылыстарды зерттеу</a:t>
            </a:r>
            <a:r>
              <a:rPr lang="ru-RU" dirty="0" smtClean="0"/>
              <a:t> </a:t>
            </a:r>
            <a:r>
              <a:rPr lang="ru-RU" dirty="0" err="1" smtClean="0"/>
              <a:t>қажеттілігіне орай</a:t>
            </a:r>
            <a:r>
              <a:rPr lang="ru-RU" dirty="0" smtClean="0"/>
              <a:t> </a:t>
            </a:r>
            <a:r>
              <a:rPr lang="ru-RU" dirty="0" err="1" smtClean="0"/>
              <a:t>туындайтын</a:t>
            </a:r>
            <a:r>
              <a:rPr lang="ru-RU" dirty="0" smtClean="0"/>
              <a:t> </a:t>
            </a:r>
            <a:r>
              <a:rPr lang="ru-RU" dirty="0" err="1" smtClean="0"/>
              <a:t>ой-түрткілерге</a:t>
            </a:r>
            <a:r>
              <a:rPr lang="ru-RU" dirty="0" smtClean="0"/>
              <a:t>, </a:t>
            </a:r>
            <a:r>
              <a:rPr lang="ru-RU" dirty="0" err="1" smtClean="0"/>
              <a:t>себептерге</a:t>
            </a:r>
            <a:r>
              <a:rPr lang="ru-RU" dirty="0" smtClean="0"/>
              <a:t>, </a:t>
            </a:r>
            <a:r>
              <a:rPr lang="ru-RU" dirty="0" err="1" smtClean="0"/>
              <a:t>тағы басқа байланысты</a:t>
            </a:r>
            <a:r>
              <a:rPr lang="ru-RU" dirty="0" smtClean="0"/>
              <a:t>. </a:t>
            </a:r>
            <a:r>
              <a:rPr lang="ru-RU" dirty="0" err="1" smtClean="0"/>
              <a:t>Модельдеу</a:t>
            </a:r>
            <a:r>
              <a:rPr lang="ru-RU" dirty="0" smtClean="0"/>
              <a:t> </a:t>
            </a:r>
            <a:r>
              <a:rPr lang="ru-RU" dirty="0" err="1" smtClean="0"/>
              <a:t>кез</a:t>
            </a:r>
            <a:r>
              <a:rPr lang="ru-RU" dirty="0" smtClean="0"/>
              <a:t> </a:t>
            </a:r>
            <a:r>
              <a:rPr lang="ru-RU" dirty="0" err="1" smtClean="0"/>
              <a:t>келген</a:t>
            </a:r>
            <a:r>
              <a:rPr lang="ru-RU" dirty="0" smtClean="0"/>
              <a:t> </a:t>
            </a:r>
            <a:r>
              <a:rPr lang="ru-RU" dirty="0" err="1" smtClean="0"/>
              <a:t>затты</a:t>
            </a:r>
            <a:r>
              <a:rPr lang="ru-RU" dirty="0" smtClean="0"/>
              <a:t> </a:t>
            </a:r>
            <a:r>
              <a:rPr lang="ru-RU" dirty="0" err="1" smtClean="0"/>
              <a:t>мақсатты, жылдам</a:t>
            </a:r>
            <a:r>
              <a:rPr lang="ru-RU" dirty="0" smtClean="0"/>
              <a:t>, </a:t>
            </a:r>
            <a:r>
              <a:rPr lang="ru-RU" dirty="0" err="1" smtClean="0"/>
              <a:t>неғұрлым тиімді</a:t>
            </a:r>
            <a:r>
              <a:rPr lang="ru-RU" dirty="0" smtClean="0"/>
              <a:t> </a:t>
            </a:r>
            <a:r>
              <a:rPr lang="ru-RU" dirty="0" err="1" smtClean="0"/>
              <a:t>тәсілмен зерттеуге</a:t>
            </a:r>
            <a:r>
              <a:rPr lang="ru-RU" dirty="0" smtClean="0"/>
              <a:t> </a:t>
            </a:r>
            <a:r>
              <a:rPr lang="ru-RU" dirty="0" err="1" smtClean="0"/>
              <a:t>мүмкіндік береді</a:t>
            </a:r>
            <a:r>
              <a:rPr lang="ru-RU" dirty="0" smtClean="0"/>
              <a:t>. </a:t>
            </a:r>
            <a:r>
              <a:rPr lang="ru-RU" dirty="0" err="1" smtClean="0"/>
              <a:t>Сонымен</a:t>
            </a:r>
            <a:r>
              <a:rPr lang="ru-RU" dirty="0" smtClean="0"/>
              <a:t> </a:t>
            </a:r>
            <a:r>
              <a:rPr lang="ru-RU" dirty="0" err="1" smtClean="0"/>
              <a:t>қатар, </a:t>
            </a:r>
            <a:r>
              <a:rPr lang="ru-RU" dirty="0" smtClean="0">
                <a:hlinkClick r:id="rId2" tooltip="Модель"/>
              </a:rPr>
              <a:t>модель</a:t>
            </a:r>
            <a:r>
              <a:rPr lang="ru-RU" dirty="0" smtClean="0"/>
              <a:t> </a:t>
            </a:r>
            <a:r>
              <a:rPr lang="ru-RU" dirty="0" err="1" smtClean="0"/>
              <a:t>зерттеліп</a:t>
            </a:r>
            <a:r>
              <a:rPr lang="ru-RU" dirty="0" smtClean="0"/>
              <a:t> </a:t>
            </a:r>
            <a:r>
              <a:rPr lang="ru-RU" dirty="0" err="1" smtClean="0"/>
              <a:t>жатқан объектінің</a:t>
            </a:r>
            <a:r>
              <a:rPr lang="ru-RU" dirty="0" smtClean="0"/>
              <a:t> </a:t>
            </a:r>
            <a:r>
              <a:rPr lang="ru-RU" dirty="0" smtClean="0">
                <a:hlinkClick r:id="rId3" tooltip="Субъект және объект"/>
              </a:rPr>
              <a:t>субъект</a:t>
            </a:r>
            <a:r>
              <a:rPr lang="ru-RU" dirty="0" smtClean="0"/>
              <a:t> баса </a:t>
            </a:r>
            <a:r>
              <a:rPr lang="ru-RU" dirty="0" err="1" smtClean="0"/>
              <a:t>көңіл қойып отырған қасиеттерін жоғары дәлдікпен бейнелей</a:t>
            </a:r>
            <a:r>
              <a:rPr lang="ru-RU" dirty="0" smtClean="0"/>
              <a:t> </a:t>
            </a:r>
            <a:r>
              <a:rPr lang="ru-RU" dirty="0" err="1" smtClean="0"/>
              <a:t>алады</a:t>
            </a:r>
            <a:r>
              <a:rPr lang="ru-RU" dirty="0" smtClean="0"/>
              <a:t>. </a:t>
            </a:r>
            <a:r>
              <a:rPr lang="ru-RU" dirty="0" err="1" smtClean="0"/>
              <a:t>Ол</a:t>
            </a:r>
            <a:r>
              <a:rPr lang="ru-RU" dirty="0" smtClean="0"/>
              <a:t> </a:t>
            </a:r>
            <a:r>
              <a:rPr lang="ru-RU" dirty="0" err="1" smtClean="0"/>
              <a:t>объектіні</a:t>
            </a:r>
            <a:r>
              <a:rPr lang="ru-RU" dirty="0" smtClean="0"/>
              <a:t> </a:t>
            </a:r>
            <a:r>
              <a:rPr lang="ru-RU" dirty="0" err="1" smtClean="0"/>
              <a:t>құбылыстарға, заттар</a:t>
            </a:r>
            <a:r>
              <a:rPr lang="ru-RU" dirty="0" smtClean="0"/>
              <a:t> мен </a:t>
            </a:r>
            <a:r>
              <a:rPr lang="ru-RU" dirty="0" err="1" smtClean="0"/>
              <a:t>процестерге</a:t>
            </a:r>
            <a:r>
              <a:rPr lang="ru-RU" dirty="0" smtClean="0"/>
              <a:t> </a:t>
            </a:r>
            <a:r>
              <a:rPr lang="ru-RU" dirty="0" err="1" smtClean="0"/>
              <a:t>тән қосалқы белгілерден</a:t>
            </a:r>
            <a:r>
              <a:rPr lang="ru-RU" dirty="0" smtClean="0"/>
              <a:t> </a:t>
            </a:r>
            <a:r>
              <a:rPr lang="ru-RU" dirty="0" err="1" smtClean="0"/>
              <a:t>айырып</a:t>
            </a:r>
            <a:r>
              <a:rPr lang="ru-RU" dirty="0" smtClean="0"/>
              <a:t>, </a:t>
            </a:r>
            <a:r>
              <a:rPr lang="ru-RU" dirty="0" err="1" smtClean="0"/>
              <a:t>ондағы жалпы</a:t>
            </a:r>
            <a:r>
              <a:rPr lang="ru-RU" dirty="0" smtClean="0"/>
              <a:t>, </a:t>
            </a:r>
            <a:r>
              <a:rPr lang="ru-RU" dirty="0" err="1" smtClean="0"/>
              <a:t>негізгі</a:t>
            </a:r>
            <a:r>
              <a:rPr lang="ru-RU" dirty="0" smtClean="0"/>
              <a:t>, </a:t>
            </a:r>
            <a:r>
              <a:rPr lang="ru-RU" dirty="0" err="1" smtClean="0"/>
              <a:t>елеулі</a:t>
            </a:r>
            <a:r>
              <a:rPr lang="ru-RU" dirty="0" smtClean="0"/>
              <a:t> </a:t>
            </a:r>
            <a:r>
              <a:rPr lang="ru-RU" dirty="0" err="1" smtClean="0"/>
              <a:t>заңды белгілерді</a:t>
            </a:r>
            <a:r>
              <a:rPr lang="ru-RU" dirty="0" smtClean="0"/>
              <a:t> </a:t>
            </a:r>
            <a:r>
              <a:rPr lang="ru-RU" dirty="0" err="1" smtClean="0"/>
              <a:t>табуға мүмкіндік береді</a:t>
            </a:r>
            <a:r>
              <a:rPr lang="ru-RU" dirty="0" smtClean="0"/>
              <a:t>. </a:t>
            </a:r>
            <a:r>
              <a:rPr lang="ru-RU" dirty="0" err="1" smtClean="0"/>
              <a:t>Сондықтан модельдеу</a:t>
            </a:r>
            <a:r>
              <a:rPr lang="ru-RU" dirty="0" smtClean="0"/>
              <a:t> </a:t>
            </a:r>
            <a:r>
              <a:rPr lang="ru-RU" dirty="0" err="1" smtClean="0"/>
              <a:t>танымның формасы</a:t>
            </a:r>
            <a:r>
              <a:rPr lang="ru-RU" dirty="0" smtClean="0"/>
              <a:t>, </a:t>
            </a:r>
            <a:r>
              <a:rPr lang="ru-RU" dirty="0" err="1" smtClean="0"/>
              <a:t>әдісі, ірі</a:t>
            </a:r>
            <a:r>
              <a:rPr lang="ru-RU" dirty="0" smtClean="0"/>
              <a:t> </a:t>
            </a:r>
            <a:r>
              <a:rPr lang="ru-RU" dirty="0" err="1" smtClean="0"/>
              <a:t>категориясы</a:t>
            </a:r>
            <a:r>
              <a:rPr lang="ru-RU" dirty="0" smtClean="0"/>
              <a:t> </a:t>
            </a:r>
            <a:r>
              <a:rPr lang="ru-RU" dirty="0" err="1" smtClean="0"/>
              <a:t>болып</a:t>
            </a:r>
            <a:r>
              <a:rPr lang="ru-RU" dirty="0" smtClean="0"/>
              <a:t> </a:t>
            </a:r>
            <a:r>
              <a:rPr lang="ru-RU" dirty="0" err="1" smtClean="0"/>
              <a:t>саналады</a:t>
            </a: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11288"/>
          </a:xfrm>
        </p:spPr>
        <p:txBody>
          <a:bodyPr>
            <a:normAutofit/>
          </a:bodyPr>
          <a:lstStyle/>
          <a:p>
            <a:r>
              <a:rPr lang="kk-KZ" dirty="0" smtClean="0"/>
              <a:t>Далалық зерттеу әдісі</a:t>
            </a:r>
            <a:br>
              <a:rPr lang="kk-KZ" dirty="0" smtClean="0"/>
            </a:b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57200" y="1643050"/>
            <a:ext cx="8115328" cy="4666310"/>
          </a:xfrm>
        </p:spPr>
        <p:txBody>
          <a:bodyPr/>
          <a:lstStyle/>
          <a:p>
            <a:r>
              <a:rPr lang="ru-RU" i="1" dirty="0" err="1" smtClean="0">
                <a:hlinkClick r:id="rId2" tooltip="Далалық зерттеу"/>
              </a:rPr>
              <a:t>Далалық әдістер</a:t>
            </a:r>
            <a:r>
              <a:rPr lang="ru-RU" dirty="0" err="1" smtClean="0"/>
              <a:t> </a:t>
            </a:r>
            <a:r>
              <a:rPr lang="ru-RU" dirty="0" smtClean="0"/>
              <a:t>- </a:t>
            </a:r>
            <a:r>
              <a:rPr lang="ru-RU" dirty="0" err="1" smtClean="0"/>
              <a:t>далалық жағдайда жүргізіледі, популяциялар</a:t>
            </a:r>
            <a:r>
              <a:rPr lang="ru-RU" dirty="0" smtClean="0"/>
              <a:t> мен </a:t>
            </a:r>
            <a:r>
              <a:rPr lang="ru-RU" dirty="0" err="1" smtClean="0"/>
              <a:t>олардың қауымдастықтарын табиғи ортада</a:t>
            </a:r>
            <a:r>
              <a:rPr lang="ru-RU" dirty="0" smtClean="0"/>
              <a:t> </a:t>
            </a:r>
            <a:r>
              <a:rPr lang="ru-RU" dirty="0" err="1" smtClean="0"/>
              <a:t>зерттейді</a:t>
            </a:r>
            <a:r>
              <a:rPr lang="ru-RU" dirty="0" smtClean="0"/>
              <a:t>. </a:t>
            </a:r>
            <a:r>
              <a:rPr lang="ru-RU" dirty="0" err="1" smtClean="0"/>
              <a:t>Әдетте мұндай жағдайда </a:t>
            </a:r>
            <a:r>
              <a:rPr lang="ru-RU" dirty="0" smtClean="0">
                <a:hlinkClick r:id="rId3" tooltip="Физиология"/>
              </a:rPr>
              <a:t>физиология</a:t>
            </a:r>
            <a:r>
              <a:rPr lang="ru-RU" dirty="0" smtClean="0"/>
              <a:t>, </a:t>
            </a:r>
            <a:r>
              <a:rPr lang="ru-RU" dirty="0" smtClean="0">
                <a:hlinkClick r:id="rId4" tooltip="Биохимия"/>
              </a:rPr>
              <a:t>биохимия</a:t>
            </a:r>
            <a:r>
              <a:rPr lang="ru-RU" dirty="0" smtClean="0"/>
              <a:t>, </a:t>
            </a:r>
            <a:r>
              <a:rPr lang="ru-RU" dirty="0" smtClean="0">
                <a:hlinkClick r:id="rId5" tooltip="Анатомия"/>
              </a:rPr>
              <a:t>анатомия</a:t>
            </a:r>
            <a:r>
              <a:rPr lang="ru-RU" dirty="0" smtClean="0"/>
              <a:t>, </a:t>
            </a:r>
            <a:r>
              <a:rPr lang="ru-RU" dirty="0" smtClean="0">
                <a:hlinkClick r:id="rId6" tooltip="Систематика (мұндай бет жоқ)"/>
              </a:rPr>
              <a:t>систематика</a:t>
            </a:r>
            <a:r>
              <a:rPr lang="ru-RU" dirty="0" smtClean="0"/>
              <a:t> </a:t>
            </a:r>
            <a:r>
              <a:rPr lang="ru-RU" dirty="0" err="1" smtClean="0"/>
              <a:t>және </a:t>
            </a:r>
            <a:r>
              <a:rPr lang="ru-RU" dirty="0" smtClean="0"/>
              <a:t>т.б </a:t>
            </a:r>
            <a:r>
              <a:rPr lang="ru-RU" dirty="0" err="1" smtClean="0"/>
              <a:t>әдістері қолданылады</a:t>
            </a:r>
            <a:r>
              <a:rPr lang="ru-RU" dirty="0" smtClean="0"/>
              <a:t>. </a:t>
            </a:r>
            <a:r>
              <a:rPr lang="ru-RU" dirty="0" err="1" smtClean="0"/>
              <a:t>Далалық әдістер арқылы организмге</a:t>
            </a:r>
            <a:r>
              <a:rPr lang="ru-RU" dirty="0" smtClean="0"/>
              <a:t> </a:t>
            </a:r>
            <a:r>
              <a:rPr lang="ru-RU" dirty="0" err="1" smtClean="0"/>
              <a:t>немесе</a:t>
            </a:r>
            <a:r>
              <a:rPr lang="ru-RU" dirty="0" smtClean="0"/>
              <a:t> </a:t>
            </a:r>
            <a:r>
              <a:rPr lang="ru-RU" dirty="0" err="1" smtClean="0"/>
              <a:t>популяцияға әртүрлі факторлардың әсерін, белгілі</a:t>
            </a:r>
            <a:r>
              <a:rPr lang="ru-RU" dirty="0" smtClean="0"/>
              <a:t> </a:t>
            </a:r>
            <a:r>
              <a:rPr lang="ru-RU" dirty="0" err="1" smtClean="0"/>
              <a:t>бір</a:t>
            </a:r>
            <a:r>
              <a:rPr lang="ru-RU" dirty="0" smtClean="0"/>
              <a:t> </a:t>
            </a:r>
            <a:r>
              <a:rPr lang="ru-RU" dirty="0" err="1" smtClean="0"/>
              <a:t>жағдайдағы түрдің тіршілігі</a:t>
            </a:r>
            <a:r>
              <a:rPr lang="ru-RU" dirty="0" smtClean="0"/>
              <a:t> мен </a:t>
            </a:r>
            <a:r>
              <a:rPr lang="ru-RU" dirty="0" err="1" smtClean="0"/>
              <a:t>дамуын</a:t>
            </a:r>
            <a:r>
              <a:rPr lang="ru-RU" dirty="0" smtClean="0"/>
              <a:t> </a:t>
            </a:r>
            <a:r>
              <a:rPr lang="ru-RU" dirty="0" err="1" smtClean="0"/>
              <a:t>анықтауға болады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Тарихи әдіс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14488"/>
            <a:ext cx="8043890" cy="4594872"/>
          </a:xfrm>
        </p:spPr>
        <p:txBody>
          <a:bodyPr>
            <a:normAutofit fontScale="85000" lnSpcReduction="20000"/>
          </a:bodyPr>
          <a:lstStyle/>
          <a:p>
            <a:r>
              <a:rPr lang="ru-RU" dirty="0" err="1" smtClean="0">
                <a:hlinkClick r:id="rId2" tooltip="Қоғамдық құбылыстар (мұндай бет жоқ)"/>
              </a:rPr>
              <a:t>Қоғамдық құбылыстарды</a:t>
            </a:r>
            <a:r>
              <a:rPr lang="ru-RU" dirty="0" err="1" smtClean="0"/>
              <a:t> </a:t>
            </a:r>
            <a:r>
              <a:rPr lang="ru-RU" dirty="0" err="1" smtClean="0">
                <a:hlinkClick r:id="rId3" tooltip="Зерттеудің тұрақты әдістері"/>
              </a:rPr>
              <a:t>зерттеуде</a:t>
            </a:r>
            <a:r>
              <a:rPr lang="ru-RU" dirty="0" smtClean="0"/>
              <a:t> </a:t>
            </a:r>
            <a:r>
              <a:rPr lang="ru-RU" dirty="0" err="1" smtClean="0"/>
              <a:t>кең тараған жалпығылыми сипаттаушы</a:t>
            </a:r>
            <a:r>
              <a:rPr lang="ru-RU" dirty="0" smtClean="0"/>
              <a:t> </a:t>
            </a:r>
            <a:r>
              <a:rPr lang="ru-RU" dirty="0" err="1" smtClean="0"/>
              <a:t>әдісі.</a:t>
            </a:r>
            <a:r>
              <a:rPr lang="ru-RU" dirty="0" smtClean="0"/>
              <a:t> </a:t>
            </a:r>
            <a:r>
              <a:rPr lang="ru-RU" dirty="0" err="1" smtClean="0"/>
              <a:t>Бұл әдіс маңызды, тұрақты, қайталанбалы заңды байланыстарды</a:t>
            </a:r>
            <a:r>
              <a:rPr lang="ru-RU" dirty="0" smtClean="0"/>
              <a:t> </a:t>
            </a:r>
            <a:r>
              <a:rPr lang="ru-RU" dirty="0" err="1" smtClean="0"/>
              <a:t>анықтау мақсатында саяси</a:t>
            </a:r>
            <a:r>
              <a:rPr lang="ru-RU" dirty="0" smtClean="0"/>
              <a:t> </a:t>
            </a:r>
            <a:r>
              <a:rPr lang="ru-RU" dirty="0" err="1" smtClean="0"/>
              <a:t>өмірдің қандай </a:t>
            </a:r>
            <a:r>
              <a:rPr lang="ru-RU" dirty="0" smtClean="0"/>
              <a:t>да </a:t>
            </a:r>
            <a:r>
              <a:rPr lang="ru-RU" dirty="0" err="1" smtClean="0"/>
              <a:t>бір</a:t>
            </a:r>
            <a:r>
              <a:rPr lang="ru-RU" dirty="0" smtClean="0"/>
              <a:t> </a:t>
            </a:r>
            <a:r>
              <a:rPr lang="ru-RU" dirty="0" err="1" smtClean="0"/>
              <a:t>құбылыстарының пайда</a:t>
            </a:r>
            <a:r>
              <a:rPr lang="ru-RU" dirty="0" smtClean="0"/>
              <a:t> </a:t>
            </a:r>
            <a:r>
              <a:rPr lang="ru-RU" dirty="0" err="1" smtClean="0"/>
              <a:t>болуының</a:t>
            </a:r>
            <a:r>
              <a:rPr lang="ru-RU" dirty="0" smtClean="0"/>
              <a:t>, </a:t>
            </a:r>
            <a:r>
              <a:rPr lang="ru-RU" dirty="0" err="1" smtClean="0"/>
              <a:t>дамуының</a:t>
            </a:r>
            <a:r>
              <a:rPr lang="ru-RU" dirty="0" smtClean="0"/>
              <a:t>, </a:t>
            </a:r>
            <a:r>
              <a:rPr lang="ru-RU" dirty="0" err="1" smtClean="0"/>
              <a:t>қызмет етуінің шынайы</a:t>
            </a:r>
            <a:r>
              <a:rPr lang="ru-RU" dirty="0" smtClean="0"/>
              <a:t> </a:t>
            </a:r>
            <a:r>
              <a:rPr lang="ru-RU" dirty="0" err="1" smtClean="0"/>
              <a:t>бейнесін</a:t>
            </a:r>
            <a:r>
              <a:rPr lang="ru-RU" dirty="0" smtClean="0"/>
              <a:t> </a:t>
            </a:r>
            <a:r>
              <a:rPr lang="ru-RU" dirty="0" err="1" smtClean="0"/>
              <a:t>қайта жасау</a:t>
            </a:r>
            <a:r>
              <a:rPr lang="ru-RU" dirty="0" smtClean="0"/>
              <a:t> </a:t>
            </a:r>
            <a:r>
              <a:rPr lang="ru-RU" dirty="0" err="1" smtClean="0"/>
              <a:t>үшін тарихи</a:t>
            </a:r>
            <a:r>
              <a:rPr lang="ru-RU" dirty="0" smtClean="0"/>
              <a:t> </a:t>
            </a:r>
            <a:r>
              <a:rPr lang="ru-RU" dirty="0" err="1" smtClean="0"/>
              <a:t>ғылымдардың түсініктері </a:t>
            </a:r>
            <a:r>
              <a:rPr lang="ru-RU" dirty="0" smtClean="0"/>
              <a:t>мен </a:t>
            </a:r>
            <a:r>
              <a:rPr lang="ru-RU" dirty="0" err="1" smtClean="0"/>
              <a:t>үғымдарының көмегіне жүгінеді</a:t>
            </a:r>
            <a:r>
              <a:rPr lang="ru-RU" dirty="0" smtClean="0"/>
              <a:t>. </a:t>
            </a:r>
            <a:r>
              <a:rPr lang="ru-RU" b="1" dirty="0" err="1" smtClean="0"/>
              <a:t>Тарихи</a:t>
            </a:r>
            <a:r>
              <a:rPr lang="ru-RU" b="1" dirty="0" smtClean="0"/>
              <a:t> </a:t>
            </a:r>
            <a:r>
              <a:rPr lang="ru-RU" b="1" dirty="0" err="1" smtClean="0"/>
              <a:t>әдіс</a:t>
            </a:r>
            <a:r>
              <a:rPr lang="ru-RU" dirty="0" err="1" smtClean="0"/>
              <a:t> сипаттаушылығымен, фактілерді</a:t>
            </a:r>
            <a:r>
              <a:rPr lang="ru-RU" dirty="0" smtClean="0"/>
              <a:t> </a:t>
            </a:r>
            <a:r>
              <a:rPr lang="ru-RU" dirty="0" err="1" smtClean="0"/>
              <a:t>жүйелеуге ұмтылуымен және осының негізінде</a:t>
            </a:r>
            <a:r>
              <a:rPr lang="ru-RU" dirty="0" smtClean="0"/>
              <a:t> </a:t>
            </a:r>
            <a:r>
              <a:rPr lang="ru-RU" dirty="0" err="1" smtClean="0"/>
              <a:t>құбылыстардың дамуының ішкі</a:t>
            </a:r>
            <a:r>
              <a:rPr lang="ru-RU" dirty="0" smtClean="0"/>
              <a:t> </a:t>
            </a:r>
            <a:r>
              <a:rPr lang="ru-RU" dirty="0" err="1" smtClean="0"/>
              <a:t>қисымын </a:t>
            </a:r>
            <a:r>
              <a:rPr lang="ru-RU" dirty="0" smtClean="0"/>
              <a:t>(</a:t>
            </a:r>
            <a:r>
              <a:rPr lang="ru-RU" dirty="0" err="1" smtClean="0"/>
              <a:t>логикасын</a:t>
            </a:r>
            <a:r>
              <a:rPr lang="ru-RU" dirty="0" smtClean="0"/>
              <a:t>) </a:t>
            </a:r>
            <a:r>
              <a:rPr lang="ru-RU" dirty="0" err="1" smtClean="0"/>
              <a:t>табуымен</a:t>
            </a:r>
            <a:r>
              <a:rPr lang="ru-RU" dirty="0" smtClean="0"/>
              <a:t> </a:t>
            </a:r>
            <a:r>
              <a:rPr lang="ru-RU" dirty="0" err="1" smtClean="0"/>
              <a:t>құнды.</a:t>
            </a:r>
            <a:r>
              <a:rPr lang="ru-RU" dirty="0" smtClean="0"/>
              <a:t> </a:t>
            </a:r>
            <a:r>
              <a:rPr lang="ru-RU" dirty="0" err="1" smtClean="0"/>
              <a:t>Тарихи</a:t>
            </a:r>
            <a:r>
              <a:rPr lang="ru-RU" dirty="0" smtClean="0"/>
              <a:t> </a:t>
            </a:r>
            <a:r>
              <a:rPr lang="ru-RU" dirty="0" err="1" smtClean="0"/>
              <a:t>әдіс </a:t>
            </a:r>
            <a:r>
              <a:rPr lang="ru-RU" dirty="0" smtClean="0"/>
              <a:t>— </a:t>
            </a:r>
            <a:r>
              <a:rPr lang="ru-RU" dirty="0" err="1" smtClean="0">
                <a:hlinkClick r:id="rId4" tooltip="Саяси қатынастар"/>
              </a:rPr>
              <a:t>саяси</a:t>
            </a:r>
            <a:r>
              <a:rPr lang="ru-RU" dirty="0" smtClean="0">
                <a:hlinkClick r:id="rId4" tooltip="Саяси қатынастар"/>
              </a:rPr>
              <a:t> </a:t>
            </a:r>
            <a:r>
              <a:rPr lang="ru-RU" dirty="0" err="1" smtClean="0">
                <a:hlinkClick r:id="rId4" tooltip="Саяси қатынастар"/>
              </a:rPr>
              <a:t>қатынас</a:t>
            </a:r>
            <a:r>
              <a:rPr lang="ru-RU" dirty="0" err="1" smtClean="0"/>
              <a:t> субъектілерінің барлық іс-әрекеттері өткен және саяси</a:t>
            </a:r>
            <a:r>
              <a:rPr lang="ru-RU" dirty="0" smtClean="0"/>
              <a:t> </a:t>
            </a:r>
            <a:r>
              <a:rPr lang="ru-RU" dirty="0" err="1" smtClean="0"/>
              <a:t>идеялары</a:t>
            </a:r>
            <a:r>
              <a:rPr lang="ru-RU" dirty="0" smtClean="0"/>
              <a:t> </a:t>
            </a:r>
            <a:r>
              <a:rPr lang="ru-RU" dirty="0" err="1" smtClean="0"/>
              <a:t>жүзеге асқан кеңістік </a:t>
            </a:r>
            <a:r>
              <a:rPr lang="ru-RU" dirty="0" smtClean="0"/>
              <a:t>пен </a:t>
            </a:r>
            <a:r>
              <a:rPr lang="ru-RU" dirty="0" err="1" smtClean="0"/>
              <a:t>уақыттағы өркениеттің саяси</a:t>
            </a:r>
            <a:r>
              <a:rPr lang="ru-RU" dirty="0" smtClean="0"/>
              <a:t> </a:t>
            </a:r>
            <a:r>
              <a:rPr lang="ru-RU" dirty="0" err="1" smtClean="0"/>
              <a:t>тарихын</a:t>
            </a:r>
            <a:r>
              <a:rPr lang="ru-RU" dirty="0" smtClean="0"/>
              <a:t> </a:t>
            </a:r>
            <a:r>
              <a:rPr lang="ru-RU" dirty="0" err="1" smtClean="0"/>
              <a:t>зерттеудің негізгі</a:t>
            </a:r>
            <a:r>
              <a:rPr lang="ru-RU" dirty="0" smtClean="0"/>
              <a:t> </a:t>
            </a:r>
            <a:r>
              <a:rPr lang="ru-RU" dirty="0" err="1" smtClean="0"/>
              <a:t>әдісі</a:t>
            </a: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Сауалнама жүргізу әдісі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357298"/>
            <a:ext cx="8286808" cy="5500702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 err="1" smtClean="0"/>
              <a:t>Сауалнама</a:t>
            </a:r>
            <a:r>
              <a:rPr lang="ru-RU" dirty="0" smtClean="0"/>
              <a:t> - </a:t>
            </a:r>
            <a:r>
              <a:rPr lang="ru-RU" dirty="0" err="1" smtClean="0"/>
              <a:t>нақты адамдар</a:t>
            </a:r>
            <a:r>
              <a:rPr lang="ru-RU" dirty="0" smtClean="0"/>
              <a:t> </a:t>
            </a:r>
            <a:r>
              <a:rPr lang="ru-RU" dirty="0" err="1" smtClean="0"/>
              <a:t>тобына</a:t>
            </a:r>
            <a:r>
              <a:rPr lang="ru-RU" dirty="0" smtClean="0"/>
              <a:t> </a:t>
            </a:r>
            <a:r>
              <a:rPr lang="ru-RU" dirty="0" err="1" smtClean="0"/>
              <a:t>сұрақтар қою арқылы алғашқы ақпаратты жинау</a:t>
            </a:r>
            <a:r>
              <a:rPr lang="ru-RU" dirty="0" smtClean="0"/>
              <a:t> </a:t>
            </a:r>
            <a:r>
              <a:rPr lang="ru-RU" dirty="0" err="1" smtClean="0"/>
              <a:t>әдісі.</a:t>
            </a:r>
            <a:r>
              <a:rPr lang="ru-RU" dirty="0" smtClean="0"/>
              <a:t> </a:t>
            </a:r>
            <a:r>
              <a:rPr lang="ru-RU" dirty="0" err="1" smtClean="0"/>
              <a:t>Зерттеушінің респондентпен</a:t>
            </a:r>
            <a:r>
              <a:rPr lang="ru-RU" dirty="0" smtClean="0"/>
              <a:t> анкета </a:t>
            </a:r>
            <a:r>
              <a:rPr lang="ru-RU" dirty="0" err="1" smtClean="0"/>
              <a:t>арқылы жүзеге асырылатын</a:t>
            </a:r>
            <a:r>
              <a:rPr lang="ru-RU" dirty="0" smtClean="0"/>
              <a:t> </a:t>
            </a:r>
            <a:r>
              <a:rPr lang="ru-RU" dirty="0" err="1" smtClean="0"/>
              <a:t>байланысына</a:t>
            </a:r>
            <a:r>
              <a:rPr lang="ru-RU" dirty="0" smtClean="0"/>
              <a:t> </a:t>
            </a:r>
            <a:r>
              <a:rPr lang="ru-RU" dirty="0" err="1" smtClean="0"/>
              <a:t>негізделген</a:t>
            </a:r>
            <a:r>
              <a:rPr lang="ru-RU" dirty="0" smtClean="0"/>
              <a:t> </a:t>
            </a:r>
            <a:r>
              <a:rPr lang="ru-RU" dirty="0" err="1" smtClean="0">
                <a:hlinkClick r:id="rId2" tooltip="Эмпирика (мұндай бет жоқ)"/>
              </a:rPr>
              <a:t>эмпирикалық</a:t>
            </a:r>
            <a:r>
              <a:rPr lang="ru-RU" dirty="0" smtClean="0"/>
              <a:t> </a:t>
            </a:r>
            <a:r>
              <a:rPr lang="ru-RU" dirty="0" err="1" smtClean="0"/>
              <a:t>зерттеуін</a:t>
            </a:r>
            <a:r>
              <a:rPr lang="ru-RU" dirty="0" smtClean="0"/>
              <a:t> </a:t>
            </a:r>
            <a:r>
              <a:rPr lang="ru-RU" dirty="0" err="1" smtClean="0"/>
              <a:t>әлеуметтанулық өлшеу тәсілі</a:t>
            </a:r>
            <a:r>
              <a:rPr lang="ru-RU" dirty="0" smtClean="0"/>
              <a:t>.</a:t>
            </a:r>
            <a:r>
              <a:rPr lang="ru-RU" dirty="0" err="1" smtClean="0"/>
              <a:t>Сауалнама</a:t>
            </a:r>
            <a:r>
              <a:rPr lang="ru-RU" dirty="0" smtClean="0"/>
              <a:t> </a:t>
            </a:r>
            <a:r>
              <a:rPr lang="ru-RU" dirty="0" err="1" smtClean="0"/>
              <a:t>мақсаты </a:t>
            </a:r>
            <a:r>
              <a:rPr lang="ru-RU" dirty="0" smtClean="0"/>
              <a:t>- </a:t>
            </a:r>
            <a:r>
              <a:rPr lang="ru-RU" dirty="0" err="1" smtClean="0"/>
              <a:t>жеке</a:t>
            </a:r>
            <a:r>
              <a:rPr lang="ru-RU" dirty="0" smtClean="0"/>
              <a:t> </a:t>
            </a:r>
            <a:r>
              <a:rPr lang="ru-RU" dirty="0" err="1" smtClean="0"/>
              <a:t>және қоғамдық санадағы құбылыстар немесе</a:t>
            </a:r>
            <a:r>
              <a:rPr lang="ru-RU" dirty="0" smtClean="0"/>
              <a:t> </a:t>
            </a:r>
            <a:r>
              <a:rPr lang="ru-RU" dirty="0" err="1" smtClean="0"/>
              <a:t>қарапайым фактілер</a:t>
            </a:r>
            <a:r>
              <a:rPr lang="ru-RU" dirty="0" smtClean="0"/>
              <a:t>, </a:t>
            </a:r>
            <a:r>
              <a:rPr lang="ru-RU" dirty="0" err="1" smtClean="0"/>
              <a:t>оқиғалар туралы</a:t>
            </a:r>
            <a:r>
              <a:rPr lang="ru-RU" dirty="0" smtClean="0"/>
              <a:t> </a:t>
            </a:r>
            <a:r>
              <a:rPr lang="ru-RU" dirty="0" err="1" smtClean="0"/>
              <a:t>ақпарат алу</a:t>
            </a:r>
            <a:r>
              <a:rPr lang="ru-RU" dirty="0" smtClean="0"/>
              <a:t>. </a:t>
            </a:r>
            <a:r>
              <a:rPr lang="ru-RU" dirty="0" err="1" smtClean="0"/>
              <a:t>Сауалнама</a:t>
            </a:r>
            <a:r>
              <a:rPr lang="ru-RU" dirty="0" smtClean="0"/>
              <a:t> </a:t>
            </a:r>
            <a:r>
              <a:rPr lang="ru-RU" dirty="0" err="1" smtClean="0"/>
              <a:t>ақпараттың дәлдігі </a:t>
            </a:r>
            <a:r>
              <a:rPr lang="ru-RU" dirty="0" smtClean="0"/>
              <a:t>мен </a:t>
            </a:r>
            <a:r>
              <a:rPr lang="ru-RU" dirty="0" err="1" smtClean="0"/>
              <a:t>жүйелігін қамтамасыз етеді</a:t>
            </a:r>
            <a:r>
              <a:rPr lang="ru-RU" dirty="0" smtClean="0"/>
              <a:t>. </a:t>
            </a:r>
            <a:r>
              <a:rPr lang="ru-RU" dirty="0" err="1" smtClean="0"/>
              <a:t>Бұл әдіс экономикалық тұрғыдан </a:t>
            </a:r>
            <a:r>
              <a:rPr lang="ru-RU" dirty="0" smtClean="0"/>
              <a:t>да </a:t>
            </a:r>
            <a:r>
              <a:rPr lang="ru-RU" dirty="0" err="1" smtClean="0"/>
              <a:t>тиімді</a:t>
            </a:r>
            <a:r>
              <a:rPr lang="ru-RU" dirty="0" smtClean="0"/>
              <a:t>, </a:t>
            </a:r>
            <a:r>
              <a:rPr lang="ru-RU" dirty="0" err="1" smtClean="0"/>
              <a:t>яғни оған шығын</a:t>
            </a:r>
            <a:r>
              <a:rPr lang="ru-RU" dirty="0" smtClean="0"/>
              <a:t>, </a:t>
            </a:r>
            <a:r>
              <a:rPr lang="ru-RU" dirty="0" err="1" smtClean="0"/>
              <a:t>уақыт және құрал </a:t>
            </a:r>
            <a:r>
              <a:rPr lang="ru-RU" dirty="0" smtClean="0"/>
              <a:t>аз </a:t>
            </a:r>
            <a:r>
              <a:rPr lang="ru-RU" dirty="0" err="1" smtClean="0"/>
              <a:t>жұмсалады</a:t>
            </a:r>
            <a:r>
              <a:rPr lang="ru-RU" dirty="0" smtClean="0"/>
              <a:t>. </a:t>
            </a:r>
            <a:r>
              <a:rPr lang="ru-RU" dirty="0" err="1" smtClean="0"/>
              <a:t>Сауалнаманың әртүрлі жолдары</a:t>
            </a:r>
            <a:r>
              <a:rPr lang="ru-RU" dirty="0" smtClean="0"/>
              <a:t> бар: </a:t>
            </a:r>
            <a:r>
              <a:rPr lang="ru-RU" dirty="0" err="1" smtClean="0"/>
              <a:t>қалыпқа түспеген </a:t>
            </a:r>
            <a:r>
              <a:rPr lang="ru-RU" dirty="0" smtClean="0"/>
              <a:t>(</a:t>
            </a:r>
            <a:r>
              <a:rPr lang="ru-RU" dirty="0" err="1" smtClean="0"/>
              <a:t>еркін</a:t>
            </a:r>
            <a:r>
              <a:rPr lang="ru-RU" dirty="0" smtClean="0"/>
              <a:t> </a:t>
            </a:r>
            <a:r>
              <a:rPr lang="ru-RU" dirty="0" err="1" smtClean="0"/>
              <a:t>сұхбат, </a:t>
            </a:r>
            <a:r>
              <a:rPr lang="ru-RU" dirty="0" smtClean="0"/>
              <a:t>т.б.) </a:t>
            </a:r>
            <a:r>
              <a:rPr lang="ru-RU" dirty="0" err="1" smtClean="0"/>
              <a:t>және қалыпты </a:t>
            </a:r>
            <a:r>
              <a:rPr lang="ru-RU" dirty="0" smtClean="0"/>
              <a:t>(</a:t>
            </a:r>
            <a:r>
              <a:rPr lang="ru-RU" dirty="0" err="1" smtClean="0"/>
              <a:t>алдын</a:t>
            </a:r>
            <a:r>
              <a:rPr lang="ru-RU" dirty="0" smtClean="0"/>
              <a:t> ала </a:t>
            </a:r>
            <a:r>
              <a:rPr lang="ru-RU" dirty="0" err="1" smtClean="0"/>
              <a:t>дайындалған сұрақтар көмегімен</a:t>
            </a:r>
            <a:r>
              <a:rPr lang="ru-RU" dirty="0" smtClean="0"/>
              <a:t>). </a:t>
            </a:r>
            <a:r>
              <a:rPr lang="ru-RU" dirty="0" err="1" smtClean="0"/>
              <a:t>Сауалнама</a:t>
            </a:r>
            <a:r>
              <a:rPr lang="ru-RU" dirty="0" smtClean="0"/>
              <a:t> </a:t>
            </a:r>
            <a:r>
              <a:rPr lang="ru-RU" dirty="0" err="1" smtClean="0"/>
              <a:t>өткізу жиілігіне</a:t>
            </a:r>
            <a:r>
              <a:rPr lang="ru-RU" dirty="0" smtClean="0"/>
              <a:t> </a:t>
            </a:r>
            <a:r>
              <a:rPr lang="ru-RU" dirty="0" err="1" smtClean="0"/>
              <a:t>байланысты</a:t>
            </a:r>
            <a:r>
              <a:rPr lang="ru-RU" dirty="0" smtClean="0"/>
              <a:t> </a:t>
            </a:r>
            <a:r>
              <a:rPr lang="ru-RU" dirty="0" err="1" smtClean="0"/>
              <a:t>бір</a:t>
            </a:r>
            <a:r>
              <a:rPr lang="ru-RU" dirty="0" smtClean="0"/>
              <a:t> </a:t>
            </a:r>
            <a:r>
              <a:rPr lang="ru-RU" dirty="0" err="1" smtClean="0"/>
              <a:t>рет</a:t>
            </a:r>
            <a:r>
              <a:rPr lang="ru-RU" dirty="0" smtClean="0"/>
              <a:t> </a:t>
            </a:r>
            <a:r>
              <a:rPr lang="ru-RU" dirty="0" err="1" smtClean="0"/>
              <a:t>және көп рет</a:t>
            </a:r>
            <a:r>
              <a:rPr lang="ru-RU" dirty="0" smtClean="0"/>
              <a:t> </a:t>
            </a:r>
            <a:r>
              <a:rPr lang="ru-RU" dirty="0" err="1" smtClean="0"/>
              <a:t>болып</a:t>
            </a:r>
            <a:r>
              <a:rPr lang="ru-RU" dirty="0" smtClean="0"/>
              <a:t> </a:t>
            </a:r>
            <a:r>
              <a:rPr lang="ru-RU" dirty="0" err="1" smtClean="0"/>
              <a:t>бөлінеді.</a:t>
            </a:r>
            <a:r>
              <a:rPr lang="ru-RU" dirty="0" smtClean="0"/>
              <a:t> </a:t>
            </a:r>
            <a:r>
              <a:rPr lang="ru-RU" dirty="0" err="1" smtClean="0"/>
              <a:t>Сонымен</a:t>
            </a:r>
            <a:r>
              <a:rPr lang="ru-RU" dirty="0" smtClean="0"/>
              <a:t> </a:t>
            </a:r>
            <a:r>
              <a:rPr lang="ru-RU" dirty="0" err="1" smtClean="0"/>
              <a:t>бірге</a:t>
            </a:r>
            <a:r>
              <a:rPr lang="ru-RU" dirty="0" smtClean="0"/>
              <a:t> </a:t>
            </a:r>
            <a:r>
              <a:rPr lang="ru-RU" dirty="0" err="1" smtClean="0"/>
              <a:t>сауалнама</a:t>
            </a:r>
            <a:r>
              <a:rPr lang="ru-RU" dirty="0" smtClean="0"/>
              <a:t> </a:t>
            </a:r>
            <a:r>
              <a:rPr lang="ru-RU" i="1" dirty="0" err="1" smtClean="0"/>
              <a:t>жазбаша</a:t>
            </a:r>
            <a:r>
              <a:rPr lang="ru-RU" dirty="0" smtClean="0"/>
              <a:t> </a:t>
            </a:r>
            <a:r>
              <a:rPr lang="ru-RU" dirty="0" err="1" smtClean="0"/>
              <a:t>және </a:t>
            </a:r>
            <a:r>
              <a:rPr lang="ru-RU" i="1" dirty="0" err="1" smtClean="0"/>
              <a:t>ауызша</a:t>
            </a:r>
            <a:r>
              <a:rPr lang="ru-RU" dirty="0" smtClean="0"/>
              <a:t> </a:t>
            </a:r>
            <a:r>
              <a:rPr lang="ru-RU" dirty="0" err="1" smtClean="0"/>
              <a:t>деп</a:t>
            </a:r>
            <a:r>
              <a:rPr lang="ru-RU" dirty="0" smtClean="0"/>
              <a:t> те </a:t>
            </a:r>
            <a:r>
              <a:rPr lang="ru-RU" dirty="0" err="1" smtClean="0"/>
              <a:t>бөледі</a:t>
            </a:r>
            <a:r>
              <a:rPr lang="ru-RU" dirty="0" smtClean="0"/>
              <a:t>. </a:t>
            </a:r>
            <a:r>
              <a:rPr lang="ru-RU" dirty="0" err="1" smtClean="0"/>
              <a:t>Сауалнама</a:t>
            </a:r>
            <a:r>
              <a:rPr lang="ru-RU" dirty="0" smtClean="0"/>
              <a:t> </a:t>
            </a:r>
            <a:r>
              <a:rPr lang="ru-RU" dirty="0" err="1" smtClean="0"/>
              <a:t>тиімділігі</a:t>
            </a:r>
            <a:r>
              <a:rPr lang="ru-RU" dirty="0" smtClean="0"/>
              <a:t> </a:t>
            </a:r>
            <a:r>
              <a:rPr lang="ru-RU" dirty="0" err="1" smtClean="0"/>
              <a:t>тұрақты сұхбат алушы</a:t>
            </a:r>
            <a:r>
              <a:rPr lang="ru-RU" dirty="0" smtClean="0"/>
              <a:t> </a:t>
            </a:r>
            <a:r>
              <a:rPr lang="ru-RU" dirty="0" err="1" smtClean="0"/>
              <a:t>және сауалнамаға қатысушылардың болуынан</a:t>
            </a:r>
            <a:r>
              <a:rPr lang="ru-RU" dirty="0" smtClean="0"/>
              <a:t> </a:t>
            </a:r>
            <a:r>
              <a:rPr lang="ru-RU" dirty="0" err="1" smtClean="0"/>
              <a:t>тәуелді.</a:t>
            </a:r>
            <a:r>
              <a:rPr lang="ru-RU" dirty="0" smtClean="0"/>
              <a:t> </a:t>
            </a:r>
            <a:r>
              <a:rPr lang="ru-RU" dirty="0" err="1" smtClean="0"/>
              <a:t>Жалпы</a:t>
            </a:r>
            <a:r>
              <a:rPr lang="ru-RU" dirty="0" smtClean="0"/>
              <a:t> </a:t>
            </a:r>
            <a:r>
              <a:rPr lang="ru-RU" dirty="0" err="1" smtClean="0"/>
              <a:t>сауалнама</a:t>
            </a:r>
            <a:r>
              <a:rPr lang="ru-RU" dirty="0" smtClean="0"/>
              <a:t> </a:t>
            </a:r>
            <a:r>
              <a:rPr lang="ru-RU" dirty="0" err="1" smtClean="0"/>
              <a:t>нәтижелері </a:t>
            </a:r>
            <a:r>
              <a:rPr lang="ru-RU" dirty="0" smtClean="0"/>
              <a:t>тек </a:t>
            </a:r>
            <a:r>
              <a:rPr lang="ru-RU" dirty="0" err="1" smtClean="0"/>
              <a:t>ғалымдарға ғана емес</a:t>
            </a:r>
            <a:r>
              <a:rPr lang="ru-RU" dirty="0" smtClean="0"/>
              <a:t>, </a:t>
            </a:r>
            <a:r>
              <a:rPr lang="ru-RU" dirty="0" err="1" smtClean="0"/>
              <a:t>сонымен</a:t>
            </a:r>
            <a:r>
              <a:rPr lang="ru-RU" dirty="0" smtClean="0"/>
              <a:t> </a:t>
            </a:r>
            <a:r>
              <a:rPr lang="ru-RU" dirty="0" err="1" smtClean="0"/>
              <a:t>бірге</a:t>
            </a:r>
            <a:r>
              <a:rPr lang="ru-RU" dirty="0" smtClean="0"/>
              <a:t> </a:t>
            </a:r>
            <a:r>
              <a:rPr lang="ru-RU" dirty="0" err="1" smtClean="0"/>
              <a:t>өкіметтік және қоғамдық ұйымдар өкілдеріне</a:t>
            </a:r>
            <a:r>
              <a:rPr lang="ru-RU" dirty="0" smtClean="0"/>
              <a:t>, </a:t>
            </a:r>
            <a:r>
              <a:rPr lang="ru-RU" dirty="0" err="1" smtClean="0"/>
              <a:t>жалпы</a:t>
            </a:r>
            <a:r>
              <a:rPr lang="ru-RU" dirty="0" smtClean="0"/>
              <a:t> </a:t>
            </a:r>
            <a:r>
              <a:rPr lang="ru-RU" dirty="0" err="1" smtClean="0"/>
              <a:t>қауымға </a:t>
            </a:r>
            <a:r>
              <a:rPr lang="ru-RU" dirty="0" smtClean="0"/>
              <a:t>да </a:t>
            </a:r>
            <a:r>
              <a:rPr lang="ru-RU" dirty="0" err="1" smtClean="0"/>
              <a:t>белгілі</a:t>
            </a:r>
            <a:r>
              <a:rPr lang="ru-RU" dirty="0" smtClean="0"/>
              <a:t> </a:t>
            </a:r>
            <a:r>
              <a:rPr lang="ru-RU" dirty="0" err="1" smtClean="0"/>
              <a:t>болады</a:t>
            </a:r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Қорытынды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64" y="1428736"/>
            <a:ext cx="9144064" cy="5429264"/>
          </a:xfrm>
        </p:spPr>
        <p:txBody>
          <a:bodyPr>
            <a:normAutofit fontScale="55000" lnSpcReduction="20000"/>
          </a:bodyPr>
          <a:lstStyle/>
          <a:p>
            <a:r>
              <a:rPr lang="ru-RU" dirty="0" err="1" smtClean="0"/>
              <a:t>Ғылыми танымның нәтижелері түсініктерді қалыптастырумен аяқталады.</a:t>
            </a:r>
            <a:r>
              <a:rPr lang="ru-RU" dirty="0" smtClean="0"/>
              <a:t> </a:t>
            </a:r>
            <a:r>
              <a:rPr lang="ru-RU" dirty="0" err="1" smtClean="0"/>
              <a:t>Ғылымның түсініктілігі бір-бірімен</a:t>
            </a:r>
            <a:r>
              <a:rPr lang="ru-RU" dirty="0" smtClean="0"/>
              <a:t> </a:t>
            </a:r>
            <a:r>
              <a:rPr lang="ru-RU" dirty="0" err="1" smtClean="0"/>
              <a:t>тығыз байланысты</a:t>
            </a:r>
            <a:r>
              <a:rPr lang="ru-RU" dirty="0" smtClean="0"/>
              <a:t> </a:t>
            </a:r>
            <a:r>
              <a:rPr lang="ru-RU" dirty="0" err="1" smtClean="0"/>
              <a:t>аксиомалар</a:t>
            </a:r>
            <a:r>
              <a:rPr lang="ru-RU" dirty="0" smtClean="0"/>
              <a:t>, </a:t>
            </a:r>
            <a:r>
              <a:rPr lang="ru-RU" dirty="0" err="1" smtClean="0"/>
              <a:t>теоремалар</a:t>
            </a:r>
            <a:r>
              <a:rPr lang="ru-RU" dirty="0" smtClean="0"/>
              <a:t> мен </a:t>
            </a:r>
            <a:r>
              <a:rPr lang="ru-RU" dirty="0" err="1" smtClean="0"/>
              <a:t>тұжырымдардың қатаң логикалық құрылысымен түсіндіріледі</a:t>
            </a:r>
            <a:r>
              <a:rPr lang="ru-RU" dirty="0" smtClean="0"/>
              <a:t>. </a:t>
            </a:r>
            <a:r>
              <a:rPr lang="ru-RU" dirty="0" err="1" smtClean="0"/>
              <a:t>Түсініктер көп жақты құрылымға біріктірілген</a:t>
            </a:r>
            <a:r>
              <a:rPr lang="ru-RU" dirty="0" smtClean="0"/>
              <a:t>. Теория – </a:t>
            </a:r>
            <a:r>
              <a:rPr lang="ru-RU" dirty="0" err="1" smtClean="0"/>
              <a:t>бұл түсініктің кеңейтілген түрі</a:t>
            </a:r>
            <a:r>
              <a:rPr lang="ru-RU" dirty="0" smtClean="0"/>
              <a:t>. </a:t>
            </a:r>
            <a:r>
              <a:rPr lang="ru-RU" dirty="0" err="1" smtClean="0"/>
              <a:t>Кез</a:t>
            </a:r>
            <a:r>
              <a:rPr lang="ru-RU" dirty="0" smtClean="0"/>
              <a:t> </a:t>
            </a:r>
            <a:r>
              <a:rPr lang="ru-RU" dirty="0" err="1" smtClean="0"/>
              <a:t>келген</a:t>
            </a:r>
            <a:r>
              <a:rPr lang="ru-RU" dirty="0" smtClean="0"/>
              <a:t> </a:t>
            </a:r>
            <a:r>
              <a:rPr lang="ru-RU" dirty="0" err="1" smtClean="0"/>
              <a:t>ғылыми </a:t>
            </a:r>
            <a:r>
              <a:rPr lang="ru-RU" dirty="0" smtClean="0"/>
              <a:t>теория – </a:t>
            </a:r>
            <a:r>
              <a:rPr lang="ru-RU" dirty="0" err="1" smtClean="0"/>
              <a:t>Евклидтің </a:t>
            </a:r>
            <a:r>
              <a:rPr lang="ru-RU" dirty="0" smtClean="0"/>
              <a:t>не Н.И.</a:t>
            </a:r>
            <a:r>
              <a:rPr lang="ru-RU" dirty="0" err="1" smtClean="0"/>
              <a:t>Лобачевскийдің геометриясы</a:t>
            </a:r>
            <a:r>
              <a:rPr lang="ru-RU" dirty="0" smtClean="0"/>
              <a:t>, </a:t>
            </a:r>
            <a:r>
              <a:rPr lang="ru-RU" dirty="0" err="1" smtClean="0"/>
              <a:t>кванттық </a:t>
            </a:r>
            <a:r>
              <a:rPr lang="ru-RU" dirty="0" smtClean="0"/>
              <a:t>механика, не </a:t>
            </a:r>
            <a:r>
              <a:rPr lang="ru-RU" dirty="0" err="1" smtClean="0"/>
              <a:t>қазіргі заманғы </a:t>
            </a:r>
            <a:r>
              <a:rPr lang="ru-RU" dirty="0" smtClean="0"/>
              <a:t>космогония - </a:t>
            </a:r>
            <a:r>
              <a:rPr lang="ru-RU" dirty="0" err="1" smtClean="0"/>
              <a:t>түсініктердің қалыптасуының мысалы</a:t>
            </a:r>
            <a:r>
              <a:rPr lang="ru-RU" dirty="0" smtClean="0"/>
              <a:t> бола </a:t>
            </a:r>
            <a:r>
              <a:rPr lang="ru-RU" dirty="0" err="1" smtClean="0"/>
              <a:t>алады</a:t>
            </a:r>
            <a:r>
              <a:rPr lang="ru-RU" dirty="0" smtClean="0"/>
              <a:t>. </a:t>
            </a:r>
            <a:r>
              <a:rPr lang="ru-RU" dirty="0" err="1" smtClean="0"/>
              <a:t>Түсініктердің қалыптасуы </a:t>
            </a:r>
            <a:r>
              <a:rPr lang="ru-RU" dirty="0" smtClean="0"/>
              <a:t>- </a:t>
            </a:r>
            <a:r>
              <a:rPr lang="ru-RU" dirty="0" err="1" smtClean="0"/>
              <a:t>үздіксіз жүретін күрделі үрдіс.</a:t>
            </a:r>
            <a:r>
              <a:rPr lang="ru-RU" dirty="0" smtClean="0"/>
              <a:t> </a:t>
            </a:r>
            <a:r>
              <a:rPr lang="ru-RU" dirty="0" err="1" smtClean="0"/>
              <a:t>Әрбір ғылым белгілі</a:t>
            </a:r>
            <a:r>
              <a:rPr lang="ru-RU" dirty="0" smtClean="0"/>
              <a:t> </a:t>
            </a:r>
            <a:r>
              <a:rPr lang="ru-RU" dirty="0" err="1" smtClean="0"/>
              <a:t>бір</a:t>
            </a:r>
            <a:r>
              <a:rPr lang="ru-RU" dirty="0" smtClean="0"/>
              <a:t> </a:t>
            </a:r>
            <a:r>
              <a:rPr lang="ru-RU" dirty="0" err="1" smtClean="0"/>
              <a:t>заңдылықтарға бағынатын түсініктер жүйесі болып</a:t>
            </a:r>
            <a:r>
              <a:rPr lang="ru-RU" dirty="0" smtClean="0"/>
              <a:t> </a:t>
            </a:r>
            <a:r>
              <a:rPr lang="ru-RU" dirty="0" err="1" smtClean="0"/>
              <a:t>табылады</a:t>
            </a:r>
            <a:r>
              <a:rPr lang="ru-RU" dirty="0" smtClean="0"/>
              <a:t>.</a:t>
            </a:r>
          </a:p>
          <a:p>
            <a:r>
              <a:rPr lang="ru-RU" dirty="0" err="1" smtClean="0"/>
              <a:t>Ғылым кумулятивті</a:t>
            </a:r>
            <a:r>
              <a:rPr lang="ru-RU" dirty="0" smtClean="0"/>
              <a:t> </a:t>
            </a:r>
            <a:r>
              <a:rPr lang="ru-RU" dirty="0" err="1" smtClean="0"/>
              <a:t>үрдіс деп</a:t>
            </a:r>
            <a:r>
              <a:rPr lang="ru-RU" dirty="0" smtClean="0"/>
              <a:t> </a:t>
            </a:r>
            <a:r>
              <a:rPr lang="ru-RU" dirty="0" err="1" smtClean="0"/>
              <a:t>аталатын</a:t>
            </a:r>
            <a:r>
              <a:rPr lang="ru-RU" dirty="0" smtClean="0"/>
              <a:t> тек </a:t>
            </a:r>
            <a:r>
              <a:rPr lang="ru-RU" dirty="0" err="1" smtClean="0"/>
              <a:t>қана фактілердің жай</a:t>
            </a:r>
            <a:r>
              <a:rPr lang="ru-RU" dirty="0" smtClean="0"/>
              <a:t> </a:t>
            </a:r>
            <a:r>
              <a:rPr lang="ru-RU" dirty="0" err="1" smtClean="0"/>
              <a:t>жиынтығы емес</a:t>
            </a:r>
            <a:r>
              <a:rPr lang="ru-RU" dirty="0" smtClean="0"/>
              <a:t>. </a:t>
            </a:r>
            <a:r>
              <a:rPr lang="ru-RU" dirty="0" err="1" smtClean="0"/>
              <a:t>Фактілерді</a:t>
            </a:r>
            <a:r>
              <a:rPr lang="ru-RU" dirty="0" smtClean="0"/>
              <a:t> </a:t>
            </a:r>
            <a:r>
              <a:rPr lang="ru-RU" dirty="0" err="1" smtClean="0"/>
              <a:t>әдетте </a:t>
            </a:r>
            <a:r>
              <a:rPr lang="ru-RU" dirty="0" smtClean="0"/>
              <a:t>гипотеза мен </a:t>
            </a:r>
            <a:r>
              <a:rPr lang="ru-RU" dirty="0" err="1" smtClean="0"/>
              <a:t>теориялар</a:t>
            </a:r>
            <a:r>
              <a:rPr lang="ru-RU" dirty="0" smtClean="0"/>
              <a:t> </a:t>
            </a:r>
            <a:r>
              <a:rPr lang="ru-RU" dirty="0" err="1" smtClean="0"/>
              <a:t>арқылы түсіндіруге тырысады</a:t>
            </a:r>
            <a:r>
              <a:rPr lang="ru-RU" dirty="0" smtClean="0"/>
              <a:t>. </a:t>
            </a:r>
            <a:r>
              <a:rPr lang="ru-RU" dirty="0" err="1" smtClean="0"/>
              <a:t>Олардың ішінде</a:t>
            </a:r>
            <a:r>
              <a:rPr lang="ru-RU" dirty="0" smtClean="0"/>
              <a:t> </a:t>
            </a:r>
            <a:r>
              <a:rPr lang="ru-RU" dirty="0" err="1" smtClean="0"/>
              <a:t>белгілі</a:t>
            </a:r>
            <a:r>
              <a:rPr lang="ru-RU" dirty="0" smtClean="0"/>
              <a:t> </a:t>
            </a:r>
            <a:r>
              <a:rPr lang="ru-RU" dirty="0" err="1" smtClean="0"/>
              <a:t>бір</a:t>
            </a:r>
            <a:r>
              <a:rPr lang="ru-RU" dirty="0" smtClean="0"/>
              <a:t> </a:t>
            </a:r>
            <a:r>
              <a:rPr lang="ru-RU" dirty="0" err="1" smtClean="0"/>
              <a:t>кезеңде парадигмаға айналатын</a:t>
            </a:r>
            <a:r>
              <a:rPr lang="ru-RU" dirty="0" smtClean="0"/>
              <a:t> </a:t>
            </a:r>
            <a:r>
              <a:rPr lang="ru-RU" dirty="0" err="1" smtClean="0"/>
              <a:t>жалпыға ортақ немесе</a:t>
            </a:r>
            <a:r>
              <a:rPr lang="ru-RU" dirty="0" smtClean="0"/>
              <a:t> </a:t>
            </a:r>
            <a:r>
              <a:rPr lang="ru-RU" dirty="0" err="1" smtClean="0"/>
              <a:t>фундаменталды</a:t>
            </a:r>
            <a:r>
              <a:rPr lang="ru-RU" dirty="0" smtClean="0"/>
              <a:t> теория </a:t>
            </a:r>
            <a:r>
              <a:rPr lang="ru-RU" dirty="0" err="1" smtClean="0"/>
              <a:t>болады</a:t>
            </a:r>
            <a:r>
              <a:rPr lang="ru-RU" dirty="0" smtClean="0"/>
              <a:t>. </a:t>
            </a:r>
            <a:r>
              <a:rPr lang="ru-RU" dirty="0" err="1" smtClean="0"/>
              <a:t>Кезінде</a:t>
            </a:r>
            <a:r>
              <a:rPr lang="ru-RU" dirty="0" smtClean="0"/>
              <a:t> </a:t>
            </a:r>
            <a:r>
              <a:rPr lang="ru-RU" dirty="0" err="1" smtClean="0"/>
              <a:t>осындай</a:t>
            </a:r>
            <a:r>
              <a:rPr lang="ru-RU" dirty="0" smtClean="0"/>
              <a:t> парадигма </a:t>
            </a:r>
            <a:r>
              <a:rPr lang="ru-RU" dirty="0" err="1" smtClean="0"/>
              <a:t>ретінде</a:t>
            </a:r>
            <a:r>
              <a:rPr lang="ru-RU" dirty="0" smtClean="0"/>
              <a:t> </a:t>
            </a:r>
            <a:r>
              <a:rPr lang="ru-RU" dirty="0" err="1" smtClean="0"/>
              <a:t>Ньютонның аспан</a:t>
            </a:r>
            <a:r>
              <a:rPr lang="ru-RU" dirty="0" smtClean="0"/>
              <a:t> </a:t>
            </a:r>
            <a:r>
              <a:rPr lang="ru-RU" dirty="0" err="1" smtClean="0"/>
              <a:t>және жер</a:t>
            </a:r>
            <a:r>
              <a:rPr lang="ru-RU" dirty="0" smtClean="0"/>
              <a:t> </a:t>
            </a:r>
            <a:r>
              <a:rPr lang="ru-RU" dirty="0" err="1" smtClean="0"/>
              <a:t>денелерінің қозғалыс теориясы</a:t>
            </a:r>
            <a:r>
              <a:rPr lang="ru-RU" dirty="0" smtClean="0"/>
              <a:t> </a:t>
            </a:r>
            <a:r>
              <a:rPr lang="ru-RU" dirty="0" err="1" smtClean="0"/>
              <a:t>қарастырылды</a:t>
            </a:r>
            <a:r>
              <a:rPr lang="ru-RU" dirty="0" smtClean="0"/>
              <a:t>, </a:t>
            </a:r>
            <a:r>
              <a:rPr lang="ru-RU" dirty="0" err="1" smtClean="0"/>
              <a:t>өйткені</a:t>
            </a:r>
            <a:r>
              <a:rPr lang="ru-RU" dirty="0" smtClean="0"/>
              <a:t>, </a:t>
            </a:r>
            <a:r>
              <a:rPr lang="ru-RU" dirty="0" err="1" smtClean="0"/>
              <a:t>бұл теорияға нақты механикалық процестерді</a:t>
            </a:r>
            <a:r>
              <a:rPr lang="ru-RU" dirty="0" smtClean="0"/>
              <a:t> </a:t>
            </a:r>
            <a:r>
              <a:rPr lang="ru-RU" dirty="0" err="1" smtClean="0"/>
              <a:t>зерттеуші</a:t>
            </a:r>
            <a:r>
              <a:rPr lang="ru-RU" dirty="0" smtClean="0"/>
              <a:t> </a:t>
            </a:r>
            <a:r>
              <a:rPr lang="ru-RU" dirty="0" err="1" smtClean="0"/>
              <a:t>дерлік</a:t>
            </a:r>
            <a:r>
              <a:rPr lang="ru-RU" dirty="0" smtClean="0"/>
              <a:t> </a:t>
            </a:r>
            <a:r>
              <a:rPr lang="ru-RU" dirty="0" err="1" smtClean="0"/>
              <a:t>ғалымдар сүйенді</a:t>
            </a:r>
            <a:r>
              <a:rPr lang="ru-RU" dirty="0" smtClean="0"/>
              <a:t>. </a:t>
            </a:r>
            <a:r>
              <a:rPr lang="ru-RU" dirty="0" err="1" smtClean="0"/>
              <a:t>Дәл осылай</a:t>
            </a:r>
            <a:r>
              <a:rPr lang="ru-RU" dirty="0" smtClean="0"/>
              <a:t>, </a:t>
            </a:r>
            <a:r>
              <a:rPr lang="ru-RU" dirty="0" err="1" smtClean="0"/>
              <a:t>электрлік</a:t>
            </a:r>
            <a:r>
              <a:rPr lang="ru-RU" dirty="0" smtClean="0"/>
              <a:t>, </a:t>
            </a:r>
            <a:r>
              <a:rPr lang="ru-RU" dirty="0" err="1" smtClean="0"/>
              <a:t>магниттік</a:t>
            </a:r>
            <a:r>
              <a:rPr lang="ru-RU" dirty="0" smtClean="0"/>
              <a:t>, </a:t>
            </a:r>
            <a:r>
              <a:rPr lang="ru-RU" dirty="0" err="1" smtClean="0"/>
              <a:t>оптикалық және радиотолқындық процестерді</a:t>
            </a:r>
            <a:r>
              <a:rPr lang="ru-RU" dirty="0" smtClean="0"/>
              <a:t> </a:t>
            </a:r>
            <a:r>
              <a:rPr lang="ru-RU" dirty="0" err="1" smtClean="0"/>
              <a:t>зерттеуші</a:t>
            </a:r>
            <a:r>
              <a:rPr lang="ru-RU" dirty="0" smtClean="0"/>
              <a:t> </a:t>
            </a:r>
            <a:r>
              <a:rPr lang="ru-RU" dirty="0" err="1" smtClean="0"/>
              <a:t>барлық ғалымдар </a:t>
            </a:r>
            <a:r>
              <a:rPr lang="ru-RU" dirty="0" smtClean="0"/>
              <a:t>Д.К.Максвелл </a:t>
            </a:r>
            <a:r>
              <a:rPr lang="ru-RU" dirty="0" err="1" smtClean="0"/>
              <a:t>жасаған электромагниттік</a:t>
            </a:r>
            <a:r>
              <a:rPr lang="ru-RU" dirty="0" smtClean="0"/>
              <a:t> </a:t>
            </a:r>
            <a:r>
              <a:rPr lang="ru-RU" dirty="0" err="1" smtClean="0"/>
              <a:t>теорияның парадигмасына</a:t>
            </a:r>
            <a:r>
              <a:rPr lang="ru-RU" dirty="0" smtClean="0"/>
              <a:t> </a:t>
            </a:r>
            <a:r>
              <a:rPr lang="ru-RU" dirty="0" err="1" smtClean="0"/>
              <a:t>сүйенді</a:t>
            </a:r>
            <a:r>
              <a:rPr lang="ru-RU" dirty="0" smtClean="0"/>
              <a:t>.</a:t>
            </a:r>
          </a:p>
          <a:p>
            <a:r>
              <a:rPr lang="ru-RU" dirty="0" err="1" smtClean="0"/>
              <a:t>Ғылыми революцияларды</a:t>
            </a:r>
            <a:r>
              <a:rPr lang="ru-RU" dirty="0" smtClean="0"/>
              <a:t> </a:t>
            </a:r>
            <a:r>
              <a:rPr lang="ru-RU" dirty="0" err="1" smtClean="0"/>
              <a:t>талдау</a:t>
            </a:r>
            <a:r>
              <a:rPr lang="ru-RU" dirty="0" smtClean="0"/>
              <a:t> </a:t>
            </a:r>
            <a:r>
              <a:rPr lang="ru-RU" dirty="0" err="1" smtClean="0"/>
              <a:t>үшін, ғылымға </a:t>
            </a:r>
            <a:r>
              <a:rPr lang="ru-RU" dirty="0" smtClean="0"/>
              <a:t>парадигма </a:t>
            </a:r>
            <a:r>
              <a:rPr lang="ru-RU" dirty="0" err="1" smtClean="0"/>
              <a:t>түсінігін енгізген</a:t>
            </a:r>
            <a:r>
              <a:rPr lang="ru-RU" dirty="0" smtClean="0"/>
              <a:t> </a:t>
            </a:r>
            <a:r>
              <a:rPr lang="ru-RU" dirty="0" err="1" smtClean="0"/>
              <a:t>америкалық ғалым </a:t>
            </a:r>
            <a:r>
              <a:rPr lang="ru-RU" dirty="0" smtClean="0"/>
              <a:t>Томас Кун (1922-1996 ж.) </a:t>
            </a:r>
            <a:r>
              <a:rPr lang="ru-RU" dirty="0" err="1" smtClean="0"/>
              <a:t>олардың ерекшелігін</a:t>
            </a:r>
            <a:r>
              <a:rPr lang="ru-RU" dirty="0" smtClean="0"/>
              <a:t> – </a:t>
            </a:r>
            <a:r>
              <a:rPr lang="ru-RU" dirty="0" err="1" smtClean="0"/>
              <a:t>бұрынғы парадигманың жаңа парадигмаға ауысуы</a:t>
            </a:r>
            <a:r>
              <a:rPr lang="ru-RU" dirty="0" smtClean="0"/>
              <a:t>, </a:t>
            </a:r>
            <a:r>
              <a:rPr lang="ru-RU" dirty="0" err="1" smtClean="0"/>
              <a:t>яғни зерттеліп</a:t>
            </a:r>
            <a:r>
              <a:rPr lang="ru-RU" dirty="0" smtClean="0"/>
              <a:t> </a:t>
            </a:r>
            <a:r>
              <a:rPr lang="ru-RU" dirty="0" err="1" smtClean="0"/>
              <a:t>отырған процестердің жаңа, терең және күрделі түріне ауысуын</a:t>
            </a:r>
            <a:r>
              <a:rPr lang="ru-RU" dirty="0" smtClean="0"/>
              <a:t> </a:t>
            </a:r>
            <a:r>
              <a:rPr lang="ru-RU" dirty="0" err="1" smtClean="0"/>
              <a:t>көрсетіп кеткен</a:t>
            </a:r>
            <a:r>
              <a:rPr lang="ru-RU" dirty="0" smtClean="0"/>
              <a:t>. </a:t>
            </a:r>
            <a:r>
              <a:rPr lang="ru-RU" dirty="0" err="1" smtClean="0"/>
              <a:t>Оның пікірі</a:t>
            </a:r>
            <a:r>
              <a:rPr lang="ru-RU" dirty="0" smtClean="0"/>
              <a:t> </a:t>
            </a:r>
            <a:r>
              <a:rPr lang="ru-RU" dirty="0" err="1" smtClean="0"/>
              <a:t>бойынша</a:t>
            </a:r>
            <a:r>
              <a:rPr lang="ru-RU" dirty="0" smtClean="0"/>
              <a:t> </a:t>
            </a:r>
            <a:r>
              <a:rPr lang="ru-RU" dirty="0" err="1" smtClean="0"/>
              <a:t>ғылымның дамуын</a:t>
            </a:r>
            <a:r>
              <a:rPr lang="ru-RU" dirty="0" smtClean="0"/>
              <a:t> </a:t>
            </a:r>
            <a:r>
              <a:rPr lang="ru-RU" dirty="0" err="1" smtClean="0"/>
              <a:t>екі</a:t>
            </a:r>
            <a:r>
              <a:rPr lang="ru-RU" dirty="0" smtClean="0"/>
              <a:t> </a:t>
            </a:r>
            <a:r>
              <a:rPr lang="ru-RU" dirty="0" err="1" smtClean="0"/>
              <a:t>кезеңге бөлуге болады</a:t>
            </a:r>
            <a:r>
              <a:rPr lang="ru-RU" dirty="0" smtClean="0"/>
              <a:t>:</a:t>
            </a:r>
          </a:p>
          <a:p>
            <a:r>
              <a:rPr lang="ru-RU" dirty="0" err="1" smtClean="0"/>
              <a:t>қалыпты кезең, бұл кезде</a:t>
            </a:r>
            <a:r>
              <a:rPr lang="ru-RU" dirty="0" smtClean="0"/>
              <a:t> </a:t>
            </a:r>
            <a:r>
              <a:rPr lang="ru-RU" dirty="0" err="1" smtClean="0"/>
              <a:t>ғалымдар парадигманы</a:t>
            </a:r>
            <a:r>
              <a:rPr lang="ru-RU" dirty="0" smtClean="0"/>
              <a:t> </a:t>
            </a:r>
            <a:r>
              <a:rPr lang="ru-RU" dirty="0" err="1" smtClean="0"/>
              <a:t>жеке</a:t>
            </a:r>
            <a:r>
              <a:rPr lang="ru-RU" dirty="0" smtClean="0"/>
              <a:t>, </a:t>
            </a:r>
            <a:r>
              <a:rPr lang="ru-RU" dirty="0" err="1" smtClean="0"/>
              <a:t>арнаулы</a:t>
            </a:r>
            <a:r>
              <a:rPr lang="ru-RU" dirty="0" smtClean="0"/>
              <a:t> </a:t>
            </a:r>
            <a:r>
              <a:rPr lang="ru-RU" dirty="0" err="1" smtClean="0"/>
              <a:t>сипаттағы мәселелерді шешуге</a:t>
            </a:r>
            <a:r>
              <a:rPr lang="ru-RU" dirty="0" smtClean="0"/>
              <a:t> </a:t>
            </a:r>
            <a:r>
              <a:rPr lang="ru-RU" dirty="0" err="1" smtClean="0"/>
              <a:t>пайдаланаған;</a:t>
            </a:r>
            <a:endParaRPr lang="ru-RU" dirty="0" smtClean="0"/>
          </a:p>
          <a:p>
            <a:r>
              <a:rPr lang="ru-RU" dirty="0" err="1" smtClean="0"/>
              <a:t>экстраординарлық кезең </a:t>
            </a:r>
            <a:r>
              <a:rPr lang="ru-RU" dirty="0" smtClean="0"/>
              <a:t>- </a:t>
            </a:r>
            <a:r>
              <a:rPr lang="ru-RU" dirty="0" err="1" smtClean="0"/>
              <a:t>жаңа парадигманы</a:t>
            </a:r>
            <a:r>
              <a:rPr lang="ru-RU" dirty="0" smtClean="0"/>
              <a:t> </a:t>
            </a:r>
            <a:r>
              <a:rPr lang="ru-RU" dirty="0" err="1" smtClean="0"/>
              <a:t>іздеу</a:t>
            </a:r>
            <a:r>
              <a:rPr lang="ru-RU" dirty="0" smtClean="0"/>
              <a:t> </a:t>
            </a:r>
            <a:r>
              <a:rPr lang="ru-RU" dirty="0" err="1" smtClean="0"/>
              <a:t>кезеңі.</a:t>
            </a:r>
            <a:endParaRPr lang="ru-RU" dirty="0" smtClean="0"/>
          </a:p>
          <a:p>
            <a:r>
              <a:rPr lang="ru-RU" dirty="0" err="1" smtClean="0"/>
              <a:t>Осындай</a:t>
            </a:r>
            <a:r>
              <a:rPr lang="ru-RU" dirty="0" smtClean="0"/>
              <a:t> </a:t>
            </a:r>
            <a:r>
              <a:rPr lang="ru-RU" dirty="0" err="1" smtClean="0"/>
              <a:t>қөзқараста жаңа парадигманың бұрынғы зерттеулермен</a:t>
            </a:r>
            <a:r>
              <a:rPr lang="ru-RU" dirty="0" smtClean="0"/>
              <a:t> </a:t>
            </a:r>
            <a:r>
              <a:rPr lang="ru-RU" dirty="0" err="1" smtClean="0"/>
              <a:t>ешқандай байланысы</a:t>
            </a:r>
            <a:r>
              <a:rPr lang="ru-RU" dirty="0" smtClean="0"/>
              <a:t> </a:t>
            </a:r>
            <a:r>
              <a:rPr lang="ru-RU" dirty="0" err="1" smtClean="0"/>
              <a:t>жоқ </a:t>
            </a:r>
            <a:r>
              <a:rPr lang="ru-RU" dirty="0" smtClean="0"/>
              <a:t>бола </a:t>
            </a:r>
            <a:r>
              <a:rPr lang="ru-RU" dirty="0" err="1" smtClean="0"/>
              <a:t>тұрып</a:t>
            </a:r>
            <a:r>
              <a:rPr lang="ru-RU" dirty="0" smtClean="0"/>
              <a:t>, </a:t>
            </a:r>
            <a:r>
              <a:rPr lang="ru-RU" dirty="0" err="1" smtClean="0"/>
              <a:t>оның өзінің пайда</a:t>
            </a:r>
            <a:r>
              <a:rPr lang="ru-RU" dirty="0" smtClean="0"/>
              <a:t> </a:t>
            </a:r>
            <a:r>
              <a:rPr lang="ru-RU" dirty="0" err="1" smtClean="0"/>
              <a:t>болуы</a:t>
            </a:r>
            <a:r>
              <a:rPr lang="ru-RU" dirty="0" smtClean="0"/>
              <a:t> </a:t>
            </a:r>
            <a:r>
              <a:rPr lang="ru-RU" dirty="0" err="1" smtClean="0"/>
              <a:t>түсініксіз болатыны</a:t>
            </a:r>
            <a:r>
              <a:rPr lang="ru-RU" dirty="0" smtClean="0"/>
              <a:t> </a:t>
            </a:r>
            <a:r>
              <a:rPr lang="ru-RU" dirty="0" err="1" smtClean="0"/>
              <a:t>сөзсіз</a:t>
            </a:r>
            <a:r>
              <a:rPr lang="ru-RU" dirty="0" smtClean="0"/>
              <a:t>. </a:t>
            </a:r>
            <a:r>
              <a:rPr lang="ru-RU" dirty="0" err="1" smtClean="0"/>
              <a:t>Шын</a:t>
            </a:r>
            <a:r>
              <a:rPr lang="ru-RU" dirty="0" smtClean="0"/>
              <a:t> </a:t>
            </a:r>
            <a:r>
              <a:rPr lang="ru-RU" dirty="0" err="1" smtClean="0"/>
              <a:t>мәнінде, парадигмаға қарама-қарсы аномалиялық фактілер</a:t>
            </a:r>
            <a:r>
              <a:rPr lang="ru-RU" dirty="0" smtClean="0"/>
              <a:t> </a:t>
            </a:r>
            <a:r>
              <a:rPr lang="ru-RU" dirty="0" err="1" smtClean="0"/>
              <a:t>мысалдарынан</a:t>
            </a:r>
            <a:r>
              <a:rPr lang="ru-RU" dirty="0" smtClean="0"/>
              <a:t> – анализ, </a:t>
            </a:r>
            <a:r>
              <a:rPr lang="ru-RU" dirty="0" err="1" smtClean="0"/>
              <a:t>бағалау сияқты процестердің ғылымның кәдімгі </a:t>
            </a:r>
            <a:r>
              <a:rPr lang="ru-RU" dirty="0" smtClean="0"/>
              <a:t>даму </a:t>
            </a:r>
            <a:r>
              <a:rPr lang="ru-RU" dirty="0" err="1" smtClean="0"/>
              <a:t>кезеңінде-ақ пайда</a:t>
            </a:r>
            <a:r>
              <a:rPr lang="ru-RU" dirty="0" smtClean="0"/>
              <a:t> </a:t>
            </a:r>
            <a:r>
              <a:rPr lang="ru-RU" dirty="0" err="1" smtClean="0"/>
              <a:t>болып</a:t>
            </a:r>
            <a:r>
              <a:rPr lang="ru-RU" dirty="0" smtClean="0"/>
              <a:t> </a:t>
            </a:r>
            <a:r>
              <a:rPr lang="ru-RU" dirty="0" err="1" smtClean="0"/>
              <a:t>жатқандығын байқауға болады</a:t>
            </a:r>
            <a:r>
              <a:rPr lang="ru-RU" dirty="0" smtClean="0"/>
              <a:t>. </a:t>
            </a:r>
            <a:r>
              <a:rPr lang="ru-RU" dirty="0" err="1" smtClean="0"/>
              <a:t>Сондықтан ғылымның дамуының көрсетілген кезеңдерін бір</a:t>
            </a:r>
            <a:r>
              <a:rPr lang="ru-RU" dirty="0" smtClean="0"/>
              <a:t> </a:t>
            </a:r>
            <a:r>
              <a:rPr lang="ru-RU" dirty="0" err="1" smtClean="0"/>
              <a:t>біріне</a:t>
            </a:r>
            <a:r>
              <a:rPr lang="ru-RU" dirty="0" smtClean="0"/>
              <a:t> </a:t>
            </a:r>
            <a:r>
              <a:rPr lang="ru-RU" dirty="0" err="1" smtClean="0"/>
              <a:t>үзілді </a:t>
            </a:r>
            <a:r>
              <a:rPr lang="ru-RU" dirty="0" smtClean="0"/>
              <a:t>– </a:t>
            </a:r>
            <a:r>
              <a:rPr lang="ru-RU" dirty="0" err="1" smtClean="0"/>
              <a:t>кесілді</a:t>
            </a:r>
            <a:r>
              <a:rPr lang="ru-RU" dirty="0" smtClean="0"/>
              <a:t> </a:t>
            </a:r>
            <a:r>
              <a:rPr lang="ru-RU" dirty="0" err="1" smtClean="0"/>
              <a:t>қарама </a:t>
            </a:r>
            <a:r>
              <a:rPr lang="ru-RU" dirty="0" smtClean="0"/>
              <a:t>- </a:t>
            </a:r>
            <a:r>
              <a:rPr lang="ru-RU" dirty="0" err="1" smtClean="0"/>
              <a:t>қарсы қою негізсіз</a:t>
            </a:r>
            <a:r>
              <a:rPr lang="ru-RU" dirty="0" smtClean="0"/>
              <a:t> </a:t>
            </a:r>
            <a:r>
              <a:rPr lang="ru-RU" dirty="0" err="1" smtClean="0"/>
              <a:t>болып</a:t>
            </a:r>
            <a:r>
              <a:rPr lang="ru-RU" dirty="0" smtClean="0"/>
              <a:t>, </a:t>
            </a:r>
            <a:r>
              <a:rPr lang="ru-RU" dirty="0" err="1" smtClean="0"/>
              <a:t>бұл көзқарас көптеген ғалымдардың тарапынан</a:t>
            </a:r>
            <a:r>
              <a:rPr lang="ru-RU" dirty="0" smtClean="0"/>
              <a:t> </a:t>
            </a:r>
            <a:r>
              <a:rPr lang="ru-RU" dirty="0" err="1" smtClean="0"/>
              <a:t>қарсылыққа кездесті</a:t>
            </a:r>
            <a:r>
              <a:rPr lang="ru-RU" dirty="0" smtClean="0"/>
              <a:t>.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Пайдаланылған әдебиеттер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143116"/>
            <a:ext cx="8143932" cy="4714884"/>
          </a:xfrm>
        </p:spPr>
        <p:txBody>
          <a:bodyPr/>
          <a:lstStyle/>
          <a:p>
            <a:r>
              <a:rPr lang="en-US" dirty="0" smtClean="0"/>
              <a:t> </a:t>
            </a:r>
            <a:r>
              <a:rPr lang="en-US" dirty="0" smtClean="0">
                <a:hlinkClick r:id="rId2"/>
              </a:rPr>
              <a:t>http://www.kitaphana.kz/ru/downloads/referatu-na-kazakskom/231-kazak-adebieti/2521-g https://kk.wikipedia.org/wiki/%D2%92%D1%8B%D0%BB%D1%8B%D0%BC%D0%B8_%D3%99%D0%B4%D1%96%D1%81 </a:t>
            </a:r>
            <a:r>
              <a:rPr lang="en-US" dirty="0" err="1" smtClean="0">
                <a:hlinkClick r:id="rId2"/>
              </a:rPr>
              <a:t>ilimi</a:t>
            </a:r>
            <a:r>
              <a:rPr lang="en-US" dirty="0" smtClean="0">
                <a:hlinkClick r:id="rId2"/>
              </a:rPr>
              <a:t>-tan https://www.google.kz/search?q=</a:t>
            </a:r>
            <a:r>
              <a:rPr lang="ru-RU" dirty="0" err="1" smtClean="0">
                <a:hlinkClick r:id="rId2"/>
              </a:rPr>
              <a:t>зерттеу+әдістері+туралы+түсінік</a:t>
            </a:r>
            <a:r>
              <a:rPr lang="ru-RU" dirty="0" smtClean="0">
                <a:hlinkClick r:id="rId2"/>
              </a:rPr>
              <a:t> </a:t>
            </a:r>
            <a:r>
              <a:rPr lang="en-US" dirty="0" smtClean="0">
                <a:hlinkClick r:id="rId2"/>
              </a:rPr>
              <a:t>im.html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53</TotalTime>
  <Words>770</Words>
  <Application>Microsoft Office PowerPoint</Application>
  <PresentationFormat>Экран (4:3)</PresentationFormat>
  <Paragraphs>50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Апекс</vt:lpstr>
      <vt:lpstr>Тақырыбы: Ғылыми зерттеу әдістері</vt:lpstr>
      <vt:lpstr>Слайд 2</vt:lpstr>
      <vt:lpstr>Слайд 3</vt:lpstr>
      <vt:lpstr>Слайд 4</vt:lpstr>
      <vt:lpstr>Слайд 5</vt:lpstr>
      <vt:lpstr>Картографиялық әдіс</vt:lpstr>
      <vt:lpstr>Салыстырмалы әдіс</vt:lpstr>
      <vt:lpstr>Сандық әдіс</vt:lpstr>
      <vt:lpstr>Бақылау әдісі</vt:lpstr>
      <vt:lpstr>Аэроғарыштық әдіс</vt:lpstr>
      <vt:lpstr>Модельдеу әдісі</vt:lpstr>
      <vt:lpstr>Далалық зерттеу әдісі </vt:lpstr>
      <vt:lpstr>Тарихи әдіс</vt:lpstr>
      <vt:lpstr>Сауалнама жүргізу әдісі</vt:lpstr>
      <vt:lpstr>Қорытынды</vt:lpstr>
      <vt:lpstr>Пайдаланылған әдебиеттер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Тақырыбы: Ғылыми зерттеу әдістері</dc:title>
  <dc:creator>user</dc:creator>
  <cp:lastModifiedBy>user</cp:lastModifiedBy>
  <cp:revision>6</cp:revision>
  <dcterms:created xsi:type="dcterms:W3CDTF">2017-02-28T11:07:25Z</dcterms:created>
  <dcterms:modified xsi:type="dcterms:W3CDTF">2017-02-28T12:00:46Z</dcterms:modified>
</cp:coreProperties>
</file>