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2" r:id="rId8"/>
    <p:sldId id="261" r:id="rId9"/>
    <p:sldId id="267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727C-822A-406C-A83D-E6129B52A74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9DB1-0AD1-427E-83EA-927788E408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727C-822A-406C-A83D-E6129B52A74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9DB1-0AD1-427E-83EA-927788E408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727C-822A-406C-A83D-E6129B52A74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9DB1-0AD1-427E-83EA-927788E408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727C-822A-406C-A83D-E6129B52A74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9DB1-0AD1-427E-83EA-927788E408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727C-822A-406C-A83D-E6129B52A74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9DB1-0AD1-427E-83EA-927788E408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727C-822A-406C-A83D-E6129B52A74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9DB1-0AD1-427E-83EA-927788E408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727C-822A-406C-A83D-E6129B52A74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9DB1-0AD1-427E-83EA-927788E408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727C-822A-406C-A83D-E6129B52A74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9DB1-0AD1-427E-83EA-927788E408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727C-822A-406C-A83D-E6129B52A74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9DB1-0AD1-427E-83EA-927788E408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727C-822A-406C-A83D-E6129B52A74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9DB1-0AD1-427E-83EA-927788E408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727C-822A-406C-A83D-E6129B52A74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9DB1-0AD1-427E-83EA-927788E408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9727C-822A-406C-A83D-E6129B52A74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B9DB1-0AD1-427E-83EA-927788E408C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0%D1%80%D0%BD%D0%B0%D0%B9%D1%8B:%D0%9A%D1%96%D1%82%D0%B0%D0%BF_%D2%9B%D0%B0%D0%B9%D0%BD%D0%B0%D1%80%D0%BB%D0%B0%D1%80%D1%8B/5898001239" TargetMode="External"/><Relationship Id="rId2" Type="http://schemas.openxmlformats.org/officeDocument/2006/relationships/hyperlink" Target="https://kk.wikipedia.org/wiki/%D2%9A%D0%B0%D0%B7%D0%B0%D2%9B_%D1%8D%D0%BD%D1%86%D0%B8%D0%BA%D0%BB%D0%BE%D0%BF%D0%B5%D0%B4%D0%B8%D1%8F%D1%81%D1%8B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c-ifas.org/" TargetMode="External"/><Relationship Id="rId4" Type="http://schemas.openxmlformats.org/officeDocument/2006/relationships/hyperlink" Target="http://www.parlam.kz/eng/SiteDep/Abenov/News/Razdel4/News1554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2143116"/>
            <a:ext cx="7858180" cy="2286016"/>
          </a:xfrm>
        </p:spPr>
        <p:txBody>
          <a:bodyPr>
            <a:normAutofit fontScale="62500" lnSpcReduction="20000"/>
          </a:bodyPr>
          <a:lstStyle/>
          <a:p>
            <a:r>
              <a:rPr lang="ru-RU" sz="10300" b="1" dirty="0">
                <a:solidFill>
                  <a:schemeClr val="tx1"/>
                </a:solidFill>
              </a:rPr>
              <a:t>Презентация</a:t>
            </a:r>
          </a:p>
          <a:p>
            <a:r>
              <a:rPr lang="ru-RU" sz="5400" b="1" dirty="0">
                <a:solidFill>
                  <a:schemeClr val="tx1"/>
                </a:solidFill>
              </a:rPr>
              <a:t>Та</a:t>
            </a:r>
            <a:r>
              <a:rPr lang="kk-KZ" sz="5400" b="1" dirty="0">
                <a:solidFill>
                  <a:schemeClr val="tx1"/>
                </a:solidFill>
              </a:rPr>
              <a:t>қырыбы</a:t>
            </a:r>
            <a:r>
              <a:rPr lang="en-US" sz="5400" b="1" dirty="0">
                <a:solidFill>
                  <a:schemeClr val="tx1"/>
                </a:solidFill>
              </a:rPr>
              <a:t>:</a:t>
            </a:r>
            <a:r>
              <a:rPr lang="kk-KZ" sz="5400" b="1" dirty="0">
                <a:solidFill>
                  <a:schemeClr val="tx1"/>
                </a:solidFill>
              </a:rPr>
              <a:t>Топырақ ресурстарына техногенді және химиялық әсерлер</a:t>
            </a:r>
            <a:r>
              <a:rPr lang="en-US" sz="5400" b="1" dirty="0">
                <a:solidFill>
                  <a:schemeClr val="tx1"/>
                </a:solidFill>
              </a:rPr>
              <a:t>.</a:t>
            </a:r>
            <a:endParaRPr lang="ru-RU" sz="5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Жоспар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kk-KZ" dirty="0"/>
              <a:t>Кіріспе</a:t>
            </a:r>
            <a:r>
              <a:rPr lang="en-US" dirty="0"/>
              <a:t>:</a:t>
            </a:r>
            <a:endParaRPr lang="kk-KZ" dirty="0"/>
          </a:p>
          <a:p>
            <a:pPr lvl="1">
              <a:buFont typeface="Wingdings" pitchFamily="2" charset="2"/>
              <a:buChar char="v"/>
            </a:pPr>
            <a:r>
              <a:rPr lang="kk-KZ" dirty="0"/>
              <a:t>Топырақ жайлы жалпы түсіні</a:t>
            </a:r>
            <a:r>
              <a:rPr lang="ru-RU" dirty="0"/>
              <a:t>к.</a:t>
            </a:r>
            <a:endParaRPr lang="en-US" dirty="0"/>
          </a:p>
          <a:p>
            <a:pPr lvl="1">
              <a:buFont typeface="Wingdings" pitchFamily="2" charset="2"/>
              <a:buChar char="v"/>
            </a:pPr>
            <a:r>
              <a:rPr lang="kk-KZ" dirty="0"/>
              <a:t>Негізгі бөлім</a:t>
            </a:r>
            <a:r>
              <a:rPr lang="en-US" dirty="0"/>
              <a:t>:</a:t>
            </a:r>
            <a:endParaRPr lang="kk-KZ" dirty="0"/>
          </a:p>
          <a:p>
            <a:pPr lvl="1">
              <a:buFont typeface="Wingdings" pitchFamily="2" charset="2"/>
              <a:buChar char="v"/>
            </a:pPr>
            <a:r>
              <a:rPr lang="kk-KZ" dirty="0"/>
              <a:t>Топырақтың ластануы.</a:t>
            </a:r>
          </a:p>
          <a:p>
            <a:pPr>
              <a:buFont typeface="Wingdings" pitchFamily="2" charset="2"/>
              <a:buChar char="v"/>
            </a:pPr>
            <a:r>
              <a:rPr lang="kk-KZ" dirty="0"/>
              <a:t>Қорытыны.</a:t>
            </a:r>
          </a:p>
          <a:p>
            <a:pPr>
              <a:buFont typeface="Wingdings" pitchFamily="2" charset="2"/>
              <a:buChar char="v"/>
            </a:pPr>
            <a:r>
              <a:rPr lang="kk-KZ" dirty="0"/>
              <a:t>Пайдаланылған әдебиеттер.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929618" cy="654032"/>
          </a:xfrm>
        </p:spPr>
        <p:txBody>
          <a:bodyPr>
            <a:normAutofit fontScale="90000"/>
          </a:bodyPr>
          <a:lstStyle/>
          <a:p>
            <a:r>
              <a:rPr lang="kk-KZ" dirty="0"/>
              <a:t>Топырақ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5786478"/>
          </a:xfrm>
        </p:spPr>
        <p:txBody>
          <a:bodyPr>
            <a:normAutofit fontScale="55000" lnSpcReduction="20000"/>
          </a:bodyPr>
          <a:lstStyle/>
          <a:p>
            <a:r>
              <a:rPr lang="ru-RU" dirty="0" err="1"/>
              <a:t>Топырақ ресурстары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бетіндегі</a:t>
            </a:r>
            <a:r>
              <a:rPr lang="ru-RU" dirty="0"/>
              <a:t> </a:t>
            </a:r>
            <a:r>
              <a:rPr lang="ru-RU" dirty="0" err="1"/>
              <a:t>тіршілікке</a:t>
            </a:r>
            <a:r>
              <a:rPr lang="ru-RU" dirty="0"/>
              <a:t> </a:t>
            </a:r>
            <a:r>
              <a:rPr lang="ru-RU" dirty="0" err="1"/>
              <a:t>қажетті ең маңызды алғы шарттардың бірі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Алайда</a:t>
            </a:r>
            <a:r>
              <a:rPr lang="ru-RU" dirty="0"/>
              <a:t> </a:t>
            </a:r>
            <a:r>
              <a:rPr lang="ru-RU" dirty="0" err="1"/>
              <a:t>оның шын</a:t>
            </a:r>
            <a:r>
              <a:rPr lang="ru-RU" dirty="0"/>
              <a:t> </a:t>
            </a:r>
            <a:r>
              <a:rPr lang="ru-RU" dirty="0" err="1"/>
              <a:t>мәніндегі маңызы </a:t>
            </a:r>
            <a:r>
              <a:rPr lang="ru-RU" dirty="0"/>
              <a:t>мен </a:t>
            </a:r>
            <a:r>
              <a:rPr lang="ru-RU" dirty="0" err="1"/>
              <a:t>рөлін өз дәрежесінде бағалай алмай</a:t>
            </a:r>
            <a:r>
              <a:rPr lang="ru-RU" dirty="0"/>
              <a:t> </a:t>
            </a:r>
            <a:r>
              <a:rPr lang="ru-RU" dirty="0" err="1"/>
              <a:t>келеміз</a:t>
            </a:r>
            <a:r>
              <a:rPr lang="ru-RU" dirty="0"/>
              <a:t>. </a:t>
            </a:r>
            <a:r>
              <a:rPr lang="ru-RU" dirty="0" err="1"/>
              <a:t>Топырақ биосфераның компоненттерінің бірі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, </a:t>
            </a:r>
            <a:r>
              <a:rPr lang="ru-RU" dirty="0" err="1"/>
              <a:t>жануарлар</a:t>
            </a:r>
            <a:r>
              <a:rPr lang="ru-RU" dirty="0"/>
              <a:t> мен </a:t>
            </a:r>
            <a:r>
              <a:rPr lang="ru-RU" dirty="0" err="1"/>
              <a:t>өсімдіктер үшін биохимиялық </a:t>
            </a:r>
            <a:r>
              <a:rPr lang="ru-RU" dirty="0"/>
              <a:t>орта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саналады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энергетикалық симдылығы жоғары</a:t>
            </a:r>
            <a:r>
              <a:rPr lang="ru-RU" dirty="0"/>
              <a:t>, </a:t>
            </a:r>
            <a:r>
              <a:rPr lang="ru-RU" dirty="0" err="1"/>
              <a:t>топырақ биотасы</a:t>
            </a:r>
            <a:r>
              <a:rPr lang="ru-RU" dirty="0"/>
              <a:t> мен </a:t>
            </a:r>
            <a:r>
              <a:rPr lang="ru-RU" dirty="0" err="1"/>
              <a:t>адамдар</a:t>
            </a:r>
            <a:r>
              <a:rPr lang="ru-RU" dirty="0"/>
              <a:t> </a:t>
            </a:r>
            <a:r>
              <a:rPr lang="ru-RU" dirty="0" err="1"/>
              <a:t>арасындағы тікелей</a:t>
            </a:r>
            <a:r>
              <a:rPr lang="ru-RU" dirty="0"/>
              <a:t> </a:t>
            </a:r>
            <a:r>
              <a:rPr lang="ru-RU" dirty="0" err="1"/>
              <a:t>және жанама</a:t>
            </a:r>
            <a:r>
              <a:rPr lang="ru-RU" dirty="0"/>
              <a:t> </a:t>
            </a:r>
            <a:r>
              <a:rPr lang="ru-RU" dirty="0" err="1"/>
              <a:t>әсерлерді </a:t>
            </a:r>
            <a:r>
              <a:rPr lang="ru-RU" dirty="0"/>
              <a:t>тепе – </a:t>
            </a:r>
            <a:r>
              <a:rPr lang="ru-RU" dirty="0" err="1"/>
              <a:t>теңдікте сақтап түра алатын</a:t>
            </a:r>
            <a:r>
              <a:rPr lang="ru-RU" dirty="0"/>
              <a:t> </a:t>
            </a:r>
            <a:r>
              <a:rPr lang="ru-RU" dirty="0" err="1"/>
              <a:t>өздігінен тазару</a:t>
            </a:r>
            <a:r>
              <a:rPr lang="ru-RU" dirty="0"/>
              <a:t> </a:t>
            </a:r>
            <a:r>
              <a:rPr lang="ru-RU" dirty="0" err="1"/>
              <a:t>процестерінің механизмдерінің </a:t>
            </a:r>
            <a:r>
              <a:rPr lang="ru-RU" dirty="0"/>
              <a:t>аса </a:t>
            </a:r>
            <a:r>
              <a:rPr lang="ru-RU" dirty="0" err="1"/>
              <a:t>маңызды резерві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Адамдарға азық </a:t>
            </a:r>
            <a:r>
              <a:rPr lang="ru-RU" dirty="0"/>
              <a:t>– </a:t>
            </a:r>
            <a:r>
              <a:rPr lang="ru-RU" dirty="0" err="1"/>
              <a:t>түлік </a:t>
            </a:r>
            <a:r>
              <a:rPr lang="ru-RU" dirty="0"/>
              <a:t>пен </a:t>
            </a:r>
            <a:r>
              <a:rPr lang="ru-RU" dirty="0" err="1"/>
              <a:t>жануарларға қоректі өндіру үшін қажетті жағыдай </a:t>
            </a:r>
            <a:r>
              <a:rPr lang="ru-RU" dirty="0"/>
              <a:t>тек </a:t>
            </a:r>
            <a:r>
              <a:rPr lang="ru-RU" dirty="0" err="1"/>
              <a:t>топырақ арқылы ғана жасалыныды</a:t>
            </a:r>
            <a:r>
              <a:rPr lang="ru-RU" dirty="0"/>
              <a:t>.</a:t>
            </a:r>
          </a:p>
          <a:p>
            <a:r>
              <a:rPr lang="ru-RU" dirty="0"/>
              <a:t>         </a:t>
            </a:r>
            <a:r>
              <a:rPr lang="ru-RU" dirty="0" err="1"/>
              <a:t>Топырақтану ғылымының негізін</a:t>
            </a:r>
            <a:r>
              <a:rPr lang="ru-RU" dirty="0"/>
              <a:t> </a:t>
            </a:r>
            <a:r>
              <a:rPr lang="ru-RU" dirty="0" err="1"/>
              <a:t>салушылардың бірі</a:t>
            </a:r>
            <a:r>
              <a:rPr lang="ru-RU" dirty="0"/>
              <a:t> В.В.Докучаев ХХ </a:t>
            </a:r>
            <a:r>
              <a:rPr lang="ru-RU" dirty="0" err="1"/>
              <a:t>ғ басында</a:t>
            </a:r>
            <a:r>
              <a:rPr lang="ru-RU" dirty="0"/>
              <a:t> </a:t>
            </a:r>
            <a:r>
              <a:rPr lang="ru-RU" dirty="0" err="1"/>
              <a:t>топырақты өзіне тән өзара байланыстары</a:t>
            </a:r>
            <a:r>
              <a:rPr lang="ru-RU" dirty="0"/>
              <a:t>, </a:t>
            </a:r>
            <a:r>
              <a:rPr lang="ru-RU" dirty="0" err="1"/>
              <a:t>тіршілік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заңдылықтары </a:t>
            </a:r>
            <a:r>
              <a:rPr lang="ru-RU" dirty="0"/>
              <a:t>мен </a:t>
            </a:r>
            <a:r>
              <a:rPr lang="ru-RU" dirty="0" err="1"/>
              <a:t>өзін </a:t>
            </a:r>
            <a:r>
              <a:rPr lang="ru-RU" dirty="0"/>
              <a:t>- </a:t>
            </a:r>
            <a:r>
              <a:rPr lang="ru-RU" dirty="0" err="1"/>
              <a:t>өзі реттеуге</a:t>
            </a:r>
            <a:r>
              <a:rPr lang="ru-RU" dirty="0"/>
              <a:t> </a:t>
            </a:r>
            <a:r>
              <a:rPr lang="ru-RU" dirty="0" err="1"/>
              <a:t>қаблиетті табиғи </a:t>
            </a:r>
            <a:r>
              <a:rPr lang="ru-RU" dirty="0"/>
              <a:t>– </a:t>
            </a:r>
            <a:r>
              <a:rPr lang="ru-RU" dirty="0" err="1"/>
              <a:t>тарихи</a:t>
            </a:r>
            <a:r>
              <a:rPr lang="ru-RU" dirty="0"/>
              <a:t> </a:t>
            </a:r>
            <a:r>
              <a:rPr lang="ru-RU" dirty="0" err="1"/>
              <a:t>дене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қарастырады</a:t>
            </a:r>
            <a:r>
              <a:rPr lang="ru-RU" dirty="0"/>
              <a:t>, </a:t>
            </a:r>
            <a:r>
              <a:rPr lang="ru-RU" dirty="0" err="1"/>
              <a:t>топырақтың планетаның тарихы</a:t>
            </a:r>
            <a:r>
              <a:rPr lang="ru-RU" dirty="0"/>
              <a:t> </a:t>
            </a:r>
            <a:r>
              <a:rPr lang="ru-RU" dirty="0" err="1"/>
              <a:t>мен</a:t>
            </a:r>
            <a:r>
              <a:rPr lang="ru-RU" dirty="0"/>
              <a:t> </a:t>
            </a:r>
            <a:r>
              <a:rPr lang="ru-RU" dirty="0" err="1"/>
              <a:t>тау</a:t>
            </a:r>
            <a:r>
              <a:rPr lang="ru-RU" dirty="0"/>
              <a:t> </a:t>
            </a:r>
            <a:r>
              <a:rPr lang="ru-RU" dirty="0" err="1"/>
              <a:t>жыныстармен</a:t>
            </a:r>
            <a:r>
              <a:rPr lang="ru-RU" dirty="0"/>
              <a:t>, </a:t>
            </a:r>
            <a:r>
              <a:rPr lang="ru-RU" dirty="0" err="1"/>
              <a:t>климатымен</a:t>
            </a:r>
            <a:r>
              <a:rPr lang="ru-RU" dirty="0"/>
              <a:t>, </a:t>
            </a:r>
            <a:r>
              <a:rPr lang="ru-RU" dirty="0" err="1"/>
              <a:t>өсімдіктерімен</a:t>
            </a:r>
            <a:r>
              <a:rPr lang="ru-RU" dirty="0"/>
              <a:t>, </a:t>
            </a:r>
            <a:r>
              <a:rPr lang="ru-RU" dirty="0" err="1"/>
              <a:t>тығыз байланысты</a:t>
            </a:r>
            <a:r>
              <a:rPr lang="ru-RU" dirty="0"/>
              <a:t> </a:t>
            </a:r>
            <a:r>
              <a:rPr lang="ru-RU" dirty="0" err="1"/>
              <a:t>болатындығын атап</a:t>
            </a:r>
            <a:r>
              <a:rPr lang="ru-RU" dirty="0"/>
              <a:t> </a:t>
            </a:r>
            <a:r>
              <a:rPr lang="ru-RU" dirty="0" err="1"/>
              <a:t>көрсеткен</a:t>
            </a:r>
            <a:r>
              <a:rPr lang="ru-RU" dirty="0"/>
              <a:t>.</a:t>
            </a:r>
          </a:p>
          <a:p>
            <a:r>
              <a:rPr lang="ru-RU" dirty="0"/>
              <a:t>         </a:t>
            </a:r>
            <a:r>
              <a:rPr lang="ru-RU" dirty="0" err="1"/>
              <a:t>Топырақ ешнәрсеге айрбастамайтын</a:t>
            </a:r>
            <a:r>
              <a:rPr lang="ru-RU" dirty="0"/>
              <a:t> </a:t>
            </a:r>
            <a:r>
              <a:rPr lang="ru-RU" dirty="0" err="1"/>
              <a:t>табиғи </a:t>
            </a:r>
            <a:r>
              <a:rPr lang="ru-RU" dirty="0"/>
              <a:t>ресурс. </a:t>
            </a:r>
            <a:r>
              <a:rPr lang="ru-RU" dirty="0" err="1"/>
              <a:t>Қазіргі таңда, ғылми әлі күнге дейін</a:t>
            </a:r>
            <a:r>
              <a:rPr lang="ru-RU" dirty="0"/>
              <a:t> </a:t>
            </a:r>
            <a:r>
              <a:rPr lang="ru-RU" dirty="0" err="1"/>
              <a:t>топырақтың орнын</a:t>
            </a:r>
            <a:r>
              <a:rPr lang="ru-RU" dirty="0"/>
              <a:t> баса </a:t>
            </a:r>
            <a:r>
              <a:rPr lang="ru-RU" dirty="0" err="1"/>
              <a:t>алатын</a:t>
            </a:r>
            <a:r>
              <a:rPr lang="ru-RU" dirty="0"/>
              <a:t> </a:t>
            </a:r>
            <a:r>
              <a:rPr lang="ru-RU" dirty="0" err="1"/>
              <a:t>жасанды</a:t>
            </a:r>
            <a:r>
              <a:rPr lang="ru-RU" dirty="0"/>
              <a:t> материал </a:t>
            </a:r>
            <a:r>
              <a:rPr lang="ru-RU" dirty="0" err="1"/>
              <a:t>таба</a:t>
            </a:r>
            <a:r>
              <a:rPr lang="ru-RU" dirty="0"/>
              <a:t> </a:t>
            </a:r>
            <a:r>
              <a:rPr lang="ru-RU" dirty="0" err="1"/>
              <a:t>алған жоқ</a:t>
            </a:r>
            <a:r>
              <a:rPr lang="ru-RU" dirty="0"/>
              <a:t>. </a:t>
            </a:r>
            <a:r>
              <a:rPr lang="ru-RU" dirty="0" err="1"/>
              <a:t>Өсімдіктерді топырақсыз өсірудің кез</a:t>
            </a:r>
            <a:r>
              <a:rPr lang="ru-RU" dirty="0"/>
              <a:t> </a:t>
            </a:r>
            <a:r>
              <a:rPr lang="ru-RU" dirty="0" err="1"/>
              <a:t>келген</a:t>
            </a:r>
            <a:r>
              <a:rPr lang="ru-RU" dirty="0"/>
              <a:t>  </a:t>
            </a:r>
            <a:r>
              <a:rPr lang="ru-RU" dirty="0" err="1"/>
              <a:t>әдісі топырақтың рөлін дәл өз мәнінде орындай</a:t>
            </a:r>
            <a:r>
              <a:rPr lang="ru-RU" dirty="0"/>
              <a:t> </a:t>
            </a:r>
            <a:r>
              <a:rPr lang="ru-RU" dirty="0" err="1"/>
              <a:t>алмайды</a:t>
            </a:r>
            <a:r>
              <a:rPr lang="ru-RU" dirty="0"/>
              <a:t> . </a:t>
            </a:r>
            <a:r>
              <a:rPr lang="ru-RU" dirty="0" err="1"/>
              <a:t>сондықтан адамзат</a:t>
            </a:r>
            <a:r>
              <a:rPr lang="ru-RU" dirty="0"/>
              <a:t> </a:t>
            </a:r>
            <a:r>
              <a:rPr lang="ru-RU" dirty="0" err="1"/>
              <a:t>қоғамы алдында</a:t>
            </a:r>
            <a:r>
              <a:rPr lang="ru-RU" dirty="0"/>
              <a:t> </a:t>
            </a:r>
            <a:r>
              <a:rPr lang="ru-RU" dirty="0" err="1"/>
              <a:t>тұрған және әлі </a:t>
            </a:r>
            <a:r>
              <a:rPr lang="ru-RU" dirty="0"/>
              <a:t>де </a:t>
            </a:r>
            <a:r>
              <a:rPr lang="ru-RU" dirty="0" err="1"/>
              <a:t>маңызды болып</a:t>
            </a:r>
            <a:r>
              <a:rPr lang="ru-RU" dirty="0"/>
              <a:t> </a:t>
            </a:r>
            <a:r>
              <a:rPr lang="ru-RU" dirty="0" err="1"/>
              <a:t>қала беретін</a:t>
            </a:r>
            <a:r>
              <a:rPr lang="ru-RU" dirty="0"/>
              <a:t> аса </a:t>
            </a:r>
            <a:r>
              <a:rPr lang="ru-RU" dirty="0" err="1"/>
              <a:t>маңызды </a:t>
            </a:r>
            <a:r>
              <a:rPr lang="ru-RU" dirty="0"/>
              <a:t>проблема </a:t>
            </a:r>
            <a:r>
              <a:rPr lang="ru-RU" dirty="0" err="1"/>
              <a:t>топырақтың топырақ түзілу процесіндегі</a:t>
            </a:r>
            <a:r>
              <a:rPr lang="ru-RU" dirty="0"/>
              <a:t> </a:t>
            </a:r>
            <a:r>
              <a:rPr lang="ru-RU" dirty="0" err="1"/>
              <a:t>өздігінен қалпына келу</a:t>
            </a:r>
            <a:r>
              <a:rPr lang="ru-RU" dirty="0"/>
              <a:t> </a:t>
            </a:r>
            <a:r>
              <a:rPr lang="ru-RU" dirty="0" err="1"/>
              <a:t>сақтап қалуға барынша</a:t>
            </a:r>
            <a:r>
              <a:rPr lang="ru-RU" dirty="0"/>
              <a:t> </a:t>
            </a:r>
            <a:r>
              <a:rPr lang="ru-RU" dirty="0" err="1"/>
              <a:t>жағыдай </a:t>
            </a:r>
            <a:r>
              <a:rPr lang="ru-RU" dirty="0"/>
              <a:t>жасау.</a:t>
            </a:r>
            <a:r>
              <a:rPr lang="ru-RU" dirty="0" err="1"/>
              <a:t>Тақырыптың өзектілігіне қарай жұмыстың мақсаты</a:t>
            </a:r>
            <a:r>
              <a:rPr lang="ru-RU" dirty="0"/>
              <a:t> </a:t>
            </a:r>
            <a:r>
              <a:rPr lang="ru-RU" dirty="0" err="1"/>
              <a:t>айқындалды</a:t>
            </a:r>
            <a:r>
              <a:rPr lang="ru-RU" dirty="0"/>
              <a:t>: </a:t>
            </a:r>
            <a:r>
              <a:rPr lang="ru-RU" dirty="0" err="1"/>
              <a:t>топырақты ластау</a:t>
            </a:r>
            <a:r>
              <a:rPr lang="ru-RU" dirty="0"/>
              <a:t> </a:t>
            </a:r>
            <a:r>
              <a:rPr lang="ru-RU" dirty="0" err="1"/>
              <a:t>көздерін қарастырып сипаттау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71480"/>
            <a:ext cx="8229600" cy="2971807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Топырақтың қатты, сұйық, </a:t>
            </a:r>
            <a:r>
              <a:rPr lang="ru-RU" dirty="0"/>
              <a:t>газ </a:t>
            </a:r>
            <a:r>
              <a:rPr lang="ru-RU" dirty="0" err="1"/>
              <a:t>қүрамды және</a:t>
            </a:r>
            <a:r>
              <a:rPr lang="ru-RU" dirty="0"/>
              <a:t>  </a:t>
            </a:r>
            <a:r>
              <a:rPr lang="ru-RU" dirty="0" err="1"/>
              <a:t>тірі</a:t>
            </a:r>
            <a:r>
              <a:rPr lang="ru-RU" dirty="0"/>
              <a:t> </a:t>
            </a:r>
            <a:r>
              <a:rPr lang="ru-RU" dirty="0" err="1"/>
              <a:t>организмдерде</a:t>
            </a:r>
            <a:r>
              <a:rPr lang="ru-RU" dirty="0"/>
              <a:t> </a:t>
            </a:r>
            <a:r>
              <a:rPr lang="ru-RU" dirty="0" err="1"/>
              <a:t>бөліктерден түрады</a:t>
            </a:r>
            <a:r>
              <a:rPr lang="ru-RU" dirty="0"/>
              <a:t>. </a:t>
            </a:r>
            <a:r>
              <a:rPr lang="ru-RU" dirty="0" err="1"/>
              <a:t>Олардың ара-қатынасы әр түрлі,топырақта ғана емес</a:t>
            </a:r>
            <a:r>
              <a:rPr lang="ru-RU" dirty="0"/>
              <a:t>, </a:t>
            </a:r>
            <a:r>
              <a:rPr lang="ru-RU" dirty="0" err="1"/>
              <a:t>тіпті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топырақтың әр қабаттарында әр түрлі болады</a:t>
            </a:r>
            <a:r>
              <a:rPr lang="ru-RU" dirty="0"/>
              <a:t>. </a:t>
            </a:r>
            <a:r>
              <a:rPr lang="ru-RU" dirty="0" err="1"/>
              <a:t>Топырақтың жоғары қабатынан  төмен қабатына қарай органикалық заттар</a:t>
            </a:r>
            <a:r>
              <a:rPr lang="ru-RU" dirty="0"/>
              <a:t> мен  </a:t>
            </a:r>
            <a:r>
              <a:rPr lang="ru-RU" dirty="0" err="1"/>
              <a:t>тірі</a:t>
            </a:r>
            <a:r>
              <a:rPr lang="ru-RU" dirty="0"/>
              <a:t> </a:t>
            </a:r>
            <a:r>
              <a:rPr lang="ru-RU" dirty="0" err="1"/>
              <a:t>организмдер</a:t>
            </a:r>
            <a:r>
              <a:rPr lang="ru-RU" dirty="0"/>
              <a:t> </a:t>
            </a:r>
            <a:r>
              <a:rPr lang="ru-RU" dirty="0" err="1"/>
              <a:t>азая</a:t>
            </a:r>
            <a:r>
              <a:rPr lang="ru-RU" dirty="0"/>
              <a:t> </a:t>
            </a:r>
            <a:r>
              <a:rPr lang="ru-RU" dirty="0" err="1"/>
              <a:t>түседі</a:t>
            </a:r>
            <a:r>
              <a:rPr lang="ru-RU" dirty="0"/>
              <a:t>, ал  </a:t>
            </a:r>
            <a:r>
              <a:rPr lang="ru-RU" dirty="0" err="1"/>
              <a:t>жыныстардьң</a:t>
            </a:r>
            <a:r>
              <a:rPr lang="ru-RU" dirty="0"/>
              <a:t>  </a:t>
            </a:r>
            <a:r>
              <a:rPr lang="ru-RU" dirty="0" err="1"/>
              <a:t>түзілу қарқындылығы төмен</a:t>
            </a:r>
            <a:r>
              <a:rPr lang="ru-RU" dirty="0"/>
              <a:t>  </a:t>
            </a:r>
            <a:r>
              <a:rPr lang="ru-RU" dirty="0" err="1"/>
              <a:t>қабатынан жоғарғы қабатына қарай арта</a:t>
            </a:r>
            <a:r>
              <a:rPr lang="ru-RU" dirty="0"/>
              <a:t> </a:t>
            </a:r>
            <a:r>
              <a:rPr lang="ru-RU" dirty="0" err="1"/>
              <a:t>түседі</a:t>
            </a:r>
            <a:r>
              <a:rPr lang="ru-RU" dirty="0"/>
              <a:t>.</a:t>
            </a:r>
          </a:p>
        </p:txBody>
      </p:sp>
      <p:pic>
        <p:nvPicPr>
          <p:cNvPr id="5" name="Рисунок 4" descr="grynt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3143248"/>
            <a:ext cx="750099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229600" cy="2328866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err="1"/>
              <a:t>Ластану</a:t>
            </a:r>
            <a:r>
              <a:rPr lang="ru-RU" b="1" dirty="0"/>
              <a:t> 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қандай </a:t>
            </a:r>
            <a:r>
              <a:rPr lang="ru-RU" dirty="0"/>
              <a:t>да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ортаға жаңа</a:t>
            </a:r>
            <a:r>
              <a:rPr lang="ru-RU" dirty="0"/>
              <a:t>, </a:t>
            </a:r>
            <a:r>
              <a:rPr lang="ru-RU" dirty="0" err="1"/>
              <a:t>оған тән емес</a:t>
            </a:r>
            <a:r>
              <a:rPr lang="ru-RU" dirty="0"/>
              <a:t> </a:t>
            </a:r>
            <a:r>
              <a:rPr lang="ru-RU" dirty="0" err="1"/>
              <a:t>физикалық</a:t>
            </a:r>
            <a:r>
              <a:rPr lang="ru-RU" dirty="0"/>
              <a:t>, </a:t>
            </a:r>
            <a:r>
              <a:rPr lang="ru-RU" dirty="0" err="1"/>
              <a:t>химиялық және биологиялық агенттерді</a:t>
            </a:r>
            <a:r>
              <a:rPr lang="ru-RU" dirty="0"/>
              <a:t> </a:t>
            </a:r>
            <a:r>
              <a:rPr lang="ru-RU" dirty="0" err="1"/>
              <a:t>әкелу немесе</a:t>
            </a:r>
            <a:r>
              <a:rPr lang="ru-RU" dirty="0"/>
              <a:t> осы </a:t>
            </a:r>
            <a:r>
              <a:rPr lang="ru-RU" dirty="0" err="1"/>
              <a:t>агенттердің табиғи ортадағы орташа</a:t>
            </a:r>
            <a:r>
              <a:rPr lang="ru-RU" dirty="0"/>
              <a:t> </a:t>
            </a:r>
            <a:r>
              <a:rPr lang="ru-RU" dirty="0" err="1"/>
              <a:t>көп жылдық деңгейін көтеруді айтады</a:t>
            </a:r>
            <a:r>
              <a:rPr lang="ru-RU" dirty="0"/>
              <a:t>. </a:t>
            </a:r>
            <a:r>
              <a:rPr lang="ru-RU" dirty="0" err="1"/>
              <a:t>Экологиялық көзқарас боынша</a:t>
            </a:r>
            <a:r>
              <a:rPr lang="ru-RU" dirty="0"/>
              <a:t> </a:t>
            </a:r>
            <a:r>
              <a:rPr lang="ru-RU" dirty="0" err="1"/>
              <a:t>бұл түсінікті екі</a:t>
            </a:r>
            <a:r>
              <a:rPr lang="ru-RU" dirty="0"/>
              <a:t> </a:t>
            </a:r>
            <a:r>
              <a:rPr lang="ru-RU" dirty="0" err="1"/>
              <a:t>тұрғыдан қарастыруға болады</a:t>
            </a:r>
            <a:r>
              <a:rPr lang="ru-RU" dirty="0"/>
              <a:t>:</a:t>
            </a:r>
          </a:p>
        </p:txBody>
      </p:sp>
      <p:pic>
        <p:nvPicPr>
          <p:cNvPr id="4" name="Рисунок 3" descr="220px-Earthwor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2857496"/>
            <a:ext cx="7786742" cy="37438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Топырақтың химиялық ластануы</a:t>
            </a:r>
            <a:r>
              <a:rPr lang="ru-RU" dirty="0"/>
              <a:t> — </a:t>
            </a:r>
            <a:r>
              <a:rPr lang="ru-RU" dirty="0" err="1"/>
              <a:t>топырақта тірі</a:t>
            </a:r>
            <a:r>
              <a:rPr lang="ru-RU" dirty="0"/>
              <a:t> </a:t>
            </a:r>
            <a:r>
              <a:rPr lang="ru-RU" dirty="0" err="1"/>
              <a:t>организмдерге</a:t>
            </a:r>
            <a:r>
              <a:rPr lang="ru-RU" dirty="0"/>
              <a:t> </a:t>
            </a:r>
            <a:r>
              <a:rPr lang="ru-RU" dirty="0" err="1"/>
              <a:t>қауіп туғызатын химиялық заттектердің жиналуы</a:t>
            </a:r>
            <a:r>
              <a:rPr lang="ru-RU" dirty="0"/>
              <a:t>. </a:t>
            </a:r>
            <a:r>
              <a:rPr lang="ru-RU" dirty="0" err="1"/>
              <a:t>Топырақтың химиялық ластануының көздеріне өнеркәсіптік кәсіп орындардың шығарындылары, көлік, ауыл</a:t>
            </a:r>
            <a:r>
              <a:rPr lang="ru-RU" dirty="0"/>
              <a:t> </a:t>
            </a:r>
            <a:r>
              <a:rPr lang="ru-RU" dirty="0" err="1"/>
              <a:t>шаруашылығында қолданылатын шөп жойғылар </a:t>
            </a:r>
            <a:r>
              <a:rPr lang="ru-RU" dirty="0"/>
              <a:t>мен минерал </a:t>
            </a:r>
            <a:r>
              <a:rPr lang="ru-RU" dirty="0" err="1"/>
              <a:t>тыңайтқыштар жатады</a:t>
            </a:r>
            <a:r>
              <a:rPr lang="ru-RU" dirty="0"/>
              <a:t>. </a:t>
            </a:r>
            <a:r>
              <a:rPr lang="ru-RU" dirty="0" err="1"/>
              <a:t>Өнеркәсіптік кәсіп орындардың құбырлары арқылы атмосфераға шығарылатын ластағыштар жел</a:t>
            </a:r>
            <a:r>
              <a:rPr lang="ru-RU" dirty="0"/>
              <a:t> </a:t>
            </a:r>
            <a:r>
              <a:rPr lang="ru-RU" dirty="0" err="1"/>
              <a:t>арқылы </a:t>
            </a:r>
            <a:r>
              <a:rPr lang="ru-RU" dirty="0"/>
              <a:t>50 км </a:t>
            </a:r>
            <a:r>
              <a:rPr lang="ru-RU" dirty="0" err="1"/>
              <a:t>өңірге таралады</a:t>
            </a:r>
            <a:r>
              <a:rPr lang="ru-RU" dirty="0"/>
              <a:t>. </a:t>
            </a:r>
            <a:r>
              <a:rPr lang="ru-RU" dirty="0" err="1"/>
              <a:t>Бірақ ластағыштардың негізгі</a:t>
            </a:r>
            <a:r>
              <a:rPr lang="ru-RU" dirty="0"/>
              <a:t> </a:t>
            </a:r>
            <a:r>
              <a:rPr lang="ru-RU" dirty="0" err="1"/>
              <a:t>массасы</a:t>
            </a:r>
            <a:r>
              <a:rPr lang="ru-RU" dirty="0"/>
              <a:t> 8—10 км </a:t>
            </a:r>
            <a:r>
              <a:rPr lang="ru-RU" dirty="0" err="1"/>
              <a:t>жердегі</a:t>
            </a:r>
            <a:r>
              <a:rPr lang="ru-RU" dirty="0"/>
              <a:t> </a:t>
            </a:r>
            <a:r>
              <a:rPr lang="ru-RU" dirty="0" err="1"/>
              <a:t>топыраққа түседі</a:t>
            </a:r>
            <a:r>
              <a:rPr lang="ru-RU" dirty="0"/>
              <a:t>. </a:t>
            </a:r>
            <a:r>
              <a:rPr lang="ru-RU" dirty="0" err="1"/>
              <a:t>Мұнай-химиялық </a:t>
            </a:r>
            <a:r>
              <a:rPr lang="ru-RU" dirty="0"/>
              <a:t>завод </a:t>
            </a:r>
            <a:r>
              <a:rPr lang="ru-RU" dirty="0" err="1"/>
              <a:t>кешендерінің төңірегіндегі аумақтар қатты ластанады</a:t>
            </a:r>
            <a:r>
              <a:rPr lang="ru-RU" dirty="0"/>
              <a:t>. </a:t>
            </a:r>
            <a:r>
              <a:rPr lang="ru-RU" dirty="0" err="1"/>
              <a:t>Көп жағдайда бұл жерлер</a:t>
            </a:r>
            <a:r>
              <a:rPr lang="ru-RU" dirty="0"/>
              <a:t>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шаруашылығына немесе</a:t>
            </a:r>
            <a:r>
              <a:rPr lang="ru-RU" dirty="0"/>
              <a:t> </a:t>
            </a:r>
            <a:r>
              <a:rPr lang="ru-RU" dirty="0" err="1"/>
              <a:t>бақ өсіруге пайдалануға жарамайды</a:t>
            </a:r>
            <a:r>
              <a:rPr lang="ru-RU" dirty="0"/>
              <a:t>. 3 </a:t>
            </a:r>
            <a:r>
              <a:rPr lang="ru-RU" dirty="0" err="1"/>
              <a:t>км-ге</a:t>
            </a:r>
            <a:r>
              <a:rPr lang="ru-RU" dirty="0"/>
              <a:t> </a:t>
            </a:r>
            <a:r>
              <a:rPr lang="ru-RU" dirty="0" err="1"/>
              <a:t>дейінгі</a:t>
            </a:r>
            <a:r>
              <a:rPr lang="ru-RU" dirty="0"/>
              <a:t> </a:t>
            </a:r>
            <a:r>
              <a:rPr lang="ru-RU" dirty="0" err="1"/>
              <a:t>қашықтыққа Топырақтың химиялық ластануы</a:t>
            </a:r>
            <a:r>
              <a:rPr lang="ru-RU" dirty="0"/>
              <a:t> </a:t>
            </a:r>
            <a:r>
              <a:rPr lang="ru-RU" dirty="0" err="1"/>
              <a:t>мұнай-химия кәсіп орындарының тұған-тұндырғыштары маңында көмірсутек бұларының тұнуынан болады</a:t>
            </a:r>
            <a:r>
              <a:rPr lang="ru-RU" dirty="0"/>
              <a:t>. </a:t>
            </a:r>
            <a:r>
              <a:rPr lang="ru-RU" dirty="0" err="1"/>
              <a:t>Түсті </a:t>
            </a:r>
            <a:r>
              <a:rPr lang="ru-RU" dirty="0"/>
              <a:t>металл </a:t>
            </a:r>
            <a:r>
              <a:rPr lang="ru-RU" dirty="0" err="1"/>
              <a:t>кендерін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және байыту</a:t>
            </a:r>
            <a:r>
              <a:rPr lang="ru-RU" dirty="0"/>
              <a:t> </a:t>
            </a:r>
            <a:r>
              <a:rPr lang="ru-RU" dirty="0" err="1"/>
              <a:t>процестерінен</a:t>
            </a:r>
            <a:r>
              <a:rPr lang="ru-RU" dirty="0"/>
              <a:t> де </a:t>
            </a:r>
            <a:r>
              <a:rPr lang="ru-RU" dirty="0" err="1"/>
              <a:t>топырақ көп ластанады</a:t>
            </a:r>
            <a:r>
              <a:rPr lang="ru-RU" dirty="0"/>
              <a:t>. </a:t>
            </a:r>
            <a:r>
              <a:rPr lang="ru-RU" dirty="0" err="1"/>
              <a:t>Ауыр</a:t>
            </a:r>
            <a:r>
              <a:rPr lang="ru-RU" dirty="0"/>
              <a:t> </a:t>
            </a:r>
            <a:r>
              <a:rPr lang="ru-RU" dirty="0" err="1"/>
              <a:t>металдардан</a:t>
            </a:r>
            <a:r>
              <a:rPr lang="ru-RU" dirty="0"/>
              <a:t> </a:t>
            </a:r>
            <a:r>
              <a:rPr lang="ru-RU" dirty="0" err="1"/>
              <a:t>топырақтың химиялық ластануының зардабы</a:t>
            </a:r>
            <a:r>
              <a:rPr lang="ru-RU" dirty="0"/>
              <a:t> </a:t>
            </a:r>
            <a:r>
              <a:rPr lang="ru-RU" dirty="0" err="1"/>
              <a:t>тұрақты болып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. </a:t>
            </a:r>
            <a:r>
              <a:rPr lang="ru-RU" dirty="0" err="1"/>
              <a:t>Соңғы кездері</a:t>
            </a:r>
            <a:r>
              <a:rPr lang="ru-RU" dirty="0"/>
              <a:t> </a:t>
            </a:r>
            <a:r>
              <a:rPr lang="ru-RU" dirty="0" err="1"/>
              <a:t>мұнайға байланысты</a:t>
            </a:r>
            <a:r>
              <a:rPr lang="ru-RU" dirty="0"/>
              <a:t> </a:t>
            </a:r>
            <a:r>
              <a:rPr lang="ru-RU" dirty="0" err="1"/>
              <a:t>ластану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кездеседі</a:t>
            </a:r>
            <a:r>
              <a:rPr lang="ru-RU" dirty="0"/>
              <a:t>. </a:t>
            </a:r>
            <a:r>
              <a:rPr lang="ru-RU" dirty="0" err="1"/>
              <a:t>Мұнаймен ластанған топыраққа </a:t>
            </a:r>
            <a:r>
              <a:rPr lang="ru-RU" dirty="0"/>
              <a:t>лады. </a:t>
            </a:r>
            <a:r>
              <a:rPr lang="ru-RU" dirty="0" err="1"/>
              <a:t>Мұнайдан топырақтың химиялық ластануының төменгі деңгейінде топыраққа </a:t>
            </a:r>
            <a:r>
              <a:rPr lang="ru-RU" dirty="0"/>
              <a:t>микрофлора мен </a:t>
            </a:r>
            <a:r>
              <a:rPr lang="ru-RU" dirty="0" err="1"/>
              <a:t>өсімдік дамуын</a:t>
            </a:r>
            <a:r>
              <a:rPr lang="ru-RU" dirty="0"/>
              <a:t> </a:t>
            </a:r>
            <a:r>
              <a:rPr lang="ru-RU" dirty="0" err="1"/>
              <a:t>реттейтін</a:t>
            </a:r>
            <a:r>
              <a:rPr lang="ru-RU" dirty="0"/>
              <a:t> </a:t>
            </a:r>
            <a:r>
              <a:rPr lang="ru-RU" dirty="0" err="1"/>
              <a:t>тыңайтқыш енгізу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Үлкен мөлшердегі және ұзак мерзімдік</a:t>
            </a:r>
            <a:r>
              <a:rPr lang="ru-RU" dirty="0"/>
              <a:t> </a:t>
            </a:r>
            <a:r>
              <a:rPr lang="ru-RU" dirty="0" err="1"/>
              <a:t>ластанудан</a:t>
            </a:r>
            <a:r>
              <a:rPr lang="ru-RU" dirty="0"/>
              <a:t> </a:t>
            </a:r>
            <a:r>
              <a:rPr lang="ru-RU" dirty="0" err="1"/>
              <a:t>топырақта қайтымсыз өзгерістер жүреді </a:t>
            </a:r>
            <a:r>
              <a:rPr lang="ru-RU" dirty="0"/>
              <a:t>— </a:t>
            </a:r>
            <a:r>
              <a:rPr lang="ru-RU" dirty="0" err="1"/>
              <a:t>топырақ асфальтқа ұқсас массаға айналады</a:t>
            </a:r>
            <a:r>
              <a:rPr lang="ru-RU" dirty="0"/>
              <a:t>. </a:t>
            </a:r>
            <a:r>
              <a:rPr lang="ru-RU" dirty="0" err="1"/>
              <a:t>Бұл кезде</a:t>
            </a:r>
            <a:r>
              <a:rPr lang="ru-RU" dirty="0"/>
              <a:t> </a:t>
            </a:r>
            <a:r>
              <a:rPr lang="ru-RU" dirty="0" err="1"/>
              <a:t>едәуір ластанған қабаттарды алып</a:t>
            </a:r>
            <a:r>
              <a:rPr lang="ru-RU" dirty="0"/>
              <a:t> </a:t>
            </a:r>
            <a:r>
              <a:rPr lang="ru-RU" dirty="0" err="1"/>
              <a:t>тастауға тұра келеді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3357561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Экологиялық қиын жағдай Орталық Қазақстан жерлерін</a:t>
            </a:r>
            <a:r>
              <a:rPr lang="ru-RU" dirty="0"/>
              <a:t> де </a:t>
            </a:r>
            <a:r>
              <a:rPr lang="ru-RU" dirty="0" err="1"/>
              <a:t>қамтып отыр</a:t>
            </a:r>
            <a:r>
              <a:rPr lang="ru-RU" dirty="0"/>
              <a:t>. </a:t>
            </a:r>
            <a:r>
              <a:rPr lang="ru-RU" dirty="0" err="1"/>
              <a:t>Мұнда жердің техногенді</a:t>
            </a:r>
            <a:r>
              <a:rPr lang="ru-RU" dirty="0"/>
              <a:t> </a:t>
            </a:r>
            <a:r>
              <a:rPr lang="ru-RU" dirty="0" err="1"/>
              <a:t>бүлінуі, өнеркәсіптік қалдықтарымен ластану</a:t>
            </a:r>
            <a:r>
              <a:rPr lang="ru-RU" dirty="0"/>
              <a:t>, </a:t>
            </a:r>
            <a:r>
              <a:rPr lang="ru-RU" dirty="0" err="1"/>
              <a:t>ауыр</a:t>
            </a:r>
            <a:r>
              <a:rPr lang="ru-RU" dirty="0"/>
              <a:t> </a:t>
            </a:r>
            <a:r>
              <a:rPr lang="ru-RU" dirty="0" err="1"/>
              <a:t>металдардың жинақталуы, радиактивті</a:t>
            </a:r>
            <a:r>
              <a:rPr lang="ru-RU" dirty="0"/>
              <a:t> </a:t>
            </a:r>
            <a:r>
              <a:rPr lang="ru-RU" dirty="0" err="1"/>
              <a:t>элементтердің және ракета-ғарыштық қоқыстардың (Бетпақ </a:t>
            </a:r>
            <a:r>
              <a:rPr lang="ru-RU" dirty="0"/>
              <a:t>дала) </a:t>
            </a:r>
            <a:r>
              <a:rPr lang="ru-RU" dirty="0" err="1"/>
              <a:t>шоғырлануы тұрақты жағдайға айналған</a:t>
            </a:r>
            <a:r>
              <a:rPr lang="ru-RU" dirty="0"/>
              <a:t>.</a:t>
            </a:r>
            <a:r>
              <a:rPr lang="ru-RU" dirty="0" err="1"/>
              <a:t>Кейбір</a:t>
            </a:r>
            <a:r>
              <a:rPr lang="ru-RU" dirty="0"/>
              <a:t> </a:t>
            </a:r>
            <a:r>
              <a:rPr lang="ru-RU" dirty="0" err="1"/>
              <a:t>аймақтарда топырақтың тозуы</a:t>
            </a:r>
            <a:r>
              <a:rPr lang="ru-RU" dirty="0"/>
              <a:t>, </a:t>
            </a:r>
            <a:r>
              <a:rPr lang="ru-RU" dirty="0" err="1"/>
              <a:t>бүлінуі және шөлге айналуы</a:t>
            </a:r>
            <a:r>
              <a:rPr lang="ru-RU" dirty="0"/>
              <a:t> </a:t>
            </a:r>
            <a:r>
              <a:rPr lang="ru-RU" dirty="0" err="1"/>
              <a:t>Ертіс</a:t>
            </a:r>
            <a:r>
              <a:rPr lang="ru-RU" dirty="0"/>
              <a:t>, </a:t>
            </a:r>
            <a:r>
              <a:rPr lang="ru-RU" dirty="0" err="1"/>
              <a:t>Әмудария </a:t>
            </a:r>
            <a:r>
              <a:rPr lang="ru-RU" dirty="0"/>
              <a:t>мен </a:t>
            </a:r>
            <a:r>
              <a:rPr lang="ru-RU" dirty="0" err="1"/>
              <a:t>Сырдария</a:t>
            </a:r>
            <a:r>
              <a:rPr lang="ru-RU" dirty="0"/>
              <a:t> </a:t>
            </a:r>
            <a:r>
              <a:rPr lang="ru-RU" dirty="0" err="1"/>
              <a:t>өзендерінің </a:t>
            </a:r>
            <a:r>
              <a:rPr lang="ru-RU" dirty="0"/>
              <a:t>су </a:t>
            </a:r>
            <a:r>
              <a:rPr lang="ru-RU" dirty="0" err="1"/>
              <a:t>бассейнінің азаюы</a:t>
            </a:r>
            <a:r>
              <a:rPr lang="ru-RU" dirty="0"/>
              <a:t>, Арал </a:t>
            </a:r>
            <a:r>
              <a:rPr lang="ru-RU" dirty="0" err="1"/>
              <a:t>теңізінің тартылуымен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отыр</a:t>
            </a:r>
            <a:r>
              <a:rPr lang="ru-RU" dirty="0"/>
              <a:t>. </a:t>
            </a:r>
            <a:r>
              <a:rPr lang="ru-RU" dirty="0" err="1"/>
              <a:t>Мәселен, Оңтүстік Қазақстанда </a:t>
            </a:r>
            <a:r>
              <a:rPr lang="ru-RU" dirty="0"/>
              <a:t>Арал </a:t>
            </a:r>
            <a:r>
              <a:rPr lang="ru-RU" dirty="0" err="1"/>
              <a:t>аймағының экологиясына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2 млн. га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шөлейттеніп кеткен</a:t>
            </a:r>
            <a:r>
              <a:rPr lang="ru-RU" dirty="0"/>
              <a:t> </a:t>
            </a:r>
            <a:r>
              <a:rPr lang="ru-RU" dirty="0" err="1"/>
              <a:t>және Жаңадария өңіріндегі </a:t>
            </a:r>
            <a:r>
              <a:rPr lang="ru-RU" dirty="0"/>
              <a:t>3 </a:t>
            </a:r>
            <a:r>
              <a:rPr lang="ru-RU" dirty="0" err="1"/>
              <a:t>мың </a:t>
            </a:r>
            <a:r>
              <a:rPr lang="ru-RU" dirty="0"/>
              <a:t>га </a:t>
            </a:r>
            <a:r>
              <a:rPr lang="ru-RU" dirty="0" err="1"/>
              <a:t>қара сексеуіл</a:t>
            </a:r>
            <a:r>
              <a:rPr lang="ru-RU" dirty="0"/>
              <a:t> </a:t>
            </a:r>
            <a:r>
              <a:rPr lang="ru-RU" dirty="0" err="1"/>
              <a:t>орманы</a:t>
            </a:r>
            <a:r>
              <a:rPr lang="ru-RU" dirty="0"/>
              <a:t> </a:t>
            </a:r>
            <a:r>
              <a:rPr lang="ru-RU" dirty="0" err="1"/>
              <a:t>біржола</a:t>
            </a:r>
            <a:r>
              <a:rPr lang="ru-RU" dirty="0"/>
              <a:t> </a:t>
            </a:r>
            <a:r>
              <a:rPr lang="ru-RU" dirty="0" err="1"/>
              <a:t>жойылу</a:t>
            </a:r>
            <a:r>
              <a:rPr lang="ru-RU" dirty="0"/>
              <a:t> </a:t>
            </a:r>
            <a:r>
              <a:rPr lang="ru-RU" dirty="0" err="1"/>
              <a:t>үстінде</a:t>
            </a:r>
            <a:r>
              <a:rPr lang="ru-RU" dirty="0"/>
              <a:t>. Арал </a:t>
            </a:r>
            <a:r>
              <a:rPr lang="ru-RU" dirty="0" err="1"/>
              <a:t>өңірі </a:t>
            </a:r>
            <a:r>
              <a:rPr lang="ru-RU" dirty="0"/>
              <a:t>мен </a:t>
            </a:r>
            <a:r>
              <a:rPr lang="ru-RU" dirty="0" err="1"/>
              <a:t>Сырдария</a:t>
            </a:r>
            <a:r>
              <a:rPr lang="ru-RU" dirty="0"/>
              <a:t> </a:t>
            </a:r>
            <a:r>
              <a:rPr lang="ru-RU" dirty="0" err="1"/>
              <a:t>өзенінің аңғары бойынша</a:t>
            </a:r>
            <a:r>
              <a:rPr lang="ru-RU" dirty="0"/>
              <a:t> </a:t>
            </a:r>
            <a:r>
              <a:rPr lang="ru-RU" dirty="0" err="1"/>
              <a:t>топырақтың химиялық улы</a:t>
            </a:r>
            <a:r>
              <a:rPr lang="ru-RU" dirty="0"/>
              <a:t> </a:t>
            </a:r>
            <a:r>
              <a:rPr lang="ru-RU" dirty="0" err="1"/>
              <a:t>заттармен</a:t>
            </a:r>
            <a:r>
              <a:rPr lang="ru-RU" dirty="0"/>
              <a:t> </a:t>
            </a:r>
            <a:r>
              <a:rPr lang="ru-RU" dirty="0" err="1"/>
              <a:t>және радионуклидпен</a:t>
            </a:r>
            <a:r>
              <a:rPr lang="ru-RU" dirty="0"/>
              <a:t> </a:t>
            </a:r>
            <a:r>
              <a:rPr lang="ru-RU" dirty="0" err="1"/>
              <a:t>ластануы</a:t>
            </a:r>
            <a:r>
              <a:rPr lang="ru-RU" dirty="0"/>
              <a:t> </a:t>
            </a:r>
            <a:r>
              <a:rPr lang="ru-RU" dirty="0" err="1"/>
              <a:t>жылдам</a:t>
            </a:r>
            <a:r>
              <a:rPr lang="ru-RU" dirty="0"/>
              <a:t> </a:t>
            </a:r>
            <a:r>
              <a:rPr lang="ru-RU" dirty="0" err="1"/>
              <a:t>жүруде</a:t>
            </a:r>
            <a:endParaRPr lang="ru-RU" dirty="0"/>
          </a:p>
        </p:txBody>
      </p:sp>
      <p:pic>
        <p:nvPicPr>
          <p:cNvPr id="4" name="Рисунок 3" descr="images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429000"/>
            <a:ext cx="3857652" cy="3071834"/>
          </a:xfrm>
          <a:prstGeom prst="rect">
            <a:avLst/>
          </a:prstGeom>
        </p:spPr>
      </p:pic>
      <p:pic>
        <p:nvPicPr>
          <p:cNvPr id="5" name="Рисунок 4" descr="Без названия 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3429000"/>
            <a:ext cx="3643338" cy="30718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643710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Қазақстанның барлық жер</a:t>
            </a:r>
            <a:r>
              <a:rPr lang="ru-RU" dirty="0"/>
              <a:t> </a:t>
            </a:r>
            <a:r>
              <a:rPr lang="ru-RU" dirty="0" err="1"/>
              <a:t>көлемі </a:t>
            </a:r>
            <a:r>
              <a:rPr lang="ru-RU" dirty="0"/>
              <a:t>2724,9 </a:t>
            </a:r>
            <a:r>
              <a:rPr lang="ru-RU" dirty="0" err="1"/>
              <a:t>мың </a:t>
            </a:r>
            <a:r>
              <a:rPr lang="ru-RU" dirty="0"/>
              <a:t>км.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қорымыздың көлемі өте үлкен болғанымен оның сапасы</a:t>
            </a:r>
            <a:r>
              <a:rPr lang="ru-RU" dirty="0"/>
              <a:t> </a:t>
            </a:r>
            <a:r>
              <a:rPr lang="ru-RU" dirty="0" err="1"/>
              <a:t>соңғы жылдары</a:t>
            </a:r>
            <a:r>
              <a:rPr lang="ru-RU" dirty="0"/>
              <a:t> </a:t>
            </a:r>
            <a:r>
              <a:rPr lang="ru-RU" dirty="0" err="1"/>
              <a:t>күрт нашарлап</a:t>
            </a:r>
            <a:r>
              <a:rPr lang="ru-RU" dirty="0"/>
              <a:t> </a:t>
            </a:r>
            <a:r>
              <a:rPr lang="ru-RU" dirty="0" err="1"/>
              <a:t>отыр</a:t>
            </a:r>
            <a:r>
              <a:rPr lang="ru-RU" dirty="0"/>
              <a:t>. </a:t>
            </a:r>
            <a:r>
              <a:rPr lang="ru-RU" dirty="0" err="1"/>
              <a:t>Жерді</a:t>
            </a:r>
            <a:r>
              <a:rPr lang="ru-RU" dirty="0"/>
              <a:t> </a:t>
            </a:r>
            <a:r>
              <a:rPr lang="ru-RU" dirty="0" err="1"/>
              <a:t>дұрыс пайдаланбау</a:t>
            </a:r>
            <a:r>
              <a:rPr lang="ru-RU" dirty="0"/>
              <a:t> </a:t>
            </a:r>
            <a:r>
              <a:rPr lang="ru-RU" dirty="0" err="1"/>
              <a:t>салдарынан</a:t>
            </a:r>
            <a:r>
              <a:rPr lang="ru-RU" dirty="0"/>
              <a:t> </a:t>
            </a:r>
            <a:r>
              <a:rPr lang="ru-RU" dirty="0" err="1"/>
              <a:t>топырақ деградацияға ұшырап, құнарсыздану, шөлге айналу</a:t>
            </a:r>
            <a:r>
              <a:rPr lang="ru-RU" dirty="0"/>
              <a:t> </a:t>
            </a:r>
            <a:r>
              <a:rPr lang="ru-RU" dirty="0" err="1"/>
              <a:t>процестері</a:t>
            </a:r>
            <a:r>
              <a:rPr lang="ru-RU" dirty="0"/>
              <a:t> </a:t>
            </a:r>
            <a:r>
              <a:rPr lang="ru-RU" dirty="0" err="1"/>
              <a:t>күшейе түсуде.</a:t>
            </a:r>
            <a:r>
              <a:rPr lang="ru-RU" dirty="0"/>
              <a:t> </a:t>
            </a:r>
            <a:r>
              <a:rPr lang="ru-RU" dirty="0" err="1"/>
              <a:t>Соңғы мәліметтер бойынша</a:t>
            </a:r>
            <a:r>
              <a:rPr lang="ru-RU" dirty="0"/>
              <a:t> Республика </a:t>
            </a:r>
            <a:r>
              <a:rPr lang="ru-RU" dirty="0" err="1"/>
              <a:t>жерінің </a:t>
            </a:r>
            <a:r>
              <a:rPr lang="ru-RU" dirty="0"/>
              <a:t>180 млн.га </a:t>
            </a:r>
            <a:r>
              <a:rPr lang="ru-RU" dirty="0" err="1"/>
              <a:t>жазық жерлер</a:t>
            </a:r>
            <a:r>
              <a:rPr lang="ru-RU" dirty="0"/>
              <a:t>, 185 млн.га </a:t>
            </a:r>
            <a:r>
              <a:rPr lang="ru-RU" dirty="0" err="1"/>
              <a:t>жайылым</a:t>
            </a:r>
            <a:r>
              <a:rPr lang="ru-RU" dirty="0"/>
              <a:t> </a:t>
            </a:r>
            <a:r>
              <a:rPr lang="ru-RU" dirty="0" err="1"/>
              <a:t>және </a:t>
            </a:r>
            <a:r>
              <a:rPr lang="ru-RU" dirty="0"/>
              <a:t>34 млн.га </a:t>
            </a:r>
            <a:r>
              <a:rPr lang="ru-RU" dirty="0" err="1"/>
              <a:t>құнарлы жердің </a:t>
            </a:r>
            <a:r>
              <a:rPr lang="ru-RU" dirty="0"/>
              <a:t>180 млн.га </a:t>
            </a:r>
            <a:r>
              <a:rPr lang="ru-RU" dirty="0" err="1"/>
              <a:t>жері</a:t>
            </a:r>
            <a:r>
              <a:rPr lang="ru-RU" dirty="0"/>
              <a:t> </a:t>
            </a:r>
            <a:r>
              <a:rPr lang="ru-RU" dirty="0" err="1"/>
              <a:t>жарамсыз</a:t>
            </a:r>
            <a:r>
              <a:rPr lang="ru-RU" dirty="0"/>
              <a:t> </a:t>
            </a:r>
            <a:r>
              <a:rPr lang="ru-RU" dirty="0" err="1"/>
              <a:t>жерлерге</a:t>
            </a:r>
            <a:r>
              <a:rPr lang="ru-RU" dirty="0"/>
              <a:t> </a:t>
            </a:r>
            <a:r>
              <a:rPr lang="ru-RU" dirty="0" err="1"/>
              <a:t>ұшырап</a:t>
            </a:r>
            <a:r>
              <a:rPr lang="ru-RU" dirty="0"/>
              <a:t>, </a:t>
            </a:r>
            <a:r>
              <a:rPr lang="ru-RU" dirty="0" err="1"/>
              <a:t>оның </a:t>
            </a:r>
            <a:r>
              <a:rPr lang="ru-RU" dirty="0"/>
              <a:t>30 млн. га </a:t>
            </a:r>
            <a:r>
              <a:rPr lang="ru-RU" dirty="0" err="1"/>
              <a:t>топырақ эрозиясы</a:t>
            </a:r>
            <a:r>
              <a:rPr lang="ru-RU" dirty="0"/>
              <a:t> 60 млн. га </a:t>
            </a:r>
            <a:r>
              <a:rPr lang="ru-RU" dirty="0" err="1"/>
              <a:t>тұздану</a:t>
            </a:r>
            <a:r>
              <a:rPr lang="ru-RU" dirty="0"/>
              <a:t>, 10 млн. га </a:t>
            </a:r>
            <a:r>
              <a:rPr lang="ru-RU" dirty="0" err="1"/>
              <a:t>химиялық және радиактивті</a:t>
            </a:r>
            <a:r>
              <a:rPr lang="ru-RU" dirty="0"/>
              <a:t> </a:t>
            </a:r>
            <a:r>
              <a:rPr lang="ru-RU" dirty="0" err="1"/>
              <a:t>заттармен</a:t>
            </a:r>
            <a:r>
              <a:rPr lang="ru-RU" dirty="0"/>
              <a:t> </a:t>
            </a:r>
            <a:r>
              <a:rPr lang="ru-RU" dirty="0" err="1"/>
              <a:t>ластанған</a:t>
            </a:r>
            <a:r>
              <a:rPr lang="ru-RU" dirty="0"/>
              <a:t>.</a:t>
            </a:r>
          </a:p>
          <a:p>
            <a:r>
              <a:rPr lang="ru-RU" dirty="0"/>
              <a:t>         </a:t>
            </a:r>
            <a:r>
              <a:rPr lang="ru-RU" dirty="0" err="1"/>
              <a:t>Республиканың </a:t>
            </a:r>
            <a:r>
              <a:rPr lang="ru-RU" dirty="0"/>
              <a:t>30 млн. га </a:t>
            </a:r>
            <a:r>
              <a:rPr lang="ru-RU" dirty="0" err="1"/>
              <a:t>жерлерін</a:t>
            </a:r>
            <a:r>
              <a:rPr lang="ru-RU" dirty="0"/>
              <a:t> </a:t>
            </a:r>
            <a:r>
              <a:rPr lang="ru-RU" dirty="0" err="1"/>
              <a:t>өнеркәсіп</a:t>
            </a:r>
            <a:r>
              <a:rPr lang="ru-RU" dirty="0"/>
              <a:t>, </a:t>
            </a:r>
            <a:r>
              <a:rPr lang="ru-RU" dirty="0" err="1"/>
              <a:t>көлік</a:t>
            </a:r>
            <a:r>
              <a:rPr lang="ru-RU" dirty="0"/>
              <a:t>, </a:t>
            </a:r>
            <a:r>
              <a:rPr lang="ru-RU" dirty="0" err="1"/>
              <a:t>байланыс</a:t>
            </a:r>
            <a:r>
              <a:rPr lang="ru-RU" dirty="0"/>
              <a:t>, </a:t>
            </a:r>
            <a:r>
              <a:rPr lang="ru-RU" dirty="0" err="1"/>
              <a:t>елді</a:t>
            </a:r>
            <a:r>
              <a:rPr lang="ru-RU" dirty="0"/>
              <a:t> </a:t>
            </a:r>
            <a:r>
              <a:rPr lang="ru-RU" dirty="0" err="1"/>
              <a:t>мекендер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жатыр</a:t>
            </a:r>
            <a:r>
              <a:rPr lang="ru-RU" dirty="0"/>
              <a:t>. </a:t>
            </a:r>
            <a:r>
              <a:rPr lang="ru-RU" dirty="0" err="1"/>
              <a:t>Солтүстік облыстарды</a:t>
            </a:r>
            <a:r>
              <a:rPr lang="ru-RU" dirty="0"/>
              <a:t> </a:t>
            </a:r>
            <a:r>
              <a:rPr lang="ru-RU" dirty="0" err="1"/>
              <a:t>тың игеру</a:t>
            </a:r>
            <a:r>
              <a:rPr lang="ru-RU" dirty="0"/>
              <a:t> </a:t>
            </a:r>
            <a:r>
              <a:rPr lang="ru-RU" dirty="0" err="1"/>
              <a:t>науқанына байланысты</a:t>
            </a:r>
            <a:r>
              <a:rPr lang="ru-RU" dirty="0"/>
              <a:t> </a:t>
            </a:r>
            <a:r>
              <a:rPr lang="ru-RU" dirty="0" err="1"/>
              <a:t>және бірегей</a:t>
            </a:r>
            <a:r>
              <a:rPr lang="ru-RU" dirty="0"/>
              <a:t> </a:t>
            </a:r>
            <a:r>
              <a:rPr lang="ru-RU" dirty="0" err="1"/>
              <a:t>бидай</a:t>
            </a:r>
            <a:r>
              <a:rPr lang="ru-RU" dirty="0"/>
              <a:t> </a:t>
            </a:r>
            <a:r>
              <a:rPr lang="ru-RU" dirty="0" err="1"/>
              <a:t>дақылын егу</a:t>
            </a:r>
            <a:r>
              <a:rPr lang="ru-RU" dirty="0"/>
              <a:t> </a:t>
            </a:r>
            <a:r>
              <a:rPr lang="ru-RU" dirty="0" err="1"/>
              <a:t>топырақ қарашірігінің </a:t>
            </a:r>
            <a:r>
              <a:rPr lang="ru-RU" dirty="0"/>
              <a:t>25-30%-ын </a:t>
            </a:r>
            <a:r>
              <a:rPr lang="ru-RU" dirty="0" err="1"/>
              <a:t>жоғалтты</a:t>
            </a:r>
            <a:r>
              <a:rPr lang="ru-RU" dirty="0"/>
              <a:t>.</a:t>
            </a:r>
            <a:r>
              <a:rPr lang="ru-RU" dirty="0" err="1"/>
              <a:t>Батыс</a:t>
            </a:r>
            <a:r>
              <a:rPr lang="ru-RU" dirty="0"/>
              <a:t> </a:t>
            </a:r>
            <a:r>
              <a:rPr lang="ru-RU" dirty="0" err="1"/>
              <a:t>Қазақстан аймағында мұнай-газ өнеркәсібінің қарқындап дамуы</a:t>
            </a:r>
            <a:r>
              <a:rPr lang="ru-RU" dirty="0"/>
              <a:t> 1000 га </a:t>
            </a:r>
            <a:r>
              <a:rPr lang="ru-RU" dirty="0" err="1"/>
              <a:t>астам</a:t>
            </a:r>
            <a:r>
              <a:rPr lang="ru-RU" dirty="0"/>
              <a:t> </a:t>
            </a:r>
            <a:r>
              <a:rPr lang="ru-RU" dirty="0" err="1"/>
              <a:t>жерді</a:t>
            </a:r>
            <a:r>
              <a:rPr lang="ru-RU" dirty="0"/>
              <a:t> </a:t>
            </a:r>
            <a:r>
              <a:rPr lang="ru-RU" dirty="0" err="1"/>
              <a:t>қамтыса</a:t>
            </a:r>
            <a:r>
              <a:rPr lang="ru-RU" dirty="0"/>
              <a:t>, </a:t>
            </a:r>
            <a:r>
              <a:rPr lang="ru-RU" dirty="0" err="1"/>
              <a:t>топырақтың техногенді</a:t>
            </a:r>
            <a:r>
              <a:rPr lang="ru-RU" dirty="0"/>
              <a:t> </a:t>
            </a:r>
            <a:r>
              <a:rPr lang="ru-RU" dirty="0" err="1"/>
              <a:t>бүлінуі </a:t>
            </a:r>
            <a:r>
              <a:rPr lang="ru-RU" dirty="0"/>
              <a:t>2,5 млн. га, ал </a:t>
            </a:r>
            <a:r>
              <a:rPr lang="ru-RU" dirty="0" err="1"/>
              <a:t>тозған жайылым</a:t>
            </a:r>
            <a:r>
              <a:rPr lang="ru-RU" dirty="0"/>
              <a:t> 3 млн. га </a:t>
            </a:r>
            <a:r>
              <a:rPr lang="ru-RU" dirty="0" err="1"/>
              <a:t>жерді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жатыр</a:t>
            </a:r>
            <a:r>
              <a:rPr lang="ru-RU" dirty="0"/>
              <a:t>.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сияқты Азғыр </a:t>
            </a:r>
            <a:r>
              <a:rPr lang="ru-RU" dirty="0"/>
              <a:t>мен </a:t>
            </a:r>
            <a:r>
              <a:rPr lang="ru-RU" dirty="0" err="1"/>
              <a:t>Тайсойған сынақ полигондарының</a:t>
            </a:r>
            <a:r>
              <a:rPr lang="ru-RU" dirty="0"/>
              <a:t>  </a:t>
            </a:r>
            <a:r>
              <a:rPr lang="ru-RU" dirty="0" err="1"/>
              <a:t>игілігіне</a:t>
            </a:r>
            <a:r>
              <a:rPr lang="ru-RU" dirty="0"/>
              <a:t> 1,4 млн. га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бұйырған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6715148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Топырақты негізгі</a:t>
            </a:r>
            <a:r>
              <a:rPr lang="ru-RU" dirty="0"/>
              <a:t> </a:t>
            </a:r>
            <a:r>
              <a:rPr lang="ru-RU" dirty="0" err="1"/>
              <a:t>ластаушыларға пестицидтер</a:t>
            </a:r>
            <a:r>
              <a:rPr lang="ru-RU" dirty="0"/>
              <a:t> (</a:t>
            </a:r>
            <a:r>
              <a:rPr lang="ru-RU" dirty="0" err="1"/>
              <a:t>улы</a:t>
            </a:r>
            <a:r>
              <a:rPr lang="ru-RU" dirty="0"/>
              <a:t> </a:t>
            </a:r>
            <a:r>
              <a:rPr lang="ru-RU" dirty="0" err="1"/>
              <a:t>химикаттар</a:t>
            </a:r>
            <a:r>
              <a:rPr lang="ru-RU" dirty="0"/>
              <a:t>), </a:t>
            </a:r>
            <a:r>
              <a:rPr lang="ru-RU" dirty="0" err="1"/>
              <a:t>минералды</a:t>
            </a:r>
            <a:r>
              <a:rPr lang="ru-RU" dirty="0"/>
              <a:t> </a:t>
            </a:r>
            <a:r>
              <a:rPr lang="ru-RU" dirty="0" err="1"/>
              <a:t>тыңайтқыштар, өндіріс қалдықтары, ластанған заттардың ауадағы газды-түтінді ұшқындары, мұнай және мұнай өнімдері және </a:t>
            </a:r>
            <a:r>
              <a:rPr lang="ru-RU" dirty="0"/>
              <a:t>т.б. </a:t>
            </a:r>
            <a:r>
              <a:rPr lang="ru-RU" dirty="0" err="1"/>
              <a:t>жатады</a:t>
            </a:r>
            <a:r>
              <a:rPr lang="ru-RU" dirty="0"/>
              <a:t>.</a:t>
            </a:r>
          </a:p>
          <a:p>
            <a:r>
              <a:rPr lang="ru-RU" dirty="0" err="1"/>
              <a:t>Топырақтың ластануы</a:t>
            </a:r>
            <a:r>
              <a:rPr lang="ru-RU" dirty="0"/>
              <a:t> </a:t>
            </a:r>
            <a:r>
              <a:rPr lang="ru-RU" dirty="0" err="1"/>
              <a:t>дегеніміз</a:t>
            </a:r>
            <a:r>
              <a:rPr lang="ru-RU" dirty="0"/>
              <a:t> </a:t>
            </a:r>
            <a:r>
              <a:rPr lang="ru-RU" dirty="0" err="1"/>
              <a:t>химиялық заттар</a:t>
            </a:r>
            <a:r>
              <a:rPr lang="ru-RU" dirty="0"/>
              <a:t>, </a:t>
            </a:r>
            <a:r>
              <a:rPr lang="ru-RU" dirty="0" err="1"/>
              <a:t>биологиялық организмдер</a:t>
            </a:r>
            <a:r>
              <a:rPr lang="ru-RU" dirty="0"/>
              <a:t> (бактерия, вирус, </a:t>
            </a:r>
            <a:r>
              <a:rPr lang="ru-RU" dirty="0" err="1"/>
              <a:t>қарапайымдар, гельминттер</a:t>
            </a:r>
            <a:r>
              <a:rPr lang="ru-RU" dirty="0"/>
              <a:t>) мен </a:t>
            </a:r>
            <a:r>
              <a:rPr lang="ru-RU" dirty="0" err="1"/>
              <a:t>олардың тіршілік</a:t>
            </a:r>
            <a:r>
              <a:rPr lang="ru-RU" dirty="0"/>
              <a:t> </a:t>
            </a:r>
            <a:r>
              <a:rPr lang="ru-RU" dirty="0" err="1"/>
              <a:t>өнімдерінің шамадан</a:t>
            </a:r>
            <a:r>
              <a:rPr lang="ru-RU" dirty="0"/>
              <a:t> </a:t>
            </a:r>
            <a:r>
              <a:rPr lang="ru-RU" dirty="0" err="1"/>
              <a:t>тыс</a:t>
            </a:r>
            <a:r>
              <a:rPr lang="ru-RU" dirty="0"/>
              <a:t> </a:t>
            </a:r>
            <a:r>
              <a:rPr lang="ru-RU" dirty="0" err="1"/>
              <a:t>мөлшерде болуы</a:t>
            </a:r>
            <a:r>
              <a:rPr lang="ru-RU" dirty="0"/>
              <a:t>.</a:t>
            </a:r>
          </a:p>
          <a:p>
            <a:r>
              <a:rPr lang="ru-RU" dirty="0" err="1"/>
              <a:t>Химиялық ластаушылар</a:t>
            </a:r>
            <a:r>
              <a:rPr lang="ru-RU" dirty="0"/>
              <a:t> </a:t>
            </a:r>
            <a:r>
              <a:rPr lang="ru-RU" dirty="0" err="1"/>
              <a:t>(неорганикалық және органикалық заттар</a:t>
            </a:r>
            <a:r>
              <a:rPr lang="ru-RU" dirty="0"/>
              <a:t>) </a:t>
            </a:r>
            <a:r>
              <a:rPr lang="ru-RU" dirty="0" err="1"/>
              <a:t>үлкен екі</a:t>
            </a:r>
            <a:r>
              <a:rPr lang="ru-RU" dirty="0"/>
              <a:t> </a:t>
            </a:r>
            <a:r>
              <a:rPr lang="ru-RU" dirty="0" err="1"/>
              <a:t>топқа бөлінеді.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топқа топыраққа жоспарлы</a:t>
            </a:r>
            <a:r>
              <a:rPr lang="ru-RU" dirty="0"/>
              <a:t> </a:t>
            </a:r>
            <a:r>
              <a:rPr lang="ru-RU" dirty="0" err="1"/>
              <a:t>түрде, 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мақсатқа бағыттап, қолданылған химиялық заттар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пестицидтер</a:t>
            </a:r>
            <a:r>
              <a:rPr lang="ru-RU" dirty="0"/>
              <a:t>, </a:t>
            </a:r>
            <a:r>
              <a:rPr lang="ru-RU" dirty="0" err="1"/>
              <a:t>минералды</a:t>
            </a:r>
            <a:r>
              <a:rPr lang="ru-RU" dirty="0"/>
              <a:t> </a:t>
            </a:r>
            <a:r>
              <a:rPr lang="ru-RU" dirty="0" err="1"/>
              <a:t>тыңайтқыштар, өсімдіктің өсуін реттегіштер</a:t>
            </a:r>
            <a:r>
              <a:rPr lang="ru-RU" dirty="0"/>
              <a:t> </a:t>
            </a:r>
            <a:r>
              <a:rPr lang="ru-RU" dirty="0" err="1"/>
              <a:t>және </a:t>
            </a:r>
            <a:r>
              <a:rPr lang="ru-RU" dirty="0"/>
              <a:t>т.б. </a:t>
            </a:r>
            <a:r>
              <a:rPr lang="ru-RU" dirty="0" err="1"/>
              <a:t>Бұл препараттар</a:t>
            </a:r>
            <a:r>
              <a:rPr lang="ru-RU" dirty="0"/>
              <a:t> </a:t>
            </a:r>
            <a:r>
              <a:rPr lang="ru-RU" dirty="0" err="1"/>
              <a:t>шамадан</a:t>
            </a:r>
            <a:r>
              <a:rPr lang="ru-RU" dirty="0"/>
              <a:t> </a:t>
            </a:r>
            <a:r>
              <a:rPr lang="ru-RU" dirty="0" err="1"/>
              <a:t>артық мөлшерде болса</a:t>
            </a:r>
            <a:r>
              <a:rPr lang="ru-RU" dirty="0"/>
              <a:t> </a:t>
            </a:r>
            <a:r>
              <a:rPr lang="ru-RU" dirty="0" err="1"/>
              <a:t>топырақты ластаушылар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шыға келеді</a:t>
            </a:r>
            <a:r>
              <a:rPr lang="ru-RU" dirty="0"/>
              <a:t>.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топқа  топыраққа сұйық, қатты, </a:t>
            </a:r>
            <a:r>
              <a:rPr lang="ru-RU" dirty="0"/>
              <a:t>газ </a:t>
            </a:r>
            <a:r>
              <a:rPr lang="ru-RU" dirty="0" err="1"/>
              <a:t>тәрізді қалдықтармен бірге</a:t>
            </a:r>
            <a:r>
              <a:rPr lang="ru-RU" dirty="0"/>
              <a:t> </a:t>
            </a:r>
            <a:r>
              <a:rPr lang="ru-RU" dirty="0" err="1"/>
              <a:t>кездейсоқ түскен химиялық заттар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r>
              <a:rPr lang="ru-RU" dirty="0" err="1"/>
              <a:t>Бұған топыраққа </a:t>
            </a:r>
            <a:r>
              <a:rPr lang="ru-RU" dirty="0"/>
              <a:t>мал </a:t>
            </a:r>
            <a:r>
              <a:rPr lang="ru-RU" dirty="0" err="1"/>
              <a:t>шаруашылығы </a:t>
            </a:r>
            <a:r>
              <a:rPr lang="ru-RU" dirty="0"/>
              <a:t>мен </a:t>
            </a:r>
            <a:r>
              <a:rPr lang="ru-RU" dirty="0" err="1"/>
              <a:t>өнеркәсіптен</a:t>
            </a:r>
            <a:r>
              <a:rPr lang="ru-RU" dirty="0"/>
              <a:t>, </a:t>
            </a:r>
            <a:r>
              <a:rPr lang="ru-RU" dirty="0" err="1"/>
              <a:t>монша</a:t>
            </a:r>
            <a:r>
              <a:rPr lang="ru-RU" dirty="0"/>
              <a:t>, </a:t>
            </a:r>
            <a:r>
              <a:rPr lang="ru-RU" dirty="0" err="1"/>
              <a:t>емдеу-санитариялық және малдәрігерлік мекемелерден</a:t>
            </a:r>
            <a:r>
              <a:rPr lang="ru-RU" dirty="0"/>
              <a:t> </a:t>
            </a:r>
            <a:r>
              <a:rPr lang="ru-RU" dirty="0" err="1"/>
              <a:t>ағып шыққан сулар</a:t>
            </a:r>
            <a:r>
              <a:rPr lang="ru-RU" dirty="0"/>
              <a:t> </a:t>
            </a:r>
            <a:r>
              <a:rPr lang="ru-RU" dirty="0" err="1"/>
              <a:t>мен</a:t>
            </a:r>
            <a:r>
              <a:rPr lang="ru-RU" dirty="0"/>
              <a:t> </a:t>
            </a:r>
            <a:r>
              <a:rPr lang="ru-RU" dirty="0" err="1"/>
              <a:t>нәжіс және зәр араласқан қалдық суларды</a:t>
            </a:r>
            <a:r>
              <a:rPr lang="ru-RU" dirty="0"/>
              <a:t> </a:t>
            </a:r>
            <a:r>
              <a:rPr lang="ru-RU" dirty="0" err="1"/>
              <a:t>жатқызуға болады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328612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 </a:t>
            </a:r>
            <a:r>
              <a:rPr lang="ru-RU" dirty="0" err="1"/>
              <a:t>Балқаш-Алакөл және Шу-Мойынқұм аймақтарындағы өзгерістер, Іле</a:t>
            </a:r>
            <a:r>
              <a:rPr lang="ru-RU" dirty="0"/>
              <a:t> </a:t>
            </a:r>
            <a:r>
              <a:rPr lang="ru-RU" dirty="0" err="1"/>
              <a:t>өзеніне Қапшағай </a:t>
            </a:r>
            <a:r>
              <a:rPr lang="ru-RU" dirty="0"/>
              <a:t>су </a:t>
            </a:r>
            <a:r>
              <a:rPr lang="ru-RU" dirty="0" err="1"/>
              <a:t>қоймасының салынып</a:t>
            </a:r>
            <a:r>
              <a:rPr lang="ru-RU" dirty="0"/>
              <a:t>, </a:t>
            </a:r>
            <a:r>
              <a:rPr lang="ru-RU" dirty="0" err="1"/>
              <a:t>судың жасанды</a:t>
            </a:r>
            <a:r>
              <a:rPr lang="ru-RU" dirty="0"/>
              <a:t> </a:t>
            </a:r>
            <a:r>
              <a:rPr lang="ru-RU" dirty="0" err="1"/>
              <a:t>реттелуі</a:t>
            </a:r>
            <a:r>
              <a:rPr lang="ru-RU" dirty="0"/>
              <a:t> </a:t>
            </a:r>
            <a:r>
              <a:rPr lang="ru-RU" dirty="0" err="1"/>
              <a:t>табиғатқа көп зардаптар</a:t>
            </a:r>
            <a:r>
              <a:rPr lang="ru-RU" dirty="0"/>
              <a:t> </a:t>
            </a:r>
            <a:r>
              <a:rPr lang="ru-RU" dirty="0" err="1"/>
              <a:t>әкелді</a:t>
            </a:r>
            <a:r>
              <a:rPr lang="ru-RU" dirty="0"/>
              <a:t>. Су </a:t>
            </a:r>
            <a:r>
              <a:rPr lang="ru-RU" dirty="0" err="1"/>
              <a:t>деңгейінің </a:t>
            </a:r>
            <a:r>
              <a:rPr lang="ru-RU" dirty="0"/>
              <a:t>1,5-2,0 </a:t>
            </a:r>
            <a:r>
              <a:rPr lang="ru-RU" dirty="0" err="1"/>
              <a:t>метрге</a:t>
            </a:r>
            <a:r>
              <a:rPr lang="ru-RU" dirty="0"/>
              <a:t> </a:t>
            </a:r>
            <a:r>
              <a:rPr lang="ru-RU" dirty="0" err="1"/>
              <a:t>төмендеуі Іле</a:t>
            </a:r>
            <a:r>
              <a:rPr lang="ru-RU" dirty="0"/>
              <a:t> </a:t>
            </a:r>
            <a:r>
              <a:rPr lang="ru-RU" dirty="0" err="1"/>
              <a:t>атырабы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топырақтың құрғап</a:t>
            </a:r>
            <a:r>
              <a:rPr lang="ru-RU" dirty="0"/>
              <a:t>, </a:t>
            </a:r>
            <a:r>
              <a:rPr lang="ru-RU" dirty="0" err="1"/>
              <a:t>бүлініп</a:t>
            </a:r>
            <a:r>
              <a:rPr lang="ru-RU" dirty="0"/>
              <a:t>, </a:t>
            </a:r>
            <a:r>
              <a:rPr lang="ru-RU" dirty="0" err="1"/>
              <a:t>сорланып</a:t>
            </a:r>
            <a:r>
              <a:rPr lang="ru-RU" dirty="0"/>
              <a:t>, </a:t>
            </a:r>
            <a:r>
              <a:rPr lang="ru-RU" dirty="0" err="1"/>
              <a:t>тозып</a:t>
            </a:r>
            <a:r>
              <a:rPr lang="ru-RU" dirty="0"/>
              <a:t> </a:t>
            </a:r>
            <a:r>
              <a:rPr lang="ru-RU" dirty="0" err="1"/>
              <a:t>кетуіне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берді</a:t>
            </a:r>
            <a:r>
              <a:rPr lang="ru-RU" dirty="0"/>
              <a:t>. </a:t>
            </a:r>
            <a:r>
              <a:rPr lang="ru-RU" dirty="0" err="1"/>
              <a:t>Әсіресе, Іле-Балқаш бассейіні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жаннаты</a:t>
            </a:r>
            <a:r>
              <a:rPr lang="ru-RU" dirty="0"/>
              <a:t> </a:t>
            </a:r>
            <a:r>
              <a:rPr lang="ru-RU" dirty="0" err="1"/>
              <a:t>аталған Жетісу</a:t>
            </a:r>
            <a:r>
              <a:rPr lang="ru-RU" dirty="0"/>
              <a:t> </a:t>
            </a:r>
            <a:r>
              <a:rPr lang="ru-RU" dirty="0" err="1"/>
              <a:t>өңіріне экологиялық апатты</a:t>
            </a:r>
            <a:r>
              <a:rPr lang="ru-RU" dirty="0"/>
              <a:t> да ала </a:t>
            </a:r>
            <a:r>
              <a:rPr lang="ru-RU" dirty="0" err="1"/>
              <a:t>келді</a:t>
            </a:r>
            <a:r>
              <a:rPr lang="ru-RU" dirty="0"/>
              <a:t>. </a:t>
            </a:r>
            <a:r>
              <a:rPr lang="ru-RU" dirty="0" err="1"/>
              <a:t>Іле</a:t>
            </a:r>
            <a:r>
              <a:rPr lang="ru-RU" dirty="0"/>
              <a:t> </a:t>
            </a:r>
            <a:r>
              <a:rPr lang="ru-RU" dirty="0" err="1"/>
              <a:t>бойындағы ит</a:t>
            </a:r>
            <a:r>
              <a:rPr lang="ru-RU" dirty="0"/>
              <a:t> </a:t>
            </a:r>
            <a:r>
              <a:rPr lang="ru-RU" dirty="0" err="1"/>
              <a:t>тұмсығы өтпейтін тоғай, тораңғы орманы</a:t>
            </a:r>
            <a:r>
              <a:rPr lang="ru-RU" dirty="0"/>
              <a:t>, </a:t>
            </a:r>
            <a:r>
              <a:rPr lang="ru-RU" dirty="0" err="1"/>
              <a:t>Шарын</a:t>
            </a:r>
            <a:r>
              <a:rPr lang="ru-RU" dirty="0"/>
              <a:t> </a:t>
            </a:r>
            <a:r>
              <a:rPr lang="ru-RU" dirty="0" err="1"/>
              <a:t>өзенінің қайталанбас сұлу табиғаты </a:t>
            </a:r>
            <a:r>
              <a:rPr lang="ru-RU" dirty="0"/>
              <a:t>мен </a:t>
            </a:r>
            <a:r>
              <a:rPr lang="ru-RU" dirty="0" err="1"/>
              <a:t>каньондары</a:t>
            </a:r>
            <a:r>
              <a:rPr lang="ru-RU" dirty="0"/>
              <a:t> </a:t>
            </a:r>
            <a:r>
              <a:rPr lang="ru-RU" dirty="0" err="1"/>
              <a:t>тозып</a:t>
            </a:r>
            <a:r>
              <a:rPr lang="ru-RU" dirty="0"/>
              <a:t>, </a:t>
            </a:r>
            <a:r>
              <a:rPr lang="ru-RU" dirty="0" err="1"/>
              <a:t>жағалаудағы шұрайлы жайылымдар</a:t>
            </a:r>
            <a:r>
              <a:rPr lang="ru-RU" dirty="0"/>
              <a:t> </a:t>
            </a:r>
            <a:r>
              <a:rPr lang="ru-RU" dirty="0" err="1"/>
              <a:t>құлазыған сары</a:t>
            </a:r>
            <a:r>
              <a:rPr lang="ru-RU" dirty="0"/>
              <a:t> </a:t>
            </a:r>
            <a:r>
              <a:rPr lang="ru-RU" dirty="0" err="1"/>
              <a:t>далаға</a:t>
            </a:r>
            <a:r>
              <a:rPr lang="ru-RU" dirty="0"/>
              <a:t>, </a:t>
            </a:r>
            <a:r>
              <a:rPr lang="ru-RU" dirty="0" err="1"/>
              <a:t>шөлге айналып</a:t>
            </a:r>
            <a:r>
              <a:rPr lang="ru-RU" dirty="0"/>
              <a:t> бара </a:t>
            </a:r>
            <a:r>
              <a:rPr lang="ru-RU" dirty="0" err="1"/>
              <a:t>жатыр</a:t>
            </a:r>
            <a:r>
              <a:rPr lang="ru-RU" dirty="0"/>
              <a:t>. </a:t>
            </a:r>
            <a:r>
              <a:rPr lang="ru-RU" dirty="0" err="1"/>
              <a:t>Ендігі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Іле</a:t>
            </a:r>
            <a:r>
              <a:rPr lang="ru-RU" dirty="0"/>
              <a:t> </a:t>
            </a:r>
            <a:r>
              <a:rPr lang="ru-RU" dirty="0" err="1"/>
              <a:t>суының </a:t>
            </a:r>
            <a:r>
              <a:rPr lang="ru-RU" dirty="0"/>
              <a:t>10-15 </a:t>
            </a:r>
            <a:r>
              <a:rPr lang="ru-RU" dirty="0" err="1"/>
              <a:t>процентін</a:t>
            </a:r>
            <a:r>
              <a:rPr lang="ru-RU" dirty="0"/>
              <a:t> </a:t>
            </a:r>
            <a:r>
              <a:rPr lang="ru-RU" dirty="0" err="1"/>
              <a:t>Қытай халық республикасының алуы</a:t>
            </a:r>
            <a:r>
              <a:rPr lang="ru-RU" dirty="0"/>
              <a:t> </a:t>
            </a:r>
            <a:r>
              <a:rPr lang="ru-RU" dirty="0" err="1"/>
              <a:t>бұл өңірдің табиғатын тұл етері</a:t>
            </a:r>
            <a:r>
              <a:rPr lang="ru-RU" dirty="0"/>
              <a:t> </a:t>
            </a:r>
            <a:r>
              <a:rPr lang="ru-RU" dirty="0" err="1"/>
              <a:t>анық</a:t>
            </a:r>
            <a:r>
              <a:rPr lang="ru-RU" dirty="0"/>
              <a:t>.</a:t>
            </a:r>
          </a:p>
        </p:txBody>
      </p:sp>
      <p:pic>
        <p:nvPicPr>
          <p:cNvPr id="4" name="Рисунок 3" descr="Без названия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3000372"/>
            <a:ext cx="4143404" cy="38576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Топырақтың ауыр</a:t>
            </a:r>
            <a:r>
              <a:rPr lang="ru-RU" dirty="0"/>
              <a:t> </a:t>
            </a:r>
            <a:r>
              <a:rPr lang="ru-RU" dirty="0" err="1"/>
              <a:t>металдармен</a:t>
            </a:r>
            <a:r>
              <a:rPr lang="ru-RU" dirty="0"/>
              <a:t> </a:t>
            </a:r>
            <a:r>
              <a:rPr lang="ru-RU" dirty="0" err="1"/>
              <a:t>және радионуклидтермен</a:t>
            </a:r>
            <a:r>
              <a:rPr lang="ru-RU" dirty="0"/>
              <a:t> </a:t>
            </a:r>
            <a:r>
              <a:rPr lang="ru-RU" dirty="0" err="1"/>
              <a:t>ластануы</a:t>
            </a:r>
            <a:r>
              <a:rPr lang="ru-RU" dirty="0"/>
              <a:t> </a:t>
            </a:r>
            <a:r>
              <a:rPr lang="ru-RU" dirty="0" err="1"/>
              <a:t>барлық аймақтарды қамтып отыр</a:t>
            </a:r>
            <a:r>
              <a:rPr lang="ru-RU" dirty="0"/>
              <a:t>. </a:t>
            </a:r>
            <a:r>
              <a:rPr lang="ru-RU" dirty="0" err="1"/>
              <a:t>Әсіресе, Қазақстан бойынша</a:t>
            </a:r>
            <a:r>
              <a:rPr lang="ru-RU" dirty="0"/>
              <a:t> </a:t>
            </a:r>
            <a:r>
              <a:rPr lang="ru-RU" dirty="0" err="1"/>
              <a:t>ірі</a:t>
            </a:r>
            <a:r>
              <a:rPr lang="ru-RU" dirty="0"/>
              <a:t> </a:t>
            </a:r>
            <a:r>
              <a:rPr lang="ru-RU" dirty="0" err="1"/>
              <a:t>өнеркәсіптер, кен</a:t>
            </a:r>
            <a:r>
              <a:rPr lang="ru-RU" dirty="0"/>
              <a:t> </a:t>
            </a:r>
            <a:r>
              <a:rPr lang="ru-RU" dirty="0" err="1"/>
              <a:t>орындары</a:t>
            </a:r>
            <a:r>
              <a:rPr lang="ru-RU" dirty="0"/>
              <a:t>, </a:t>
            </a:r>
            <a:r>
              <a:rPr lang="ru-RU" dirty="0" err="1"/>
              <a:t>қазба байлықтарды өндіру, соғыс </a:t>
            </a:r>
            <a:r>
              <a:rPr lang="ru-RU" dirty="0"/>
              <a:t>- </a:t>
            </a:r>
            <a:r>
              <a:rPr lang="ru-RU" dirty="0" err="1"/>
              <a:t>өндірістік қалдықтарды сақтау және оларды</a:t>
            </a:r>
            <a:r>
              <a:rPr lang="ru-RU" dirty="0"/>
              <a:t> </a:t>
            </a:r>
            <a:r>
              <a:rPr lang="ru-RU" dirty="0" err="1"/>
              <a:t>көму аймағында ерекше</a:t>
            </a:r>
            <a:r>
              <a:rPr lang="ru-RU" dirty="0"/>
              <a:t> </a:t>
            </a:r>
            <a:r>
              <a:rPr lang="ru-RU" dirty="0" err="1"/>
              <a:t>жылдам</a:t>
            </a:r>
            <a:r>
              <a:rPr lang="ru-RU" dirty="0"/>
              <a:t> </a:t>
            </a:r>
            <a:r>
              <a:rPr lang="ru-RU" dirty="0" err="1"/>
              <a:t>жүруде.</a:t>
            </a:r>
            <a:r>
              <a:rPr lang="ru-RU" dirty="0"/>
              <a:t> Республика </a:t>
            </a:r>
            <a:r>
              <a:rPr lang="ru-RU" dirty="0" err="1"/>
              <a:t>жерінде</a:t>
            </a:r>
            <a:r>
              <a:rPr lang="ru-RU" dirty="0"/>
              <a:t>  </a:t>
            </a:r>
            <a:r>
              <a:rPr lang="ru-RU" dirty="0" err="1"/>
              <a:t>химиялық қалдықтар </a:t>
            </a:r>
            <a:r>
              <a:rPr lang="ru-RU" dirty="0"/>
              <a:t>2,3 млрд. т. </a:t>
            </a:r>
            <a:r>
              <a:rPr lang="ru-RU" dirty="0" err="1"/>
              <a:t>жетсе</a:t>
            </a:r>
            <a:r>
              <a:rPr lang="ru-RU" dirty="0"/>
              <a:t>, ал 529 </a:t>
            </a:r>
            <a:r>
              <a:rPr lang="ru-RU" dirty="0" err="1"/>
              <a:t>обьектіде</a:t>
            </a:r>
            <a:r>
              <a:rPr lang="ru-RU" dirty="0"/>
              <a:t> </a:t>
            </a:r>
            <a:r>
              <a:rPr lang="ru-RU" dirty="0" err="1"/>
              <a:t>радиактивті</a:t>
            </a:r>
            <a:r>
              <a:rPr lang="ru-RU" dirty="0"/>
              <a:t> </a:t>
            </a:r>
            <a:r>
              <a:rPr lang="ru-RU" dirty="0" err="1"/>
              <a:t>қалдықтар сақталған</a:t>
            </a:r>
            <a:r>
              <a:rPr lang="ru-RU" dirty="0"/>
              <a:t>. </a:t>
            </a:r>
            <a:r>
              <a:rPr lang="ru-RU" dirty="0" err="1"/>
              <a:t>Өнеркәсіптерден шығарылған химиялық заттар</a:t>
            </a:r>
            <a:r>
              <a:rPr lang="ru-RU" dirty="0"/>
              <a:t> </a:t>
            </a:r>
            <a:r>
              <a:rPr lang="ru-RU" dirty="0" err="1"/>
              <a:t>Шығыс Қазақстан бойынша</a:t>
            </a:r>
            <a:r>
              <a:rPr lang="ru-RU" dirty="0"/>
              <a:t> </a:t>
            </a:r>
            <a:r>
              <a:rPr lang="ru-RU" dirty="0" err="1"/>
              <a:t>жылына</a:t>
            </a:r>
            <a:r>
              <a:rPr lang="ru-RU" dirty="0"/>
              <a:t> 5 млн. т. </a:t>
            </a:r>
            <a:r>
              <a:rPr lang="ru-RU" dirty="0" err="1"/>
              <a:t>жетіп</a:t>
            </a:r>
            <a:r>
              <a:rPr lang="ru-RU" dirty="0"/>
              <a:t> </a:t>
            </a:r>
            <a:r>
              <a:rPr lang="ru-RU" dirty="0" err="1"/>
              <a:t>отырғаны тіркелген</a:t>
            </a:r>
            <a:r>
              <a:rPr lang="ru-RU" dirty="0"/>
              <a:t>. Республика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ластану</a:t>
            </a:r>
            <a:r>
              <a:rPr lang="ru-RU" dirty="0"/>
              <a:t> </a:t>
            </a:r>
            <a:r>
              <a:rPr lang="ru-RU" dirty="0" err="1"/>
              <a:t>деңгейі Бетпақ </a:t>
            </a:r>
            <a:r>
              <a:rPr lang="ru-RU" dirty="0"/>
              <a:t>дала, </a:t>
            </a:r>
            <a:r>
              <a:rPr lang="ru-RU" dirty="0" err="1"/>
              <a:t>Балқаш өңірі, Мұғаджар, Ертіс</a:t>
            </a:r>
            <a:r>
              <a:rPr lang="ru-RU" dirty="0"/>
              <a:t> </a:t>
            </a:r>
            <a:r>
              <a:rPr lang="ru-RU" dirty="0" err="1"/>
              <a:t>өңірі, Маңғыстау, </a:t>
            </a:r>
            <a:r>
              <a:rPr lang="ru-RU" dirty="0"/>
              <a:t>Каспий </a:t>
            </a:r>
            <a:r>
              <a:rPr lang="ru-RU" dirty="0" err="1"/>
              <a:t>маңы ойпаты</a:t>
            </a:r>
            <a:r>
              <a:rPr lang="ru-RU" dirty="0"/>
              <a:t>, </a:t>
            </a:r>
            <a:r>
              <a:rPr lang="ru-RU" dirty="0" err="1"/>
              <a:t>Іле</a:t>
            </a:r>
            <a:r>
              <a:rPr lang="ru-RU" dirty="0"/>
              <a:t> </a:t>
            </a:r>
            <a:r>
              <a:rPr lang="ru-RU" dirty="0" err="1"/>
              <a:t>Алатауы</a:t>
            </a:r>
            <a:r>
              <a:rPr lang="ru-RU" dirty="0"/>
              <a:t> </a:t>
            </a:r>
            <a:r>
              <a:rPr lang="ru-RU" dirty="0" err="1"/>
              <a:t>жазықтарында тым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. </a:t>
            </a:r>
            <a:r>
              <a:rPr lang="ru-RU" dirty="0" err="1"/>
              <a:t>Сырдария</a:t>
            </a:r>
            <a:r>
              <a:rPr lang="ru-RU" dirty="0"/>
              <a:t>, </a:t>
            </a:r>
            <a:r>
              <a:rPr lang="ru-RU" dirty="0" err="1"/>
              <a:t>Шу</a:t>
            </a:r>
            <a:r>
              <a:rPr lang="ru-RU" dirty="0"/>
              <a:t>, Талас, </a:t>
            </a:r>
            <a:r>
              <a:rPr lang="ru-RU" dirty="0" err="1"/>
              <a:t>Жайық өзендеріндегі жерлер</a:t>
            </a:r>
            <a:r>
              <a:rPr lang="ru-RU" dirty="0"/>
              <a:t> </a:t>
            </a:r>
            <a:r>
              <a:rPr lang="ru-RU" dirty="0" err="1"/>
              <a:t>қорғасын, </a:t>
            </a:r>
            <a:r>
              <a:rPr lang="ru-RU" dirty="0"/>
              <a:t>фтор, </a:t>
            </a:r>
            <a:r>
              <a:rPr lang="ru-RU" dirty="0" err="1"/>
              <a:t>бор,мыс</a:t>
            </a:r>
            <a:r>
              <a:rPr lang="ru-RU" dirty="0"/>
              <a:t>, </a:t>
            </a:r>
            <a:r>
              <a:rPr lang="ru-RU" dirty="0" err="1"/>
              <a:t>пестицидтер</a:t>
            </a:r>
            <a:r>
              <a:rPr lang="ru-RU" dirty="0"/>
              <a:t> </a:t>
            </a:r>
            <a:r>
              <a:rPr lang="ru-RU" dirty="0" err="1"/>
              <a:t>және нитраттармен</a:t>
            </a:r>
            <a:r>
              <a:rPr lang="ru-RU" dirty="0"/>
              <a:t> </a:t>
            </a:r>
            <a:r>
              <a:rPr lang="ru-RU" dirty="0" err="1"/>
              <a:t>ластанған.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Пайдаланыл</a:t>
            </a:r>
            <a:r>
              <a:rPr lang="kk-KZ" dirty="0"/>
              <a:t>ған әдебиеттер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«Қазақстан»: Ұлттық </a:t>
            </a:r>
            <a:r>
              <a:rPr lang="ru-RU" dirty="0"/>
              <a:t>энциклопедия / Бас редактор Ә. </a:t>
            </a:r>
            <a:r>
              <a:rPr lang="ru-RU" dirty="0" err="1"/>
              <a:t>Нысанбаев</a:t>
            </a:r>
            <a:r>
              <a:rPr lang="ru-RU" dirty="0"/>
              <a:t> – </a:t>
            </a:r>
            <a:r>
              <a:rPr lang="ru-RU" dirty="0" err="1"/>
              <a:t>Алматы</a:t>
            </a:r>
            <a:r>
              <a:rPr lang="ru-RU" dirty="0"/>
              <a:t> </a:t>
            </a:r>
            <a:r>
              <a:rPr lang="ru-RU" dirty="0" err="1"/>
              <a:t>«</a:t>
            </a:r>
            <a:r>
              <a:rPr lang="ru-RU" dirty="0" err="1">
                <a:hlinkClick r:id="rId2" tooltip="Қазақ энциклопедиясы"/>
              </a:rPr>
              <a:t>Қазақ энциклопедиясы</a:t>
            </a:r>
            <a:r>
              <a:rPr lang="ru-RU" dirty="0">
                <a:hlinkClick r:id="rId2" tooltip="Қазақ энциклопедиясы"/>
              </a:rPr>
              <a:t>»</a:t>
            </a:r>
            <a:r>
              <a:rPr lang="ru-RU" dirty="0"/>
              <a:t> Бас </a:t>
            </a:r>
            <a:r>
              <a:rPr lang="ru-RU" dirty="0" err="1"/>
              <a:t>редакциясы</a:t>
            </a:r>
            <a:r>
              <a:rPr lang="ru-RU" dirty="0"/>
              <a:t>, 1998 </a:t>
            </a:r>
            <a:r>
              <a:rPr lang="ru-RU" dirty="0" err="1"/>
              <a:t>жыл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  <a:r>
              <a:rPr lang="en-US" dirty="0">
                <a:hlinkClick r:id="rId3"/>
              </a:rPr>
              <a:t>ISBN</a:t>
            </a:r>
            <a:r>
              <a:rPr lang="ru-RU" dirty="0">
                <a:hlinkClick r:id="rId4"/>
              </a:rPr>
              <a:t>АРАЛ ТЕҢІЗІ ЖӘНЕ БАЛЫҚ ШАРУАШ</a:t>
            </a:r>
            <a:endParaRPr lang="ru-RU" dirty="0"/>
          </a:p>
          <a:p>
            <a:r>
              <a:rPr lang="ru-RU" dirty="0">
                <a:hlinkClick r:id="rId5"/>
              </a:rPr>
              <a:t>Международный фонд спасения </a:t>
            </a:r>
            <a:r>
              <a:rPr lang="ru-RU" dirty="0" err="1">
                <a:hlinkClick r:id="rId5"/>
              </a:rPr>
              <a:t>Арала</a:t>
            </a:r>
            <a:r>
              <a:rPr lang="ru-RU" dirty="0" err="1">
                <a:hlinkClick r:id="rId4"/>
              </a:rPr>
              <a:t>ЫЛЫҒЫ</a:t>
            </a:r>
            <a:r>
              <a:rPr lang="en-US" dirty="0">
                <a:hlinkClick r:id="rId3"/>
              </a:rPr>
              <a:t> 5-89800-123-9</a:t>
            </a:r>
            <a:r>
              <a:rPr lang="en-US" dirty="0"/>
              <a:t>,</a:t>
            </a:r>
            <a:endParaRPr lang="ru-RU" dirty="0"/>
          </a:p>
          <a:p>
            <a:r>
              <a:rPr lang="en-US" dirty="0"/>
              <a:t> IV</a:t>
            </a:r>
            <a:r>
              <a:rPr lang="ru-RU" dirty="0"/>
              <a:t> </a:t>
            </a:r>
            <a:r>
              <a:rPr lang="ru-RU" dirty="0" err="1"/>
              <a:t>Шың кітабы</a:t>
            </a:r>
            <a:r>
              <a:rPr lang="ru-RU" dirty="0"/>
              <a:t> 2014 </a:t>
            </a:r>
            <a:r>
              <a:rPr lang="ru-RU" dirty="0" err="1"/>
              <a:t>жыл</a:t>
            </a:r>
            <a:r>
              <a:rPr lang="en-US" dirty="0"/>
              <a:t> </a:t>
            </a:r>
            <a:r>
              <a:rPr lang="ru-RU" dirty="0"/>
              <a:t>том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8800" dirty="0"/>
              <a:t>Назарларыңызга рахмет!!!!!</a:t>
            </a:r>
            <a:endParaRPr lang="ru-RU" sz="8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1241</Words>
  <Application>Microsoft Office PowerPoint</Application>
  <PresentationFormat>Экран (4:3)</PresentationFormat>
  <Paragraphs>30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Тема Office</vt:lpstr>
      <vt:lpstr>Презентация PowerPoint</vt:lpstr>
      <vt:lpstr>Жоспар:</vt:lpstr>
      <vt:lpstr>Топырақ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Пайдаланылған әдебиеттер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AdminPC</dc:creator>
  <cp:lastModifiedBy>Saltanat Makatova</cp:lastModifiedBy>
  <cp:revision>32</cp:revision>
  <dcterms:created xsi:type="dcterms:W3CDTF">2017-02-16T13:35:24Z</dcterms:created>
  <dcterms:modified xsi:type="dcterms:W3CDTF">2024-01-05T21:42:15Z</dcterms:modified>
</cp:coreProperties>
</file>