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docProps/custom.xml" ContentType="application/vnd.openxmlformats-officedocument.custom-properties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8" r:id="rId13"/>
    <p:sldId id="270" r:id="rId14"/>
    <p:sldId id="271" r:id="rId15"/>
    <p:sldId id="272" r:id="rId16"/>
    <p:sldId id="273" r:id="rId17"/>
    <p:sldId id="276" r:id="rId18"/>
    <p:sldId id="274" r:id="rId19"/>
    <p:sldId id="275" r:id="rId20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sz="4000" kern="1200">
        <a:solidFill>
          <a:schemeClr val="tx1"/>
        </a:solidFill>
        <a:effectLst>
          <a:outerShdw blurRad="38100" dist="38100" dir="2700000" algn="tl">
            <a:srgbClr val="000000">
              <a:alpha val="43137"/>
            </a:srgbClr>
          </a:outerShdw>
        </a:effectLst>
        <a:latin typeface="Verdana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4000" kern="1200">
        <a:solidFill>
          <a:schemeClr val="tx1"/>
        </a:solidFill>
        <a:effectLst>
          <a:outerShdw blurRad="38100" dist="38100" dir="2700000" algn="tl">
            <a:srgbClr val="000000">
              <a:alpha val="43137"/>
            </a:srgbClr>
          </a:outerShdw>
        </a:effectLst>
        <a:latin typeface="Verdana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4000" kern="1200">
        <a:solidFill>
          <a:schemeClr val="tx1"/>
        </a:solidFill>
        <a:effectLst>
          <a:outerShdw blurRad="38100" dist="38100" dir="2700000" algn="tl">
            <a:srgbClr val="000000">
              <a:alpha val="43137"/>
            </a:srgbClr>
          </a:outerShdw>
        </a:effectLst>
        <a:latin typeface="Verdana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4000" kern="1200">
        <a:solidFill>
          <a:schemeClr val="tx1"/>
        </a:solidFill>
        <a:effectLst>
          <a:outerShdw blurRad="38100" dist="38100" dir="2700000" algn="tl">
            <a:srgbClr val="000000">
              <a:alpha val="43137"/>
            </a:srgbClr>
          </a:outerShdw>
        </a:effectLst>
        <a:latin typeface="Verdana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4000" kern="1200">
        <a:solidFill>
          <a:schemeClr val="tx1"/>
        </a:solidFill>
        <a:effectLst>
          <a:outerShdw blurRad="38100" dist="38100" dir="2700000" algn="tl">
            <a:srgbClr val="000000">
              <a:alpha val="43137"/>
            </a:srgbClr>
          </a:outerShdw>
        </a:effectLst>
        <a:latin typeface="Verdana" pitchFamily="34" charset="0"/>
        <a:ea typeface="+mn-ea"/>
        <a:cs typeface="+mn-cs"/>
      </a:defRPr>
    </a:lvl5pPr>
    <a:lvl6pPr marL="2286000" algn="l" defTabSz="914400" rtl="0" eaLnBrk="1" latinLnBrk="0" hangingPunct="1">
      <a:defRPr sz="4000" kern="1200">
        <a:solidFill>
          <a:schemeClr val="tx1"/>
        </a:solidFill>
        <a:effectLst>
          <a:outerShdw blurRad="38100" dist="38100" dir="2700000" algn="tl">
            <a:srgbClr val="000000">
              <a:alpha val="43137"/>
            </a:srgbClr>
          </a:outerShdw>
        </a:effectLst>
        <a:latin typeface="Verdana" pitchFamily="34" charset="0"/>
        <a:ea typeface="+mn-ea"/>
        <a:cs typeface="+mn-cs"/>
      </a:defRPr>
    </a:lvl6pPr>
    <a:lvl7pPr marL="2743200" algn="l" defTabSz="914400" rtl="0" eaLnBrk="1" latinLnBrk="0" hangingPunct="1">
      <a:defRPr sz="4000" kern="1200">
        <a:solidFill>
          <a:schemeClr val="tx1"/>
        </a:solidFill>
        <a:effectLst>
          <a:outerShdw blurRad="38100" dist="38100" dir="2700000" algn="tl">
            <a:srgbClr val="000000">
              <a:alpha val="43137"/>
            </a:srgbClr>
          </a:outerShdw>
        </a:effectLst>
        <a:latin typeface="Verdana" pitchFamily="34" charset="0"/>
        <a:ea typeface="+mn-ea"/>
        <a:cs typeface="+mn-cs"/>
      </a:defRPr>
    </a:lvl7pPr>
    <a:lvl8pPr marL="3200400" algn="l" defTabSz="914400" rtl="0" eaLnBrk="1" latinLnBrk="0" hangingPunct="1">
      <a:defRPr sz="4000" kern="1200">
        <a:solidFill>
          <a:schemeClr val="tx1"/>
        </a:solidFill>
        <a:effectLst>
          <a:outerShdw blurRad="38100" dist="38100" dir="2700000" algn="tl">
            <a:srgbClr val="000000">
              <a:alpha val="43137"/>
            </a:srgbClr>
          </a:outerShdw>
        </a:effectLst>
        <a:latin typeface="Verdana" pitchFamily="34" charset="0"/>
        <a:ea typeface="+mn-ea"/>
        <a:cs typeface="+mn-cs"/>
      </a:defRPr>
    </a:lvl8pPr>
    <a:lvl9pPr marL="3657600" algn="l" defTabSz="914400" rtl="0" eaLnBrk="1" latinLnBrk="0" hangingPunct="1">
      <a:defRPr sz="4000" kern="1200">
        <a:solidFill>
          <a:schemeClr val="tx1"/>
        </a:solidFill>
        <a:effectLst>
          <a:outerShdw blurRad="38100" dist="38100" dir="2700000" algn="tl">
            <a:srgbClr val="000000">
              <a:alpha val="43137"/>
            </a:srgbClr>
          </a:outerShdw>
        </a:effectLst>
        <a:latin typeface="Verdana" pitchFamily="34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clrMru>
    <a:srgbClr val="FFFF66"/>
    <a:srgbClr val="FF0000"/>
    <a:srgbClr val="FFFF00"/>
    <a:srgbClr val="0033CC"/>
    <a:srgbClr val="FF0066"/>
    <a:srgbClr val="00CC66"/>
    <a:srgbClr val="009900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114" d="100"/>
          <a:sy n="114" d="100"/>
        </p:scale>
        <p:origin x="-72" y="53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1828800" y="3159760"/>
            <a:ext cx="457200" cy="1034129"/>
          </a:xfrm>
          <a:prstGeom prst="rect">
            <a:avLst/>
          </a:prstGeom>
          <a:noFill/>
        </p:spPr>
        <p:txBody>
          <a:bodyPr wrap="square" lIns="0" tIns="9144" rIns="0" bIns="9144" rtlCol="0" anchor="ctr" anchorCtr="0">
            <a:spAutoFit/>
          </a:bodyPr>
          <a:lstStyle/>
          <a:p>
            <a:r>
              <a:rPr lang="en-US" sz="6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{</a:t>
            </a:r>
            <a:endParaRPr lang="en-US" sz="6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77240" y="1219200"/>
            <a:ext cx="7543800" cy="2152650"/>
          </a:xfrm>
        </p:spPr>
        <p:txBody>
          <a:bodyPr>
            <a:noAutofit/>
          </a:bodyPr>
          <a:lstStyle>
            <a:lvl1pPr>
              <a:defRPr sz="6000"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133600" y="3375491"/>
            <a:ext cx="6172200" cy="685800"/>
          </a:xfrm>
        </p:spPr>
        <p:txBody>
          <a:bodyPr anchor="ctr"/>
          <a:lstStyle>
            <a:lvl1pPr marL="0" indent="0" algn="l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15" name="Date Placeholder 1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2EF3C6E0-C659-4F59-A0A5-ADBE080C8F4C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3" name="Title 1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5" name="Slide Number Placeholder 1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B91EBF7-358D-4D8D-8024-851EE557F7E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6" name="Footer Placeholder 1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4267200" y="4074497"/>
            <a:ext cx="457200" cy="1015663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r>
              <a:rPr lang="en-US" sz="6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{</a:t>
            </a:r>
            <a:endParaRPr lang="en-US" sz="6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0" y="4267368"/>
            <a:ext cx="3733800" cy="731520"/>
          </a:xfrm>
        </p:spPr>
        <p:txBody>
          <a:bodyPr anchor="ctr">
            <a:normAutofit/>
          </a:bodyPr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D5A2B7D-3559-42B2-B2E1-6C5B8D5B2527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286000" y="1905000"/>
            <a:ext cx="6035040" cy="2350008"/>
          </a:xfrm>
        </p:spPr>
        <p:txBody>
          <a:bodyPr/>
          <a:lstStyle>
            <a:lvl1pPr marL="0" algn="l" defTabSz="914400" rtl="0" eaLnBrk="1" latinLnBrk="0" hangingPunct="1">
              <a:spcBef>
                <a:spcPct val="0"/>
              </a:spcBef>
              <a:buNone/>
              <a:defRPr lang="en-US" sz="5400" b="0" kern="1200" cap="none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E1E6526E-5431-4340-A3DD-D09387DB99E2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1" name="Title 10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3"/>
          </p:nvPr>
        </p:nvSpPr>
        <p:spPr>
          <a:xfrm>
            <a:off x="1344168" y="658368"/>
            <a:ext cx="3273552" cy="34290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sz="quarter" idx="14"/>
          </p:nvPr>
        </p:nvSpPr>
        <p:spPr>
          <a:xfrm>
            <a:off x="5029200" y="658368"/>
            <a:ext cx="3273552" cy="343217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41120" y="661976"/>
            <a:ext cx="3273552" cy="639762"/>
          </a:xfrm>
        </p:spPr>
        <p:txBody>
          <a:bodyPr anchor="ctr">
            <a:noAutofit/>
          </a:bodyPr>
          <a:lstStyle>
            <a:lvl1pPr marL="0" indent="0">
              <a:buNone/>
              <a:defRPr sz="22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344168" y="1371600"/>
            <a:ext cx="3276600" cy="2743200"/>
          </a:xfrm>
        </p:spPr>
        <p:txBody>
          <a:bodyPr anchor="t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29200" y="661976"/>
            <a:ext cx="3273552" cy="639762"/>
          </a:xfrm>
        </p:spPr>
        <p:txBody>
          <a:bodyPr anchor="ctr">
            <a:noAutofit/>
          </a:bodyPr>
          <a:lstStyle>
            <a:lvl1pPr marL="0" indent="0">
              <a:buNone/>
              <a:defRPr sz="22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29200" y="1371600"/>
            <a:ext cx="3273552" cy="2743200"/>
          </a:xfrm>
        </p:spPr>
        <p:txBody>
          <a:bodyPr anchor="t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1056640" y="520192"/>
            <a:ext cx="457200" cy="92333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r>
              <a:rPr lang="en-US" sz="6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{</a:t>
            </a:r>
            <a:endParaRPr lang="en-US" sz="6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4780280" y="520192"/>
            <a:ext cx="457200" cy="92333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r>
              <a:rPr lang="en-US" sz="6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{</a:t>
            </a:r>
            <a:endParaRPr lang="en-US" sz="6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5" name="Slide Number Placeholder 1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0580747-6374-4471-87AA-6E8DAECB353D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6" name="Footer Placeholder 1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27C4DCF-159F-4306-99B7-FAB35D743352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FB028030-0294-4F26-9CD8-60888A268E4A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/>
          <p:cNvSpPr txBox="1"/>
          <p:nvPr/>
        </p:nvSpPr>
        <p:spPr>
          <a:xfrm>
            <a:off x="5328920" y="1774588"/>
            <a:ext cx="457200" cy="1231106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r>
              <a:rPr lang="en-US" sz="8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{</a:t>
            </a:r>
            <a:endParaRPr lang="en-US" sz="8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685801"/>
            <a:ext cx="4343400" cy="3429000"/>
          </a:xfrm>
        </p:spPr>
        <p:txBody>
          <a:bodyPr anchor="ctr"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715000" y="685801"/>
            <a:ext cx="2590800" cy="3429000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5" name="Date Placeholder 1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8DEEE927-314C-4A1A-913A-70F79811A8A6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8" name="Title 1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219200" y="612775"/>
            <a:ext cx="6705600" cy="2546985"/>
          </a:xfrm>
          <a:effectLst>
            <a:outerShdw blurRad="152400" dist="317500" dir="5400000" sx="90000" sy="-19000" rotWithShape="0">
              <a:prstClr val="black">
                <a:alpha val="15000"/>
              </a:prstClr>
            </a:outerShdw>
          </a:effectLst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743200" y="3453047"/>
            <a:ext cx="5029200" cy="720804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435352" y="3331464"/>
            <a:ext cx="457200" cy="92333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r>
              <a:rPr lang="en-US" sz="6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{</a:t>
            </a:r>
            <a:endParaRPr lang="en-US" sz="6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11" name="Title 10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3" name="Date Placeholder 1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4" name="Slide Number Placeholder 1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64638C2-E434-4505-B307-673549AC0CBB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5" name="Footer Placeholder 14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133600" y="685801"/>
            <a:ext cx="5791200" cy="3505199"/>
          </a:xfrm>
        </p:spPr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884253-FAA2-47E8-A82C-91C3C3E3C4B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09600" y="609601"/>
            <a:ext cx="2133600" cy="51816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895600" y="685801"/>
            <a:ext cx="5029200" cy="4572000"/>
          </a:xfrm>
        </p:spPr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AB8A89-5B96-460B-BE44-4C2AA48C85B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gradFill>
            <a:gsLst>
              <a:gs pos="0">
                <a:schemeClr val="accent6">
                  <a:lumMod val="50000"/>
                  <a:alpha val="36000"/>
                </a:schemeClr>
              </a:gs>
              <a:gs pos="100000">
                <a:schemeClr val="bg2">
                  <a:alpha val="1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/>
          <p:cNvSpPr/>
          <p:nvPr/>
        </p:nvSpPr>
        <p:spPr>
          <a:xfrm rot="19724275">
            <a:off x="1373221" y="1038440"/>
            <a:ext cx="7240620" cy="5706987"/>
          </a:xfrm>
          <a:prstGeom prst="ellipse">
            <a:avLst/>
          </a:prstGeom>
          <a:gradFill flip="none" rotWithShape="1">
            <a:gsLst>
              <a:gs pos="0">
                <a:schemeClr val="accent6">
                  <a:lumMod val="60000"/>
                  <a:lumOff val="40000"/>
                  <a:alpha val="7000"/>
                </a:schemeClr>
              </a:gs>
              <a:gs pos="58000">
                <a:schemeClr val="bg2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/>
          <p:cNvSpPr/>
          <p:nvPr/>
        </p:nvSpPr>
        <p:spPr>
          <a:xfrm rot="17656910">
            <a:off x="-274211" y="1165875"/>
            <a:ext cx="5538472" cy="4480459"/>
          </a:xfrm>
          <a:prstGeom prst="ellipse">
            <a:avLst/>
          </a:prstGeom>
          <a:gradFill flip="none" rotWithShape="1">
            <a:gsLst>
              <a:gs pos="0">
                <a:schemeClr val="accent6">
                  <a:lumMod val="60000"/>
                  <a:lumOff val="40000"/>
                  <a:alpha val="8000"/>
                </a:schemeClr>
              </a:gs>
              <a:gs pos="58000">
                <a:schemeClr val="bg2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 rot="19724275">
            <a:off x="3277955" y="116854"/>
            <a:ext cx="6479362" cy="4754757"/>
          </a:xfrm>
          <a:prstGeom prst="ellipse">
            <a:avLst/>
          </a:prstGeom>
          <a:gradFill flip="none" rotWithShape="1">
            <a:gsLst>
              <a:gs pos="0">
                <a:schemeClr val="accent6">
                  <a:lumMod val="60000"/>
                  <a:lumOff val="40000"/>
                  <a:alpha val="8000"/>
                </a:schemeClr>
              </a:gs>
              <a:gs pos="58000">
                <a:schemeClr val="bg2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77240" y="4876800"/>
            <a:ext cx="7543800" cy="91440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133600" y="685801"/>
            <a:ext cx="6096000" cy="365759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72200" y="6154738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1100">
                <a:solidFill>
                  <a:schemeClr val="tx1">
                    <a:alpha val="60000"/>
                  </a:schemeClr>
                </a:solidFill>
                <a:effectLst/>
              </a:defRPr>
            </a:lvl1pPr>
          </a:lstStyle>
          <a:p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822960" y="6154738"/>
            <a:ext cx="45720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>
                <a:solidFill>
                  <a:schemeClr val="tx1">
                    <a:alpha val="60000"/>
                  </a:schemeClr>
                </a:solidFill>
                <a:effectLst/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22960" y="5842000"/>
            <a:ext cx="2133600" cy="304800"/>
          </a:xfrm>
          <a:prstGeom prst="rect">
            <a:avLst/>
          </a:prstGeom>
        </p:spPr>
        <p:txBody>
          <a:bodyPr vert="horz" lIns="91440" tIns="45720" rIns="91440" bIns="9144" rtlCol="0" anchor="b"/>
          <a:lstStyle>
            <a:lvl1pPr algn="l">
              <a:defRPr sz="1600">
                <a:solidFill>
                  <a:schemeClr val="tx1">
                    <a:alpha val="60000"/>
                  </a:schemeClr>
                </a:solidFill>
                <a:effectLst/>
              </a:defRPr>
            </a:lvl1pPr>
          </a:lstStyle>
          <a:p>
            <a:fld id="{AAC08AFE-6BB4-4D25-B8ED-D584519FE8D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4900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56032" algn="l" defTabSz="914400" rtl="0" eaLnBrk="1" latinLnBrk="0" hangingPunct="1">
        <a:spcBef>
          <a:spcPct val="20000"/>
        </a:spcBef>
        <a:spcAft>
          <a:spcPts val="0"/>
        </a:spcAft>
        <a:buSzPct val="60000"/>
        <a:buFont typeface="Wingdings" pitchFamily="2" charset="2"/>
        <a:buChar char=""/>
        <a:defRPr sz="2100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1pPr>
      <a:lvl2pPr marL="640080" indent="-256032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"/>
        <a:defRPr sz="1900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2pPr>
      <a:lvl3pPr marL="1005840" indent="-256032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"/>
        <a:defRPr sz="1700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3pPr>
      <a:lvl4pPr marL="1371600" indent="-256032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"/>
        <a:defRPr sz="1600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4pPr>
      <a:lvl5pPr marL="1645920" indent="-256032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"/>
        <a:defRPr sz="1500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5pPr>
      <a:lvl6pPr marL="1965960" indent="-256032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"/>
        <a:defRPr sz="1400" kern="1200">
          <a:solidFill>
            <a:schemeClr val="tx1"/>
          </a:solidFill>
          <a:effectLst>
            <a:outerShdw blurRad="38100" dist="38100" dir="2700000" algn="ctr" rotWithShape="0">
              <a:srgbClr val="000000">
                <a:alpha val="43000"/>
              </a:srgbClr>
            </a:outerShdw>
          </a:effectLst>
          <a:latin typeface="+mn-lt"/>
          <a:ea typeface="+mn-ea"/>
          <a:cs typeface="+mn-cs"/>
        </a:defRPr>
      </a:lvl6pPr>
      <a:lvl7pPr marL="2240280" indent="-256032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"/>
        <a:defRPr sz="1400" kern="1200">
          <a:solidFill>
            <a:schemeClr val="tx1"/>
          </a:solidFill>
          <a:effectLst>
            <a:outerShdw blurRad="38100" dist="38100" dir="2700000" algn="ctr" rotWithShape="0">
              <a:srgbClr val="000000">
                <a:alpha val="43000"/>
              </a:srgbClr>
            </a:outerShdw>
          </a:effectLst>
          <a:latin typeface="+mn-lt"/>
          <a:ea typeface="+mn-ea"/>
          <a:cs typeface="+mn-cs"/>
        </a:defRPr>
      </a:lvl7pPr>
      <a:lvl8pPr marL="2514600" indent="-256032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"/>
        <a:defRPr sz="1400" kern="1200">
          <a:solidFill>
            <a:schemeClr val="tx1"/>
          </a:solidFill>
          <a:effectLst>
            <a:outerShdw blurRad="38100" dist="38100" dir="2700000" algn="ctr" rotWithShape="0">
              <a:srgbClr val="000000">
                <a:alpha val="43000"/>
              </a:srgbClr>
            </a:outerShdw>
          </a:effectLst>
          <a:latin typeface="+mn-lt"/>
          <a:ea typeface="+mn-ea"/>
          <a:cs typeface="+mn-cs"/>
        </a:defRPr>
      </a:lvl8pPr>
      <a:lvl9pPr marL="2834640" indent="-256032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"/>
        <a:defRPr sz="1400" kern="1200">
          <a:solidFill>
            <a:schemeClr val="tx1"/>
          </a:solidFill>
          <a:effectLst>
            <a:outerShdw blurRad="38100" dist="38100" dir="2700000" algn="ctr" rotWithShape="0">
              <a:srgbClr val="000000">
                <a:alpha val="43000"/>
              </a:srgbClr>
            </a:outerShdw>
          </a:effectLst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gif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gif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gif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gif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2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gif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gif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gif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0" name="WordArt 4"/>
          <p:cNvSpPr>
            <a:spLocks noChangeArrowheads="1" noChangeShapeType="1" noTextEdit="1"/>
          </p:cNvSpPr>
          <p:nvPr/>
        </p:nvSpPr>
        <p:spPr bwMode="auto">
          <a:xfrm>
            <a:off x="639661" y="1447800"/>
            <a:ext cx="7772400" cy="150495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48060"/>
              </a:avLst>
            </a:prstTxWarp>
          </a:bodyPr>
          <a:lstStyle/>
          <a:p>
            <a:pPr algn="ctr"/>
            <a:r>
              <a:rPr lang="ru-RU" sz="3600" kern="1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innerShdw blurRad="63500" dist="50800" dir="18900000">
                    <a:prstClr val="black">
                      <a:alpha val="50000"/>
                    </a:prstClr>
                  </a:innerShdw>
                </a:effectLst>
                <a:latin typeface="Impact"/>
              </a:rPr>
              <a:t>Полупроводники</a:t>
            </a:r>
            <a:endParaRPr lang="ru-RU" sz="3600" kern="10" dirty="0">
              <a:ln w="19050">
                <a:solidFill>
                  <a:srgbClr val="0033CC"/>
                </a:solidFill>
                <a:round/>
                <a:headEnd/>
                <a:tailEnd/>
              </a:ln>
              <a:solidFill>
                <a:srgbClr val="FF0066"/>
              </a:solidFill>
              <a:effectLst>
                <a:innerShdw blurRad="63500" dist="50800" dir="18900000">
                  <a:prstClr val="black">
                    <a:alpha val="50000"/>
                  </a:prstClr>
                </a:innerShdw>
              </a:effectLst>
              <a:latin typeface="Impact"/>
            </a:endParaRPr>
          </a:p>
        </p:txBody>
      </p:sp>
      <p:pic>
        <p:nvPicPr>
          <p:cNvPr id="4109" name="Picture 13" descr="J0095675"/>
          <p:cNvPicPr>
            <a:picLocks noChangeAspect="1" noChangeArrowheads="1" noCrop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86200" y="3886200"/>
            <a:ext cx="914400" cy="89852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/>
        </p:spPr>
      </p:pic>
      <p:sp>
        <p:nvSpPr>
          <p:cNvPr id="3" name="TextBox 2"/>
          <p:cNvSpPr txBox="1"/>
          <p:nvPr/>
        </p:nvSpPr>
        <p:spPr>
          <a:xfrm>
            <a:off x="914400" y="4953000"/>
            <a:ext cx="51054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 smtClean="0">
                <a:solidFill>
                  <a:schemeClr val="tx1">
                    <a:lumMod val="75000"/>
                  </a:schemeClr>
                </a:solidFill>
                <a:latin typeface="Calibri Light" pitchFamily="34" charset="0"/>
              </a:rPr>
              <a:t>Работу сделал</a:t>
            </a:r>
          </a:p>
          <a:p>
            <a:r>
              <a:rPr lang="ru-RU" sz="2000" dirty="0" err="1" smtClean="0">
                <a:solidFill>
                  <a:schemeClr val="tx1">
                    <a:lumMod val="75000"/>
                  </a:schemeClr>
                </a:solidFill>
                <a:latin typeface="Calibri Light" pitchFamily="34" charset="0"/>
              </a:rPr>
              <a:t>Бакин</a:t>
            </a:r>
            <a:r>
              <a:rPr lang="ru-RU" sz="2000" dirty="0" smtClean="0">
                <a:solidFill>
                  <a:schemeClr val="tx1">
                    <a:lumMod val="75000"/>
                  </a:schemeClr>
                </a:solidFill>
                <a:latin typeface="Calibri Light" pitchFamily="34" charset="0"/>
              </a:rPr>
              <a:t> Николай</a:t>
            </a:r>
            <a:r>
              <a:rPr lang="ru-RU" sz="2000" dirty="0" smtClean="0">
                <a:solidFill>
                  <a:schemeClr val="tx1">
                    <a:lumMod val="75000"/>
                  </a:schemeClr>
                </a:solidFill>
                <a:latin typeface="Calibri Light" pitchFamily="34" charset="0"/>
              </a:rPr>
              <a:t>.</a:t>
            </a:r>
            <a:endParaRPr lang="ru-RU" sz="2000" dirty="0">
              <a:solidFill>
                <a:schemeClr val="tx1">
                  <a:lumMod val="75000"/>
                </a:schemeClr>
              </a:solidFill>
              <a:latin typeface="Calibri Light" pitchFamily="34" charset="0"/>
            </a:endParaRPr>
          </a:p>
        </p:txBody>
      </p:sp>
    </p:spTree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mph" presetSubtype="0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25"/>
                                  </p:iterate>
                                  <p:childTnLst>
                                    <p:set>
                                      <p:cBhvr override="childStyle">
                                        <p:cTn id="6" dur="indefinite"/>
                                        <p:tgtEl>
                                          <p:spTgt spid="4100"/>
                                        </p:tgtEl>
                                        <p:attrNameLst>
                                          <p:attrName>style.fontWeight</p:attrName>
                                        </p:attrNameLst>
                                      </p:cBhvr>
                                      <p:to>
                                        <p:strVal val="bol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00" grpId="0"/>
      <p:bldP spid="3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6" name="Text Box 6"/>
          <p:cNvSpPr txBox="1">
            <a:spLocks noChangeArrowheads="1"/>
          </p:cNvSpPr>
          <p:nvPr/>
        </p:nvSpPr>
        <p:spPr bwMode="auto">
          <a:xfrm>
            <a:off x="533400" y="228600"/>
            <a:ext cx="79248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ru-RU" sz="1800" i="1">
              <a:effectLst>
                <a:outerShdw blurRad="38100" dist="38100" dir="2700000" algn="tl">
                  <a:srgbClr val="FFFFFF"/>
                </a:outerShdw>
              </a:effectLst>
            </a:endParaRPr>
          </a:p>
        </p:txBody>
      </p:sp>
      <p:sp>
        <p:nvSpPr>
          <p:cNvPr id="5130" name="Rectangle 10"/>
          <p:cNvSpPr>
            <a:spLocks noGrp="1" noChangeArrowheads="1"/>
          </p:cNvSpPr>
          <p:nvPr>
            <p:ph idx="1"/>
          </p:nvPr>
        </p:nvSpPr>
        <p:spPr>
          <a:xfrm>
            <a:off x="609600" y="1828800"/>
            <a:ext cx="8229600" cy="4525963"/>
          </a:xfrm>
        </p:spPr>
        <p:txBody>
          <a:bodyPr/>
          <a:lstStyle/>
          <a:p>
            <a:pPr>
              <a:lnSpc>
                <a:spcPct val="90000"/>
              </a:lnSpc>
              <a:buFontTx/>
              <a:buNone/>
            </a:pPr>
            <a:r>
              <a:rPr lang="ru-RU" dirty="0">
                <a:solidFill>
                  <a:srgbClr val="0033CC"/>
                </a:solidFill>
                <a:latin typeface="Times New Roman" pitchFamily="18" charset="0"/>
                <a:cs typeface="Times New Roman" pitchFamily="18" charset="0"/>
              </a:rPr>
              <a:t>      </a:t>
            </a:r>
            <a:r>
              <a:rPr lang="ru-RU" sz="2400" dirty="0">
                <a:solidFill>
                  <a:schemeClr val="tx1">
                    <a:lumMod val="75000"/>
                  </a:schemeClr>
                </a:solidFill>
                <a:latin typeface="Calibri Light" pitchFamily="34" charset="0"/>
                <a:cs typeface="Times New Roman" pitchFamily="18" charset="0"/>
              </a:rPr>
              <a:t>Полупроводниками являются химические элементы кремний </a:t>
            </a:r>
            <a:r>
              <a:rPr lang="en-US" sz="2400" dirty="0">
                <a:solidFill>
                  <a:schemeClr val="tx1">
                    <a:lumMod val="75000"/>
                  </a:schemeClr>
                </a:solidFill>
                <a:latin typeface="Calibri Light" pitchFamily="34" charset="0"/>
                <a:cs typeface="Times New Roman" pitchFamily="18" charset="0"/>
              </a:rPr>
              <a:t>(Si), </a:t>
            </a:r>
            <a:r>
              <a:rPr lang="ru-RU" sz="2400" dirty="0">
                <a:solidFill>
                  <a:schemeClr val="tx1">
                    <a:lumMod val="75000"/>
                  </a:schemeClr>
                </a:solidFill>
                <a:latin typeface="Calibri Light" pitchFamily="34" charset="0"/>
                <a:cs typeface="Times New Roman" pitchFamily="18" charset="0"/>
              </a:rPr>
              <a:t>германий (</a:t>
            </a:r>
            <a:r>
              <a:rPr lang="en-US" sz="2400" dirty="0" err="1">
                <a:solidFill>
                  <a:schemeClr val="tx1">
                    <a:lumMod val="75000"/>
                  </a:schemeClr>
                </a:solidFill>
                <a:latin typeface="Calibri Light" pitchFamily="34" charset="0"/>
                <a:cs typeface="Times New Roman" pitchFamily="18" charset="0"/>
              </a:rPr>
              <a:t>Ge</a:t>
            </a:r>
            <a:r>
              <a:rPr lang="en-US" sz="2400" dirty="0">
                <a:solidFill>
                  <a:schemeClr val="tx1">
                    <a:lumMod val="75000"/>
                  </a:schemeClr>
                </a:solidFill>
                <a:latin typeface="Calibri Light" pitchFamily="34" charset="0"/>
                <a:cs typeface="Times New Roman" pitchFamily="18" charset="0"/>
              </a:rPr>
              <a:t>)</a:t>
            </a:r>
            <a:r>
              <a:rPr lang="ru-RU" sz="2400" dirty="0">
                <a:solidFill>
                  <a:schemeClr val="tx1">
                    <a:lumMod val="75000"/>
                  </a:schemeClr>
                </a:solidFill>
                <a:latin typeface="Calibri Light" pitchFamily="34" charset="0"/>
                <a:cs typeface="Times New Roman" pitchFamily="18" charset="0"/>
              </a:rPr>
              <a:t>, селен (</a:t>
            </a:r>
            <a:r>
              <a:rPr lang="en-US" sz="2400" dirty="0">
                <a:solidFill>
                  <a:schemeClr val="tx1">
                    <a:lumMod val="75000"/>
                  </a:schemeClr>
                </a:solidFill>
                <a:latin typeface="Calibri Light" pitchFamily="34" charset="0"/>
                <a:cs typeface="Times New Roman" pitchFamily="18" charset="0"/>
              </a:rPr>
              <a:t>Se)</a:t>
            </a:r>
            <a:r>
              <a:rPr lang="ru-RU" sz="2400" dirty="0">
                <a:solidFill>
                  <a:schemeClr val="tx1">
                    <a:lumMod val="75000"/>
                  </a:schemeClr>
                </a:solidFill>
                <a:latin typeface="Calibri Light" pitchFamily="34" charset="0"/>
                <a:cs typeface="Times New Roman" pitchFamily="18" charset="0"/>
              </a:rPr>
              <a:t>, Теллур (Те) и некоторые химические соединения.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ru-RU" sz="2400" dirty="0">
                <a:solidFill>
                  <a:schemeClr val="tx1">
                    <a:lumMod val="75000"/>
                  </a:schemeClr>
                </a:solidFill>
                <a:latin typeface="Calibri Light" pitchFamily="34" charset="0"/>
                <a:cs typeface="Times New Roman" pitchFamily="18" charset="0"/>
              </a:rPr>
              <a:t>        При низких температурах чистые полупроводники не проводят электрического тока, т.к. в них нет свободных зарядов. Кремний и германий имеют на внешней электронной оболочке по 4 электрона. В кристалле каждый из этих электронов принадлежит двум соседним атомам, образуя т.н. ковалентную связь. Эти электроны участвуют в тепловом движении, но остаются на своих местах в кристалле. </a:t>
            </a:r>
          </a:p>
        </p:txBody>
      </p:sp>
      <p:sp>
        <p:nvSpPr>
          <p:cNvPr id="5127" name="Rectangle 7"/>
          <p:cNvSpPr>
            <a:spLocks noGrp="1" noChangeArrowheads="1"/>
          </p:cNvSpPr>
          <p:nvPr>
            <p:ph type="title"/>
          </p:nvPr>
        </p:nvSpPr>
        <p:spPr>
          <a:xfrm>
            <a:off x="457200" y="152400"/>
            <a:ext cx="8229600" cy="1143000"/>
          </a:xfrm>
        </p:spPr>
        <p:txBody>
          <a:bodyPr/>
          <a:lstStyle/>
          <a:p>
            <a:r>
              <a:rPr lang="ru-RU" sz="4000" b="1" i="1" dirty="0"/>
              <a:t>Основные свойства полупроводников</a:t>
            </a:r>
          </a:p>
        </p:txBody>
      </p:sp>
    </p:spTree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8)">
                                      <p:cBhvr>
                                        <p:cTn id="7" dur="500"/>
                                        <p:tgtEl>
                                          <p:spTgt spid="51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21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8)">
                                      <p:cBhvr>
                                        <p:cTn id="11" dur="500"/>
                                        <p:tgtEl>
                                          <p:spTgt spid="513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30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8" name="Picture 4" descr="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5000" y="1371600"/>
            <a:ext cx="5638800" cy="4492625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269" name="Text Box 5"/>
          <p:cNvSpPr txBox="1">
            <a:spLocks noChangeArrowheads="1"/>
          </p:cNvSpPr>
          <p:nvPr/>
        </p:nvSpPr>
        <p:spPr bwMode="auto">
          <a:xfrm>
            <a:off x="457200" y="152400"/>
            <a:ext cx="78486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ru-RU" sz="1800">
              <a:effectLst>
                <a:outerShdw blurRad="38100" dist="38100" dir="2700000" algn="tl">
                  <a:srgbClr val="FFFFFF"/>
                </a:outerShdw>
              </a:effectLst>
            </a:endParaRPr>
          </a:p>
        </p:txBody>
      </p:sp>
      <p:sp>
        <p:nvSpPr>
          <p:cNvPr id="11270" name="Text Box 6"/>
          <p:cNvSpPr txBox="1">
            <a:spLocks noChangeArrowheads="1"/>
          </p:cNvSpPr>
          <p:nvPr/>
        </p:nvSpPr>
        <p:spPr bwMode="auto">
          <a:xfrm>
            <a:off x="685800" y="152400"/>
            <a:ext cx="7696200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sz="3200" i="1" dirty="0">
                <a:effectLst/>
                <a:latin typeface="Calibri Light" pitchFamily="34" charset="0"/>
              </a:rPr>
              <a:t>Строение кристалла кремния</a:t>
            </a:r>
          </a:p>
        </p:txBody>
      </p:sp>
      <p:sp>
        <p:nvSpPr>
          <p:cNvPr id="11271" name="Text Box 7"/>
          <p:cNvSpPr txBox="1">
            <a:spLocks noChangeArrowheads="1"/>
          </p:cNvSpPr>
          <p:nvPr/>
        </p:nvSpPr>
        <p:spPr bwMode="auto">
          <a:xfrm>
            <a:off x="2057400" y="685800"/>
            <a:ext cx="29718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1800" i="1" u="sng" dirty="0">
                <a:solidFill>
                  <a:schemeClr val="tx1">
                    <a:lumMod val="75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Валентные электроны</a:t>
            </a:r>
          </a:p>
        </p:txBody>
      </p:sp>
      <p:sp>
        <p:nvSpPr>
          <p:cNvPr id="11273" name="Line 9"/>
          <p:cNvSpPr>
            <a:spLocks noChangeShapeType="1"/>
          </p:cNvSpPr>
          <p:nvPr/>
        </p:nvSpPr>
        <p:spPr bwMode="auto">
          <a:xfrm flipH="1">
            <a:off x="3124200" y="990600"/>
            <a:ext cx="152400" cy="1295400"/>
          </a:xfrm>
          <a:prstGeom prst="line">
            <a:avLst/>
          </a:prstGeom>
          <a:noFill/>
          <a:ln w="9525">
            <a:solidFill>
              <a:srgbClr val="0033CC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1274" name="Line 10"/>
          <p:cNvSpPr>
            <a:spLocks noChangeShapeType="1"/>
          </p:cNvSpPr>
          <p:nvPr/>
        </p:nvSpPr>
        <p:spPr bwMode="auto">
          <a:xfrm>
            <a:off x="3657600" y="990600"/>
            <a:ext cx="304800" cy="1447800"/>
          </a:xfrm>
          <a:prstGeom prst="line">
            <a:avLst/>
          </a:prstGeom>
          <a:noFill/>
          <a:ln w="9525">
            <a:solidFill>
              <a:srgbClr val="0033CC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1277" name="Text Box 13"/>
          <p:cNvSpPr txBox="1">
            <a:spLocks noChangeArrowheads="1"/>
          </p:cNvSpPr>
          <p:nvPr/>
        </p:nvSpPr>
        <p:spPr bwMode="auto">
          <a:xfrm>
            <a:off x="1066800" y="6019800"/>
            <a:ext cx="7162800" cy="70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000" dirty="0">
                <a:solidFill>
                  <a:schemeClr val="tx1">
                    <a:lumMod val="75000"/>
                  </a:schemeClr>
                </a:solidFill>
                <a:effectLst/>
                <a:latin typeface="Calibri Light" pitchFamily="34" charset="0"/>
              </a:rPr>
              <a:t>При повышении температуры некоторые электроны покидают свои места в кристалле.</a:t>
            </a:r>
          </a:p>
        </p:txBody>
      </p:sp>
    </p:spTree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12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4" name="Text Box 6"/>
          <p:cNvSpPr txBox="1">
            <a:spLocks noChangeArrowheads="1"/>
          </p:cNvSpPr>
          <p:nvPr/>
        </p:nvSpPr>
        <p:spPr bwMode="auto">
          <a:xfrm>
            <a:off x="685800" y="152400"/>
            <a:ext cx="8458200" cy="8309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sz="2400" i="1" dirty="0">
                <a:effectLst/>
                <a:latin typeface="Calibri Light" pitchFamily="34" charset="0"/>
              </a:rPr>
              <a:t>Образование и движение электронов и дырок при повышенной температуре в чистом полупроводнике</a:t>
            </a:r>
          </a:p>
        </p:txBody>
      </p:sp>
      <p:pic>
        <p:nvPicPr>
          <p:cNvPr id="12296" name="Picture 8" descr="100"/>
          <p:cNvPicPr>
            <a:picLocks noChangeAspect="1" noChangeArrowheads="1" noCrop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1524000"/>
            <a:ext cx="6629400" cy="5040313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122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6" name="Text Box 4"/>
          <p:cNvSpPr txBox="1">
            <a:spLocks noChangeArrowheads="1"/>
          </p:cNvSpPr>
          <p:nvPr/>
        </p:nvSpPr>
        <p:spPr bwMode="auto">
          <a:xfrm>
            <a:off x="762000" y="457200"/>
            <a:ext cx="8153400" cy="23083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400" dirty="0">
                <a:solidFill>
                  <a:schemeClr val="bg1"/>
                </a:solidFill>
                <a:effectLst/>
              </a:rPr>
              <a:t>    </a:t>
            </a:r>
            <a:r>
              <a:rPr lang="ru-RU" sz="2000" dirty="0">
                <a:solidFill>
                  <a:schemeClr val="tx1">
                    <a:lumMod val="75000"/>
                  </a:schemeClr>
                </a:solidFill>
                <a:effectLst/>
                <a:latin typeface="Calibri Light" pitchFamily="34" charset="0"/>
              </a:rPr>
              <a:t>Когда электрон уходит со своего места в кристалле, он становится свободной частицей и движется в кристалле </a:t>
            </a:r>
            <a:r>
              <a:rPr lang="ru-RU" sz="2000" dirty="0" err="1" smtClean="0">
                <a:solidFill>
                  <a:schemeClr val="tx1">
                    <a:lumMod val="75000"/>
                  </a:schemeClr>
                </a:solidFill>
                <a:effectLst/>
                <a:latin typeface="Calibri Light" pitchFamily="34" charset="0"/>
              </a:rPr>
              <a:t>хаотически.Оставленное</a:t>
            </a:r>
            <a:r>
              <a:rPr lang="ru-RU" sz="2000" dirty="0" smtClean="0">
                <a:solidFill>
                  <a:schemeClr val="tx1">
                    <a:lumMod val="75000"/>
                  </a:schemeClr>
                </a:solidFill>
                <a:effectLst/>
                <a:latin typeface="Calibri Light" pitchFamily="34" charset="0"/>
              </a:rPr>
              <a:t> </a:t>
            </a:r>
            <a:r>
              <a:rPr lang="ru-RU" sz="2000" dirty="0">
                <a:solidFill>
                  <a:schemeClr val="tx1">
                    <a:lumMod val="75000"/>
                  </a:schemeClr>
                </a:solidFill>
                <a:effectLst/>
                <a:latin typeface="Calibri Light" pitchFamily="34" charset="0"/>
              </a:rPr>
              <a:t>электроном место называют    «дыркой». На место дырки приходит валентный электрон, расположенный поблизости, при этом образуется новая дырка. На место этой новой  дырки также приходит электрон, и т.д. Таким образом, дырка перемещается по кристаллу полупроводника также хаотически</a:t>
            </a:r>
            <a:r>
              <a:rPr lang="ru-RU" sz="2000" dirty="0">
                <a:solidFill>
                  <a:srgbClr val="0033CC"/>
                </a:solidFill>
                <a:effectLst/>
                <a:latin typeface="Calibri Light" pitchFamily="34" charset="0"/>
              </a:rPr>
              <a:t>. </a:t>
            </a:r>
          </a:p>
        </p:txBody>
      </p:sp>
      <p:sp>
        <p:nvSpPr>
          <p:cNvPr id="13319" name="Text Box 7"/>
          <p:cNvSpPr txBox="1">
            <a:spLocks noChangeArrowheads="1"/>
          </p:cNvSpPr>
          <p:nvPr/>
        </p:nvSpPr>
        <p:spPr bwMode="auto">
          <a:xfrm>
            <a:off x="650846" y="3581400"/>
            <a:ext cx="8153400" cy="13849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400" dirty="0">
                <a:solidFill>
                  <a:srgbClr val="0033CC"/>
                </a:solidFill>
                <a:effectLst/>
              </a:rPr>
              <a:t>  </a:t>
            </a:r>
            <a:r>
              <a:rPr lang="ru-RU" sz="2000" dirty="0">
                <a:solidFill>
                  <a:schemeClr val="tx1">
                    <a:lumMod val="75000"/>
                  </a:schemeClr>
                </a:solidFill>
                <a:effectLst/>
                <a:latin typeface="Calibri Light" pitchFamily="34" charset="0"/>
              </a:rPr>
              <a:t>При приложении к кристаллу внешнего электрического поля движение свободных электронов и дырок происходит под его воздействием: электроны движутся к плюсу, а дырки – к минусу. При этом дырка ведёт себя      как частица, заряженная положительно.</a:t>
            </a:r>
            <a:endParaRPr lang="ru-RU" sz="2000" dirty="0">
              <a:solidFill>
                <a:schemeClr val="tx1">
                  <a:lumMod val="75000"/>
                </a:schemeClr>
              </a:solidFill>
              <a:effectLst>
                <a:outerShdw blurRad="38100" dist="38100" dir="2700000" algn="tl">
                  <a:srgbClr val="FFFFFF"/>
                </a:outerShdw>
              </a:effectLst>
              <a:latin typeface="Calibri Light" pitchFamily="34" charset="0"/>
            </a:endParaRPr>
          </a:p>
        </p:txBody>
      </p:sp>
    </p:spTree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500"/>
                                        <p:tgtEl>
                                          <p:spTgt spid="133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500"/>
                                        <p:tgtEl>
                                          <p:spTgt spid="133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316" grpId="0"/>
      <p:bldP spid="13319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42" name="Text Box 6"/>
          <p:cNvSpPr txBox="1">
            <a:spLocks noChangeArrowheads="1"/>
          </p:cNvSpPr>
          <p:nvPr/>
        </p:nvSpPr>
        <p:spPr bwMode="auto">
          <a:xfrm>
            <a:off x="609600" y="0"/>
            <a:ext cx="8001000" cy="13731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sz="2800" i="1" dirty="0">
                <a:effectLst/>
              </a:rPr>
              <a:t>Направленное движение электронов и дырок под действием электрического поля</a:t>
            </a:r>
          </a:p>
        </p:txBody>
      </p:sp>
      <p:pic>
        <p:nvPicPr>
          <p:cNvPr id="14343" name="Picture 7" descr="101"/>
          <p:cNvPicPr>
            <a:picLocks noChangeAspect="1" noChangeArrowheads="1" noCrop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0600" y="1447800"/>
            <a:ext cx="7191375" cy="5229225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4" name="Text Box 4"/>
          <p:cNvSpPr txBox="1">
            <a:spLocks noChangeArrowheads="1"/>
          </p:cNvSpPr>
          <p:nvPr/>
        </p:nvSpPr>
        <p:spPr bwMode="auto">
          <a:xfrm>
            <a:off x="635466" y="533400"/>
            <a:ext cx="8229600" cy="15696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1800" dirty="0">
                <a:solidFill>
                  <a:schemeClr val="bg1"/>
                </a:solidFill>
                <a:effectLst/>
              </a:rPr>
              <a:t>  </a:t>
            </a:r>
            <a:r>
              <a:rPr lang="ru-RU" sz="1800" dirty="0">
                <a:solidFill>
                  <a:schemeClr val="tx1">
                    <a:lumMod val="75000"/>
                  </a:schemeClr>
                </a:solidFill>
                <a:effectLst/>
                <a:latin typeface="Calibri Light" pitchFamily="34" charset="0"/>
              </a:rPr>
              <a:t>Количество электронов и дырок в чистом полупроводнике невелико, и поэтому ток в нём очень слабый. Для увеличения количества свободных заряженных частиц в полупроводник внедряются примеси. При этом используется технология, позволяющая атомам примеси    замещать атомы кремния или германия в кристаллической решётке</a:t>
            </a:r>
            <a:r>
              <a:rPr lang="ru-RU" sz="2400" dirty="0">
                <a:solidFill>
                  <a:schemeClr val="tx1">
                    <a:lumMod val="75000"/>
                  </a:schemeClr>
                </a:solidFill>
                <a:effectLst/>
                <a:latin typeface="Calibri Light" pitchFamily="34" charset="0"/>
              </a:rPr>
              <a:t>.   </a:t>
            </a:r>
            <a:r>
              <a:rPr lang="ru-RU" sz="2400" dirty="0">
                <a:solidFill>
                  <a:schemeClr val="tx1">
                    <a:lumMod val="75000"/>
                  </a:schemeClr>
                </a:solidFill>
                <a:effectLst/>
              </a:rPr>
              <a:t>                  </a:t>
            </a:r>
            <a:r>
              <a:rPr lang="ru-RU" sz="2400" dirty="0">
                <a:solidFill>
                  <a:srgbClr val="0033CC"/>
                </a:solidFill>
                <a:effectLst/>
              </a:rPr>
              <a:t>                                         </a:t>
            </a:r>
          </a:p>
        </p:txBody>
      </p:sp>
      <p:sp>
        <p:nvSpPr>
          <p:cNvPr id="15367" name="Text Box 7"/>
          <p:cNvSpPr txBox="1">
            <a:spLocks noChangeArrowheads="1"/>
          </p:cNvSpPr>
          <p:nvPr/>
        </p:nvSpPr>
        <p:spPr bwMode="auto">
          <a:xfrm>
            <a:off x="533400" y="3352800"/>
            <a:ext cx="8382000" cy="17543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1800" dirty="0">
                <a:solidFill>
                  <a:srgbClr val="0033CC"/>
                </a:solidFill>
                <a:effectLst/>
              </a:rPr>
              <a:t>   </a:t>
            </a:r>
            <a:r>
              <a:rPr lang="ru-RU" sz="1800" dirty="0">
                <a:solidFill>
                  <a:schemeClr val="tx1">
                    <a:lumMod val="75000"/>
                  </a:schemeClr>
                </a:solidFill>
                <a:effectLst/>
                <a:latin typeface="Calibri Light" pitchFamily="34" charset="0"/>
              </a:rPr>
              <a:t>Для увеличения количества свободных электро-   нов     к полупроводнику подмешивают некоторое количество пятивалентного элемента – мышьяка (</a:t>
            </a:r>
            <a:r>
              <a:rPr lang="en-US" sz="1800" dirty="0">
                <a:solidFill>
                  <a:schemeClr val="tx1">
                    <a:lumMod val="75000"/>
                  </a:schemeClr>
                </a:solidFill>
                <a:effectLst/>
                <a:latin typeface="Calibri Light" pitchFamily="34" charset="0"/>
              </a:rPr>
              <a:t>As)</a:t>
            </a:r>
            <a:r>
              <a:rPr lang="ru-RU" sz="1800" dirty="0">
                <a:solidFill>
                  <a:schemeClr val="tx1">
                    <a:lumMod val="75000"/>
                  </a:schemeClr>
                </a:solidFill>
                <a:effectLst/>
                <a:latin typeface="Calibri Light" pitchFamily="34" charset="0"/>
              </a:rPr>
              <a:t>. При этом 4 валентных электрона атома мышьяка заполняют ковалентные связи, а пятый электрон остаётся свободным.  При наличии электрического поля он перемещается в сторону плюса. Если атомов примеси достаточно, то в кристалле протекает значительный ток.</a:t>
            </a:r>
            <a:endParaRPr lang="ru-RU" sz="1800" dirty="0">
              <a:solidFill>
                <a:schemeClr val="tx1">
                  <a:lumMod val="75000"/>
                </a:schemeClr>
              </a:solidFill>
              <a:effectLst>
                <a:outerShdw blurRad="38100" dist="38100" dir="2700000" algn="tl">
                  <a:srgbClr val="FFFFFF"/>
                </a:outerShdw>
              </a:effectLst>
              <a:latin typeface="Calibri Light" pitchFamily="34" charset="0"/>
            </a:endParaRPr>
          </a:p>
        </p:txBody>
      </p:sp>
    </p:spTree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53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53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364" grpId="0"/>
      <p:bldP spid="15367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9" name="Text Box 5"/>
          <p:cNvSpPr txBox="1">
            <a:spLocks noChangeArrowheads="1"/>
          </p:cNvSpPr>
          <p:nvPr/>
        </p:nvSpPr>
        <p:spPr bwMode="auto">
          <a:xfrm>
            <a:off x="914400" y="152400"/>
            <a:ext cx="7620000" cy="13731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sz="2800" dirty="0">
                <a:effectLst/>
                <a:latin typeface="Times New Roman" pitchFamily="18" charset="0"/>
                <a:cs typeface="Times New Roman" pitchFamily="18" charset="0"/>
              </a:rPr>
              <a:t>Внедрение атомов мышьяка в кристаллическую структуру кремния с образованием свободных электронов</a:t>
            </a:r>
          </a:p>
        </p:txBody>
      </p:sp>
      <p:pic>
        <p:nvPicPr>
          <p:cNvPr id="16391" name="Picture 7" descr="31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7800" y="1524000"/>
            <a:ext cx="6324600" cy="5040313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63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Text Box 2"/>
          <p:cNvSpPr txBox="1">
            <a:spLocks noChangeArrowheads="1"/>
          </p:cNvSpPr>
          <p:nvPr/>
        </p:nvSpPr>
        <p:spPr bwMode="auto">
          <a:xfrm>
            <a:off x="762000" y="381000"/>
            <a:ext cx="8153400" cy="10156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1800" dirty="0">
                <a:solidFill>
                  <a:schemeClr val="bg1"/>
                </a:solidFill>
                <a:effectLst/>
              </a:rPr>
              <a:t>  </a:t>
            </a:r>
            <a:r>
              <a:rPr lang="ru-RU" sz="2000" dirty="0">
                <a:solidFill>
                  <a:schemeClr val="tx1">
                    <a:lumMod val="75000"/>
                  </a:schemeClr>
                </a:solidFill>
                <a:effectLst/>
                <a:latin typeface="Calibri Light" pitchFamily="34" charset="0"/>
              </a:rPr>
              <a:t>Примесь, которая образует свободные </a:t>
            </a:r>
            <a:r>
              <a:rPr lang="ru-RU" sz="2000" dirty="0" err="1">
                <a:solidFill>
                  <a:schemeClr val="tx1">
                    <a:lumMod val="75000"/>
                  </a:schemeClr>
                </a:solidFill>
                <a:effectLst/>
                <a:latin typeface="Calibri Light" pitchFamily="34" charset="0"/>
              </a:rPr>
              <a:t>элект-роны</a:t>
            </a:r>
            <a:r>
              <a:rPr lang="ru-RU" sz="2000" dirty="0">
                <a:solidFill>
                  <a:schemeClr val="tx1">
                    <a:lumMod val="75000"/>
                  </a:schemeClr>
                </a:solidFill>
                <a:effectLst/>
                <a:latin typeface="Calibri Light" pitchFamily="34" charset="0"/>
              </a:rPr>
              <a:t>, называется донорной, а полупроводник с такой примесью называется полупроводником </a:t>
            </a:r>
            <a:r>
              <a:rPr lang="en-US" sz="2000" i="1" dirty="0">
                <a:solidFill>
                  <a:schemeClr val="tx1">
                    <a:lumMod val="75000"/>
                  </a:schemeClr>
                </a:solidFill>
                <a:effectLst/>
                <a:latin typeface="Calibri Light" pitchFamily="34" charset="0"/>
              </a:rPr>
              <a:t>n</a:t>
            </a:r>
            <a:r>
              <a:rPr lang="ru-RU" sz="2000" dirty="0">
                <a:solidFill>
                  <a:schemeClr val="tx1">
                    <a:lumMod val="75000"/>
                  </a:schemeClr>
                </a:solidFill>
                <a:effectLst/>
                <a:latin typeface="Calibri Light" pitchFamily="34" charset="0"/>
              </a:rPr>
              <a:t>-типа  (от слова</a:t>
            </a:r>
            <a:r>
              <a:rPr lang="ru-RU" sz="2000" dirty="0">
                <a:solidFill>
                  <a:srgbClr val="0033CC"/>
                </a:solidFill>
                <a:effectLst/>
                <a:latin typeface="Calibri Light" pitchFamily="34" charset="0"/>
              </a:rPr>
              <a:t> </a:t>
            </a:r>
            <a:r>
              <a:rPr lang="en-US" sz="2000" i="1" dirty="0">
                <a:solidFill>
                  <a:srgbClr val="FF0000"/>
                </a:solidFill>
                <a:effectLst/>
                <a:latin typeface="Calibri Light" pitchFamily="34" charset="0"/>
              </a:rPr>
              <a:t>negative</a:t>
            </a:r>
            <a:r>
              <a:rPr lang="en-US" sz="2000" i="1" dirty="0">
                <a:solidFill>
                  <a:srgbClr val="0033CC"/>
                </a:solidFill>
                <a:effectLst/>
                <a:latin typeface="Calibri Light" pitchFamily="34" charset="0"/>
              </a:rPr>
              <a:t> </a:t>
            </a:r>
            <a:r>
              <a:rPr lang="ru-RU" sz="2000" dirty="0">
                <a:solidFill>
                  <a:schemeClr val="tx1">
                    <a:lumMod val="75000"/>
                  </a:schemeClr>
                </a:solidFill>
                <a:effectLst/>
                <a:latin typeface="Calibri Light" pitchFamily="34" charset="0"/>
              </a:rPr>
              <a:t>– отрицательный).</a:t>
            </a:r>
          </a:p>
        </p:txBody>
      </p:sp>
      <p:sp>
        <p:nvSpPr>
          <p:cNvPr id="17413" name="Text Box 5"/>
          <p:cNvSpPr txBox="1">
            <a:spLocks noChangeArrowheads="1"/>
          </p:cNvSpPr>
          <p:nvPr/>
        </p:nvSpPr>
        <p:spPr bwMode="auto">
          <a:xfrm>
            <a:off x="762000" y="2286000"/>
            <a:ext cx="8229600" cy="286232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400" dirty="0">
                <a:solidFill>
                  <a:srgbClr val="0033CC"/>
                </a:solidFill>
                <a:effectLst/>
                <a:latin typeface="Calibri Light" pitchFamily="34" charset="0"/>
              </a:rPr>
              <a:t>   </a:t>
            </a:r>
            <a:r>
              <a:rPr lang="ru-RU" sz="2000" dirty="0">
                <a:solidFill>
                  <a:schemeClr val="tx1">
                    <a:lumMod val="75000"/>
                  </a:schemeClr>
                </a:solidFill>
                <a:effectLst/>
                <a:latin typeface="Calibri Light" pitchFamily="34" charset="0"/>
              </a:rPr>
              <a:t>Для получения полупроводника с дырочной проводимостью в него внедряют элемент с тремя электронами на внешней оболочке, например,   индий (</a:t>
            </a:r>
            <a:r>
              <a:rPr lang="en-US" sz="2000" dirty="0">
                <a:solidFill>
                  <a:schemeClr val="tx1">
                    <a:lumMod val="75000"/>
                  </a:schemeClr>
                </a:solidFill>
                <a:effectLst/>
                <a:latin typeface="Calibri Light" pitchFamily="34" charset="0"/>
              </a:rPr>
              <a:t>In)</a:t>
            </a:r>
            <a:r>
              <a:rPr lang="ru-RU" sz="2000" dirty="0">
                <a:solidFill>
                  <a:schemeClr val="tx1">
                    <a:lumMod val="75000"/>
                  </a:schemeClr>
                </a:solidFill>
                <a:effectLst/>
                <a:latin typeface="Calibri Light" pitchFamily="34" charset="0"/>
              </a:rPr>
              <a:t>, электроны которого могут заполнить только 3 ковалентные связи из 4. В результате  около атома  индия образуется дырка, а в полупроводнике – дырочная проводимость.       Такая примесь называется акцепторной, а полупроводник –</a:t>
            </a:r>
            <a:r>
              <a:rPr lang="ru-RU" sz="2000" dirty="0">
                <a:effectLst/>
                <a:latin typeface="Calibri Light" pitchFamily="34" charset="0"/>
              </a:rPr>
              <a:t> </a:t>
            </a:r>
            <a:r>
              <a:rPr lang="en-US" sz="2000" i="1" dirty="0">
                <a:solidFill>
                  <a:srgbClr val="FF0000"/>
                </a:solidFill>
                <a:effectLst/>
                <a:latin typeface="Calibri Light" pitchFamily="34" charset="0"/>
              </a:rPr>
              <a:t>p</a:t>
            </a:r>
            <a:r>
              <a:rPr lang="ru-RU" sz="2000" dirty="0">
                <a:solidFill>
                  <a:schemeClr val="tx1">
                    <a:lumMod val="75000"/>
                  </a:schemeClr>
                </a:solidFill>
                <a:effectLst/>
                <a:latin typeface="Calibri Light" pitchFamily="34" charset="0"/>
              </a:rPr>
              <a:t>-типа (от слова </a:t>
            </a:r>
            <a:r>
              <a:rPr lang="en-US" sz="2000" i="1" dirty="0">
                <a:solidFill>
                  <a:srgbClr val="FF0000"/>
                </a:solidFill>
                <a:effectLst/>
                <a:latin typeface="Calibri Light" pitchFamily="34" charset="0"/>
              </a:rPr>
              <a:t>positive</a:t>
            </a:r>
            <a:r>
              <a:rPr lang="en-US" sz="2000" dirty="0">
                <a:solidFill>
                  <a:srgbClr val="0033CC"/>
                </a:solidFill>
                <a:effectLst/>
                <a:latin typeface="Calibri Light" pitchFamily="34" charset="0"/>
              </a:rPr>
              <a:t> </a:t>
            </a:r>
            <a:r>
              <a:rPr lang="en-US" sz="2000" dirty="0">
                <a:solidFill>
                  <a:schemeClr val="tx1">
                    <a:lumMod val="75000"/>
                  </a:schemeClr>
                </a:solidFill>
                <a:effectLst/>
                <a:latin typeface="Calibri Light" pitchFamily="34" charset="0"/>
              </a:rPr>
              <a:t>– </a:t>
            </a:r>
            <a:r>
              <a:rPr lang="ru-RU" sz="2000" dirty="0">
                <a:solidFill>
                  <a:schemeClr val="tx1">
                    <a:lumMod val="75000"/>
                  </a:schemeClr>
                </a:solidFill>
                <a:effectLst/>
                <a:latin typeface="Calibri Light" pitchFamily="34" charset="0"/>
              </a:rPr>
              <a:t>положительный).</a:t>
            </a:r>
            <a:endParaRPr lang="ru-RU" sz="2000" i="1" dirty="0">
              <a:solidFill>
                <a:schemeClr val="tx1">
                  <a:lumMod val="75000"/>
                </a:schemeClr>
              </a:solidFill>
              <a:effectLst/>
              <a:latin typeface="Calibri Light" pitchFamily="34" charset="0"/>
            </a:endParaRPr>
          </a:p>
          <a:p>
            <a:pPr>
              <a:spcBef>
                <a:spcPct val="50000"/>
              </a:spcBef>
            </a:pPr>
            <a:endParaRPr lang="ru-RU" sz="2400" dirty="0">
              <a:effectLst>
                <a:outerShdw blurRad="38100" dist="38100" dir="2700000" algn="tl">
                  <a:srgbClr val="FFFFFF"/>
                </a:outerShdw>
              </a:effectLst>
              <a:latin typeface="Calibri Light" pitchFamily="34" charset="0"/>
            </a:endParaRPr>
          </a:p>
        </p:txBody>
      </p:sp>
    </p:spTree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174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74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410" grpId="0"/>
      <p:bldP spid="17413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6" name="Picture 4" descr="3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7800" y="1524000"/>
            <a:ext cx="6019800" cy="4797425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437" name="Text Box 5"/>
          <p:cNvSpPr txBox="1">
            <a:spLocks noChangeArrowheads="1"/>
          </p:cNvSpPr>
          <p:nvPr/>
        </p:nvSpPr>
        <p:spPr bwMode="auto">
          <a:xfrm>
            <a:off x="533400" y="228600"/>
            <a:ext cx="7924800" cy="946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sz="2800" dirty="0"/>
              <a:t>Внедрение атомов индия в кристалл кремния с образованием дырок</a:t>
            </a:r>
          </a:p>
        </p:txBody>
      </p:sp>
    </p:spTree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84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60" name="Rectangle 4"/>
          <p:cNvSpPr>
            <a:spLocks noGrp="1" noChangeArrowheads="1"/>
          </p:cNvSpPr>
          <p:nvPr>
            <p:ph type="title"/>
          </p:nvPr>
        </p:nvSpPr>
        <p:spPr>
          <a:xfrm>
            <a:off x="457200" y="-228600"/>
            <a:ext cx="8229600" cy="1143000"/>
          </a:xfrm>
        </p:spPr>
        <p:txBody>
          <a:bodyPr/>
          <a:lstStyle/>
          <a:p>
            <a:r>
              <a:rPr lang="en-US" sz="2800" i="1" dirty="0">
                <a:solidFill>
                  <a:srgbClr val="FF0000"/>
                </a:solidFill>
                <a:latin typeface="Verdana" pitchFamily="34" charset="0"/>
              </a:rPr>
              <a:t>p-n</a:t>
            </a:r>
            <a:r>
              <a:rPr lang="en-US" sz="2800" i="1" dirty="0">
                <a:solidFill>
                  <a:srgbClr val="0033CC"/>
                </a:solidFill>
                <a:latin typeface="Verdana" pitchFamily="34" charset="0"/>
              </a:rPr>
              <a:t> </a:t>
            </a:r>
            <a:r>
              <a:rPr lang="ru-RU" sz="2800" i="1" dirty="0">
                <a:latin typeface="Verdana" pitchFamily="34" charset="0"/>
              </a:rPr>
              <a:t>переход</a:t>
            </a:r>
          </a:p>
        </p:txBody>
      </p:sp>
      <p:sp>
        <p:nvSpPr>
          <p:cNvPr id="19462" name="Text Box 6"/>
          <p:cNvSpPr txBox="1">
            <a:spLocks noChangeArrowheads="1"/>
          </p:cNvSpPr>
          <p:nvPr/>
        </p:nvSpPr>
        <p:spPr bwMode="auto">
          <a:xfrm>
            <a:off x="457200" y="1066800"/>
            <a:ext cx="8305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ru-RU" sz="240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19463" name="Text Box 7"/>
          <p:cNvSpPr txBox="1">
            <a:spLocks noChangeArrowheads="1"/>
          </p:cNvSpPr>
          <p:nvPr/>
        </p:nvSpPr>
        <p:spPr bwMode="auto">
          <a:xfrm>
            <a:off x="609600" y="762000"/>
            <a:ext cx="8382000" cy="240065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 </a:t>
            </a:r>
            <a:r>
              <a:rPr lang="ru-RU" sz="1800" dirty="0">
                <a:solidFill>
                  <a:schemeClr val="tx1">
                    <a:lumMod val="75000"/>
                  </a:schemeClr>
                </a:solidFill>
                <a:effectLst/>
                <a:latin typeface="Calibri Light" pitchFamily="34" charset="0"/>
              </a:rPr>
              <a:t>Если плотно соединить полупроводники </a:t>
            </a:r>
            <a:r>
              <a:rPr lang="en-US" sz="1800" i="1" dirty="0">
                <a:solidFill>
                  <a:schemeClr val="tx1">
                    <a:lumMod val="75000"/>
                  </a:schemeClr>
                </a:solidFill>
                <a:effectLst/>
                <a:latin typeface="Calibri Light" pitchFamily="34" charset="0"/>
              </a:rPr>
              <a:t>p</a:t>
            </a:r>
            <a:r>
              <a:rPr lang="ru-RU" sz="1800" dirty="0">
                <a:solidFill>
                  <a:schemeClr val="tx1">
                    <a:lumMod val="75000"/>
                  </a:schemeClr>
                </a:solidFill>
                <a:effectLst/>
                <a:latin typeface="Calibri Light" pitchFamily="34" charset="0"/>
              </a:rPr>
              <a:t>- и </a:t>
            </a:r>
            <a:r>
              <a:rPr lang="en-US" sz="1800" i="1" dirty="0">
                <a:solidFill>
                  <a:schemeClr val="tx1">
                    <a:lumMod val="75000"/>
                  </a:schemeClr>
                </a:solidFill>
                <a:effectLst/>
                <a:latin typeface="Calibri Light" pitchFamily="34" charset="0"/>
              </a:rPr>
              <a:t>n</a:t>
            </a:r>
            <a:r>
              <a:rPr lang="ru-RU" sz="1800" dirty="0">
                <a:solidFill>
                  <a:schemeClr val="tx1">
                    <a:lumMod val="75000"/>
                  </a:schemeClr>
                </a:solidFill>
                <a:effectLst/>
                <a:latin typeface="Calibri Light" pitchFamily="34" charset="0"/>
              </a:rPr>
              <a:t>- типов, то между ними образуется т.н. </a:t>
            </a:r>
            <a:r>
              <a:rPr lang="en-US" sz="1800" i="1" dirty="0">
                <a:solidFill>
                  <a:schemeClr val="tx1">
                    <a:lumMod val="75000"/>
                  </a:schemeClr>
                </a:solidFill>
                <a:effectLst/>
                <a:latin typeface="Calibri Light" pitchFamily="34" charset="0"/>
              </a:rPr>
              <a:t>p-n</a:t>
            </a:r>
            <a:r>
              <a:rPr lang="ru-RU" sz="1800" dirty="0">
                <a:solidFill>
                  <a:schemeClr val="tx1">
                    <a:lumMod val="75000"/>
                  </a:schemeClr>
                </a:solidFill>
                <a:effectLst/>
                <a:latin typeface="Calibri Light" pitchFamily="34" charset="0"/>
              </a:rPr>
              <a:t> переход, обладающий замечательными свойствами.  При приложении к нему напряжения так, что плюс находится  со стороны</a:t>
            </a:r>
            <a:r>
              <a:rPr lang="ru-RU" sz="1800" dirty="0">
                <a:solidFill>
                  <a:schemeClr val="tx1">
                    <a:lumMod val="75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alibri Light" pitchFamily="34" charset="0"/>
              </a:rPr>
              <a:t> </a:t>
            </a:r>
            <a:r>
              <a:rPr lang="en-US" sz="1800" i="1" dirty="0">
                <a:solidFill>
                  <a:schemeClr val="tx1">
                    <a:lumMod val="75000"/>
                  </a:schemeClr>
                </a:solidFill>
                <a:effectLst/>
                <a:latin typeface="Calibri Light" pitchFamily="34" charset="0"/>
              </a:rPr>
              <a:t>p</a:t>
            </a:r>
            <a:r>
              <a:rPr lang="ru-RU" sz="1800" dirty="0">
                <a:solidFill>
                  <a:schemeClr val="tx1">
                    <a:lumMod val="75000"/>
                  </a:schemeClr>
                </a:solidFill>
                <a:effectLst/>
                <a:latin typeface="Calibri Light" pitchFamily="34" charset="0"/>
              </a:rPr>
              <a:t>-полупроводника, а минус – со стороны </a:t>
            </a:r>
            <a:r>
              <a:rPr lang="en-US" sz="1800" i="1" dirty="0">
                <a:solidFill>
                  <a:schemeClr val="tx1">
                    <a:lumMod val="75000"/>
                  </a:schemeClr>
                </a:solidFill>
                <a:effectLst/>
                <a:latin typeface="Calibri Light" pitchFamily="34" charset="0"/>
              </a:rPr>
              <a:t>n</a:t>
            </a:r>
            <a:r>
              <a:rPr lang="ru-RU" sz="1800" dirty="0">
                <a:solidFill>
                  <a:schemeClr val="tx1">
                    <a:lumMod val="75000"/>
                  </a:schemeClr>
                </a:solidFill>
                <a:effectLst/>
                <a:latin typeface="Calibri Light" pitchFamily="34" charset="0"/>
              </a:rPr>
              <a:t> (прямое включение) электроны пойдут к положительному электроду, а дырки – к отрицательному. Очень важно, что взамен  ушедших зарядов с электродов в полупроводник будут переходить: с отрицательного электрода – электроны, а с положительного – дырки. Поэтому через переход будет течь постоянный ток.</a:t>
            </a:r>
          </a:p>
        </p:txBody>
      </p:sp>
      <p:pic>
        <p:nvPicPr>
          <p:cNvPr id="19466" name="Picture 10" descr="102"/>
          <p:cNvPicPr>
            <a:picLocks noChangeAspect="1" noChangeArrowheads="1" noCrop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90800" y="3733800"/>
            <a:ext cx="4114800" cy="2992438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194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463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2" name="Text Box 4"/>
          <p:cNvSpPr txBox="1">
            <a:spLocks noChangeArrowheads="1"/>
          </p:cNvSpPr>
          <p:nvPr/>
        </p:nvSpPr>
        <p:spPr bwMode="auto">
          <a:xfrm>
            <a:off x="609600" y="0"/>
            <a:ext cx="8534400" cy="166199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 </a:t>
            </a:r>
            <a:r>
              <a:rPr lang="ru-RU" sz="1800" dirty="0">
                <a:solidFill>
                  <a:schemeClr val="tx1">
                    <a:lumMod val="75000"/>
                  </a:schemeClr>
                </a:solidFill>
                <a:effectLst/>
                <a:latin typeface="Calibri Light" pitchFamily="34" charset="0"/>
              </a:rPr>
              <a:t>При обратном включении напряжения, т.е. когда положительный электрод находится со стороны</a:t>
            </a:r>
            <a:r>
              <a:rPr lang="ru-RU" sz="1800" dirty="0">
                <a:solidFill>
                  <a:srgbClr val="0033CC"/>
                </a:solidFill>
                <a:effectLst/>
                <a:latin typeface="Calibri Light" pitchFamily="34" charset="0"/>
              </a:rPr>
              <a:t> </a:t>
            </a:r>
            <a:r>
              <a:rPr lang="en-US" sz="1800" i="1" dirty="0">
                <a:solidFill>
                  <a:srgbClr val="FF0000"/>
                </a:solidFill>
                <a:effectLst/>
                <a:latin typeface="Calibri Light" pitchFamily="34" charset="0"/>
              </a:rPr>
              <a:t>n</a:t>
            </a:r>
            <a:r>
              <a:rPr lang="en-US" sz="1800" dirty="0">
                <a:solidFill>
                  <a:srgbClr val="FF0000"/>
                </a:solidFill>
                <a:effectLst/>
                <a:latin typeface="Calibri Light" pitchFamily="34" charset="0"/>
              </a:rPr>
              <a:t>-</a:t>
            </a:r>
            <a:r>
              <a:rPr lang="ru-RU" sz="1800" dirty="0">
                <a:solidFill>
                  <a:schemeClr val="tx1">
                    <a:lumMod val="75000"/>
                  </a:schemeClr>
                </a:solidFill>
                <a:effectLst/>
                <a:latin typeface="Calibri Light" pitchFamily="34" charset="0"/>
              </a:rPr>
              <a:t>полупроводника, а отрицательный – со стороны</a:t>
            </a:r>
            <a:r>
              <a:rPr lang="ru-RU" sz="1800" dirty="0">
                <a:solidFill>
                  <a:srgbClr val="0033CC"/>
                </a:solidFill>
                <a:effectLst/>
                <a:latin typeface="Calibri Light" pitchFamily="34" charset="0"/>
              </a:rPr>
              <a:t> </a:t>
            </a:r>
            <a:r>
              <a:rPr lang="en-US" sz="1800" i="1" dirty="0">
                <a:solidFill>
                  <a:srgbClr val="FF0000"/>
                </a:solidFill>
                <a:effectLst/>
                <a:latin typeface="Calibri Light" pitchFamily="34" charset="0"/>
              </a:rPr>
              <a:t>p</a:t>
            </a:r>
            <a:r>
              <a:rPr lang="ru-RU" sz="1800" dirty="0">
                <a:solidFill>
                  <a:schemeClr val="tx1">
                    <a:lumMod val="75000"/>
                  </a:schemeClr>
                </a:solidFill>
                <a:effectLst/>
                <a:latin typeface="Calibri Light" pitchFamily="34" charset="0"/>
              </a:rPr>
              <a:t>, заряды быстро уходят: электроны на </a:t>
            </a:r>
            <a:r>
              <a:rPr lang="ru-RU" sz="1800" dirty="0" err="1">
                <a:solidFill>
                  <a:schemeClr val="tx1">
                    <a:lumMod val="75000"/>
                  </a:schemeClr>
                </a:solidFill>
                <a:effectLst/>
                <a:latin typeface="Calibri Light" pitchFamily="34" charset="0"/>
              </a:rPr>
              <a:t>положитель-ный</a:t>
            </a:r>
            <a:r>
              <a:rPr lang="ru-RU" sz="1800" dirty="0">
                <a:solidFill>
                  <a:schemeClr val="tx1">
                    <a:lumMod val="75000"/>
                  </a:schemeClr>
                </a:solidFill>
                <a:effectLst/>
                <a:latin typeface="Calibri Light" pitchFamily="34" charset="0"/>
              </a:rPr>
              <a:t> электрод, дырки на отрицательный, и на этом протекание тока заканчивается, т.к. неоткуда заменить ушедшие на электроды заряды.</a:t>
            </a:r>
            <a:r>
              <a:rPr lang="ru-RU" sz="2400" dirty="0">
                <a:solidFill>
                  <a:schemeClr val="tx1">
                    <a:lumMod val="75000"/>
                  </a:schemeClr>
                </a:solidFill>
                <a:effectLst/>
                <a:latin typeface="Calibri Light" pitchFamily="34" charset="0"/>
              </a:rPr>
              <a:t>         </a:t>
            </a:r>
          </a:p>
        </p:txBody>
      </p:sp>
      <p:sp>
        <p:nvSpPr>
          <p:cNvPr id="22535" name="Text Box 7"/>
          <p:cNvSpPr txBox="1">
            <a:spLocks noChangeArrowheads="1"/>
          </p:cNvSpPr>
          <p:nvPr/>
        </p:nvSpPr>
        <p:spPr bwMode="auto">
          <a:xfrm>
            <a:off x="685800" y="4876800"/>
            <a:ext cx="8458200" cy="15696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400" dirty="0">
                <a:solidFill>
                  <a:srgbClr val="0033CC"/>
                </a:solidFill>
                <a:effectLst/>
              </a:rPr>
              <a:t>   </a:t>
            </a:r>
            <a:r>
              <a:rPr lang="ru-RU" sz="1800" dirty="0">
                <a:solidFill>
                  <a:schemeClr val="tx1">
                    <a:lumMod val="75000"/>
                  </a:schemeClr>
                </a:solidFill>
                <a:effectLst/>
                <a:latin typeface="Calibri Light" pitchFamily="34" charset="0"/>
              </a:rPr>
              <a:t>Этим объясняется тот факт, что при обратном включении ток через </a:t>
            </a:r>
            <a:r>
              <a:rPr lang="en-US" sz="1800" i="1" dirty="0">
                <a:solidFill>
                  <a:srgbClr val="FF0000"/>
                </a:solidFill>
                <a:effectLst/>
                <a:latin typeface="Calibri Light" pitchFamily="34" charset="0"/>
              </a:rPr>
              <a:t>p-n</a:t>
            </a:r>
            <a:r>
              <a:rPr lang="en-US" sz="1800" dirty="0">
                <a:solidFill>
                  <a:srgbClr val="0033CC"/>
                </a:solidFill>
                <a:effectLst/>
                <a:latin typeface="Calibri Light" pitchFamily="34" charset="0"/>
              </a:rPr>
              <a:t> </a:t>
            </a:r>
            <a:r>
              <a:rPr lang="ru-RU" sz="1800" dirty="0">
                <a:solidFill>
                  <a:schemeClr val="tx1">
                    <a:lumMod val="75000"/>
                  </a:schemeClr>
                </a:solidFill>
                <a:effectLst/>
                <a:latin typeface="Calibri Light" pitchFamily="34" charset="0"/>
              </a:rPr>
              <a:t>переход практически не проходит (на самом деле ток есть, но во много раз меньше, чем при прямом включении). Это свойство </a:t>
            </a:r>
            <a:r>
              <a:rPr lang="en-US" sz="1800" i="1" dirty="0">
                <a:solidFill>
                  <a:srgbClr val="FF0000"/>
                </a:solidFill>
                <a:effectLst/>
                <a:latin typeface="Calibri Light" pitchFamily="34" charset="0"/>
              </a:rPr>
              <a:t>p-n</a:t>
            </a:r>
            <a:r>
              <a:rPr lang="en-US" sz="1800" dirty="0">
                <a:solidFill>
                  <a:srgbClr val="0033CC"/>
                </a:solidFill>
                <a:effectLst/>
                <a:latin typeface="Calibri Light" pitchFamily="34" charset="0"/>
              </a:rPr>
              <a:t> </a:t>
            </a:r>
            <a:r>
              <a:rPr lang="ru-RU" sz="1800" dirty="0">
                <a:solidFill>
                  <a:schemeClr val="tx1">
                    <a:lumMod val="75000"/>
                  </a:schemeClr>
                </a:solidFill>
                <a:effectLst/>
                <a:latin typeface="Calibri Light" pitchFamily="34" charset="0"/>
              </a:rPr>
              <a:t>перехода пропускать ток в одном направлении и не пропускать в противоположном широко используется для выпрямления переменного тока.</a:t>
            </a:r>
            <a:endParaRPr lang="ru-RU" sz="1800" dirty="0">
              <a:solidFill>
                <a:schemeClr val="tx1">
                  <a:lumMod val="75000"/>
                </a:schemeClr>
              </a:solidFill>
              <a:effectLst>
                <a:outerShdw blurRad="38100" dist="38100" dir="2700000" algn="tl">
                  <a:srgbClr val="FFFFFF"/>
                </a:outerShdw>
              </a:effectLst>
              <a:latin typeface="Calibri Light" pitchFamily="34" charset="0"/>
            </a:endParaRPr>
          </a:p>
        </p:txBody>
      </p:sp>
      <p:pic>
        <p:nvPicPr>
          <p:cNvPr id="22537" name="Picture 9" descr="103"/>
          <p:cNvPicPr>
            <a:picLocks noChangeAspect="1" noChangeArrowheads="1" noCrop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0" y="1600200"/>
            <a:ext cx="4648200" cy="3382963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532" grpId="0"/>
      <p:bldP spid="22535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80" name="Rectangle 4"/>
          <p:cNvSpPr>
            <a:spLocks noGrp="1" noChangeArrowheads="1"/>
          </p:cNvSpPr>
          <p:nvPr>
            <p:ph type="title"/>
          </p:nvPr>
        </p:nvSpPr>
        <p:spPr>
          <a:xfrm>
            <a:off x="762000" y="152400"/>
            <a:ext cx="8229600" cy="685800"/>
          </a:xfrm>
        </p:spPr>
        <p:txBody>
          <a:bodyPr/>
          <a:lstStyle/>
          <a:p>
            <a:r>
              <a:rPr lang="ru-RU" sz="4000" dirty="0"/>
              <a:t>Полупроводниковые диоды</a:t>
            </a:r>
          </a:p>
        </p:txBody>
      </p:sp>
      <p:sp>
        <p:nvSpPr>
          <p:cNvPr id="24581" name="Text Box 5"/>
          <p:cNvSpPr txBox="1">
            <a:spLocks noChangeArrowheads="1"/>
          </p:cNvSpPr>
          <p:nvPr/>
        </p:nvSpPr>
        <p:spPr bwMode="auto">
          <a:xfrm>
            <a:off x="1066800" y="838200"/>
            <a:ext cx="8229600" cy="470898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 </a:t>
            </a:r>
            <a:r>
              <a:rPr lang="ru-RU" sz="2400" dirty="0">
                <a:solidFill>
                  <a:schemeClr val="tx1">
                    <a:lumMod val="75000"/>
                  </a:schemeClr>
                </a:solidFill>
                <a:effectLst/>
                <a:latin typeface="Calibri Light" pitchFamily="34" charset="0"/>
              </a:rPr>
              <a:t>Полупроводниковый диод – это</a:t>
            </a:r>
            <a:r>
              <a:rPr lang="ru-RU" sz="2400" dirty="0">
                <a:solidFill>
                  <a:srgbClr val="0033CC"/>
                </a:solidFill>
                <a:effectLst/>
                <a:latin typeface="Calibri Light" pitchFamily="34" charset="0"/>
              </a:rPr>
              <a:t> </a:t>
            </a:r>
            <a:r>
              <a:rPr lang="en-US" sz="2400" i="1" dirty="0">
                <a:solidFill>
                  <a:srgbClr val="FF0000"/>
                </a:solidFill>
                <a:effectLst/>
                <a:latin typeface="Calibri Light" pitchFamily="34" charset="0"/>
              </a:rPr>
              <a:t>p-n</a:t>
            </a:r>
            <a:r>
              <a:rPr lang="en-US" sz="2400" dirty="0">
                <a:solidFill>
                  <a:srgbClr val="0033CC"/>
                </a:solidFill>
                <a:effectLst/>
                <a:latin typeface="Calibri Light" pitchFamily="34" charset="0"/>
              </a:rPr>
              <a:t> </a:t>
            </a:r>
            <a:r>
              <a:rPr lang="ru-RU" sz="2400" dirty="0">
                <a:solidFill>
                  <a:schemeClr val="tx1">
                    <a:lumMod val="75000"/>
                  </a:schemeClr>
                </a:solidFill>
                <a:effectLst/>
                <a:latin typeface="Calibri Light" pitchFamily="34" charset="0"/>
              </a:rPr>
              <a:t>переход, вставленный в герметичный корпус. Диоды предназначены для выпрямления переменного тока. Основными характеристиками </a:t>
            </a:r>
            <a:r>
              <a:rPr lang="ru-RU" sz="2400" dirty="0" err="1">
                <a:solidFill>
                  <a:schemeClr val="tx1">
                    <a:lumMod val="75000"/>
                  </a:schemeClr>
                </a:solidFill>
                <a:effectLst/>
                <a:latin typeface="Calibri Light" pitchFamily="34" charset="0"/>
              </a:rPr>
              <a:t>полупровод-никовых</a:t>
            </a:r>
            <a:r>
              <a:rPr lang="ru-RU" sz="2400" dirty="0">
                <a:solidFill>
                  <a:schemeClr val="tx1">
                    <a:lumMod val="75000"/>
                  </a:schemeClr>
                </a:solidFill>
                <a:effectLst/>
                <a:latin typeface="Calibri Light" pitchFamily="34" charset="0"/>
              </a:rPr>
              <a:t> диодов являются рабочая частота, прямой ток и обратное напряжение.              </a:t>
            </a:r>
            <a:r>
              <a:rPr lang="ru-RU" sz="2400" dirty="0">
                <a:solidFill>
                  <a:srgbClr val="0033CC"/>
                </a:solidFill>
                <a:effectLst/>
                <a:latin typeface="Calibri Light" pitchFamily="34" charset="0"/>
              </a:rPr>
              <a:t>                             </a:t>
            </a:r>
            <a:r>
              <a:rPr lang="ru-RU" sz="2400" dirty="0">
                <a:solidFill>
                  <a:srgbClr val="0033CC"/>
                </a:solidFill>
                <a:effectLst/>
              </a:rPr>
              <a:t>-         </a:t>
            </a:r>
            <a:r>
              <a:rPr lang="ru-RU" sz="2400" dirty="0">
                <a:solidFill>
                  <a:schemeClr val="tx1">
                    <a:lumMod val="75000"/>
                  </a:schemeClr>
                </a:solidFill>
                <a:effectLst/>
                <a:latin typeface="Calibri Light" pitchFamily="34" charset="0"/>
              </a:rPr>
              <a:t>- обозначение диода на схемах,</a:t>
            </a:r>
          </a:p>
          <a:p>
            <a:pPr>
              <a:spcBef>
                <a:spcPct val="50000"/>
              </a:spcBef>
            </a:pPr>
            <a:r>
              <a:rPr lang="ru-RU" sz="2400" dirty="0">
                <a:solidFill>
                  <a:srgbClr val="0033CC"/>
                </a:solidFill>
                <a:effectLst/>
              </a:rPr>
              <a:t>-            </a:t>
            </a:r>
            <a:r>
              <a:rPr lang="ru-RU" sz="2400" dirty="0">
                <a:solidFill>
                  <a:schemeClr val="tx1">
                    <a:lumMod val="75000"/>
                  </a:schemeClr>
                </a:solidFill>
                <a:effectLst/>
                <a:latin typeface="Calibri Light" pitchFamily="34" charset="0"/>
              </a:rPr>
              <a:t>-высокочастотный диод, применяется в радиоустройствах,                                                  -           - низкочастотный маломощный диод, применяется в блоках питания промышленной и бытовой радиоаппаратуры,                                                          -             -низкочастотный мощный диод, </a:t>
            </a:r>
            <a:r>
              <a:rPr lang="ru-RU" sz="2400" dirty="0" smtClean="0">
                <a:solidFill>
                  <a:schemeClr val="tx1">
                    <a:lumMod val="75000"/>
                  </a:schemeClr>
                </a:solidFill>
                <a:effectLst/>
                <a:latin typeface="Calibri Light" pitchFamily="34" charset="0"/>
              </a:rPr>
              <a:t>применяется </a:t>
            </a:r>
            <a:r>
              <a:rPr lang="ru-RU" sz="2400" dirty="0">
                <a:solidFill>
                  <a:schemeClr val="tx1">
                    <a:lumMod val="75000"/>
                  </a:schemeClr>
                </a:solidFill>
                <a:effectLst/>
                <a:latin typeface="Calibri Light" pitchFamily="34" charset="0"/>
              </a:rPr>
              <a:t>в выпрямителях</a:t>
            </a:r>
            <a:endParaRPr lang="ru-RU" sz="2400" dirty="0">
              <a:solidFill>
                <a:schemeClr val="tx1">
                  <a:lumMod val="75000"/>
                </a:schemeClr>
              </a:solidFill>
              <a:effectLst>
                <a:outerShdw blurRad="38100" dist="38100" dir="2700000" algn="tl">
                  <a:srgbClr val="000000"/>
                </a:outerShdw>
              </a:effectLst>
              <a:latin typeface="Calibri Light" pitchFamily="34" charset="0"/>
            </a:endParaRPr>
          </a:p>
        </p:txBody>
      </p:sp>
      <p:pic>
        <p:nvPicPr>
          <p:cNvPr id="24582" name="Picture 6" descr="2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1424512">
            <a:off x="877349" y="3340341"/>
            <a:ext cx="1371600" cy="293688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4583" name="Picture 7" descr="2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718" y="4119769"/>
            <a:ext cx="1119282" cy="269996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4586" name="Picture 10" descr="Диод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880" y="5482905"/>
            <a:ext cx="1058173" cy="60960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4587" name="Text Box 11"/>
          <p:cNvSpPr txBox="1">
            <a:spLocks noChangeArrowheads="1"/>
          </p:cNvSpPr>
          <p:nvPr/>
        </p:nvSpPr>
        <p:spPr bwMode="auto">
          <a:xfrm>
            <a:off x="3048000" y="5025705"/>
            <a:ext cx="4876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400" dirty="0">
                <a:solidFill>
                  <a:schemeClr val="tx1">
                    <a:lumMod val="75000"/>
                  </a:schemeClr>
                </a:solidFill>
                <a:effectLst/>
                <a:latin typeface="Calibri Light" pitchFamily="34" charset="0"/>
              </a:rPr>
              <a:t>промышленных установок</a:t>
            </a:r>
          </a:p>
        </p:txBody>
      </p:sp>
      <p:sp>
        <p:nvSpPr>
          <p:cNvPr id="24588" name="Line 12"/>
          <p:cNvSpPr>
            <a:spLocks noChangeShapeType="1"/>
          </p:cNvSpPr>
          <p:nvPr/>
        </p:nvSpPr>
        <p:spPr bwMode="auto">
          <a:xfrm>
            <a:off x="990600" y="2895600"/>
            <a:ext cx="3048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24589" name="AutoShape 13"/>
          <p:cNvSpPr>
            <a:spLocks noChangeArrowheads="1"/>
          </p:cNvSpPr>
          <p:nvPr/>
        </p:nvSpPr>
        <p:spPr bwMode="auto">
          <a:xfrm rot="5400000">
            <a:off x="1333500" y="2743200"/>
            <a:ext cx="304800" cy="304800"/>
          </a:xfrm>
          <a:prstGeom prst="triangle">
            <a:avLst>
              <a:gd name="adj" fmla="val 50000"/>
            </a:avLst>
          </a:prstGeom>
          <a:solidFill>
            <a:schemeClr val="bg1"/>
          </a:solidFill>
          <a:ln w="2857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24590" name="Line 14"/>
          <p:cNvSpPr>
            <a:spLocks noChangeShapeType="1"/>
          </p:cNvSpPr>
          <p:nvPr/>
        </p:nvSpPr>
        <p:spPr bwMode="auto">
          <a:xfrm>
            <a:off x="1627814" y="2743200"/>
            <a:ext cx="0" cy="3048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24591" name="Line 15"/>
          <p:cNvSpPr>
            <a:spLocks noChangeShapeType="1"/>
          </p:cNvSpPr>
          <p:nvPr/>
        </p:nvSpPr>
        <p:spPr bwMode="auto">
          <a:xfrm>
            <a:off x="1638300" y="2895600"/>
            <a:ext cx="2286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24592" name="Line 16"/>
          <p:cNvSpPr>
            <a:spLocks noChangeShapeType="1"/>
          </p:cNvSpPr>
          <p:nvPr/>
        </p:nvSpPr>
        <p:spPr bwMode="auto">
          <a:xfrm>
            <a:off x="1258349" y="2895600"/>
            <a:ext cx="3048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2" name="Стрелка вверх 1"/>
          <p:cNvSpPr/>
          <p:nvPr/>
        </p:nvSpPr>
        <p:spPr>
          <a:xfrm>
            <a:off x="687965" y="4876800"/>
            <a:ext cx="182784" cy="606105"/>
          </a:xfrm>
          <a:prstGeom prst="upArrow">
            <a:avLst/>
          </a:prstGeom>
          <a:solidFill>
            <a:schemeClr val="bg2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Стрелка вправо 2"/>
          <p:cNvSpPr/>
          <p:nvPr/>
        </p:nvSpPr>
        <p:spPr>
          <a:xfrm>
            <a:off x="687967" y="4800600"/>
            <a:ext cx="950334" cy="225105"/>
          </a:xfrm>
          <a:prstGeom prst="rightArrow">
            <a:avLst/>
          </a:prstGeom>
          <a:solidFill>
            <a:schemeClr val="bg2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45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8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1" dur="500"/>
                                        <p:tgtEl>
                                          <p:spTgt spid="245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4" dur="500"/>
                                        <p:tgtEl>
                                          <p:spTgt spid="245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7" dur="500"/>
                                        <p:tgtEl>
                                          <p:spTgt spid="245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9" presetID="8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1" dur="500"/>
                                        <p:tgtEl>
                                          <p:spTgt spid="245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23" presetID="8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5" dur="500"/>
                                        <p:tgtEl>
                                          <p:spTgt spid="245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27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9" dur="500"/>
                                        <p:tgtEl>
                                          <p:spTgt spid="245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31" presetID="5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3" dur="500"/>
                                        <p:tgtEl>
                                          <p:spTgt spid="245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35" presetID="8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37" dur="500"/>
                                        <p:tgtEl>
                                          <p:spTgt spid="245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581" grpId="0"/>
      <p:bldP spid="24588" grpId="0" animBg="1"/>
      <p:bldP spid="24589" grpId="0" animBg="1"/>
      <p:bldP spid="24590" grpId="0" animBg="1"/>
      <p:bldP spid="24591" grpId="0" animBg="1"/>
      <p:bldP spid="24592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8" name="Text Box 4"/>
          <p:cNvSpPr txBox="1">
            <a:spLocks noChangeArrowheads="1"/>
          </p:cNvSpPr>
          <p:nvPr/>
        </p:nvSpPr>
        <p:spPr bwMode="auto">
          <a:xfrm>
            <a:off x="1752600" y="152400"/>
            <a:ext cx="6400800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sz="3200" dirty="0"/>
              <a:t>Транзисторы</a:t>
            </a:r>
          </a:p>
        </p:txBody>
      </p:sp>
      <p:sp>
        <p:nvSpPr>
          <p:cNvPr id="26631" name="Text Box 7"/>
          <p:cNvSpPr txBox="1">
            <a:spLocks noChangeArrowheads="1"/>
          </p:cNvSpPr>
          <p:nvPr/>
        </p:nvSpPr>
        <p:spPr bwMode="auto">
          <a:xfrm>
            <a:off x="762000" y="1219200"/>
            <a:ext cx="8077200" cy="12003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400" dirty="0">
                <a:solidFill>
                  <a:srgbClr val="0033CC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alibri Light" pitchFamily="34" charset="0"/>
              </a:rPr>
              <a:t> </a:t>
            </a:r>
            <a:r>
              <a:rPr lang="ru-RU" sz="2400" dirty="0">
                <a:solidFill>
                  <a:schemeClr val="tx1">
                    <a:lumMod val="75000"/>
                  </a:schemeClr>
                </a:solidFill>
                <a:effectLst/>
                <a:latin typeface="Calibri Light" pitchFamily="34" charset="0"/>
              </a:rPr>
              <a:t>Полупроводниковые приборы, предназначен-</a:t>
            </a:r>
            <a:r>
              <a:rPr lang="ru-RU" sz="2400" dirty="0" err="1">
                <a:solidFill>
                  <a:schemeClr val="tx1">
                    <a:lumMod val="75000"/>
                  </a:schemeClr>
                </a:solidFill>
                <a:effectLst/>
                <a:latin typeface="Calibri Light" pitchFamily="34" charset="0"/>
              </a:rPr>
              <a:t>ные</a:t>
            </a:r>
            <a:r>
              <a:rPr lang="ru-RU" sz="2400" dirty="0">
                <a:solidFill>
                  <a:schemeClr val="tx1">
                    <a:lumMod val="75000"/>
                  </a:schemeClr>
                </a:solidFill>
                <a:effectLst/>
                <a:latin typeface="Calibri Light" pitchFamily="34" charset="0"/>
              </a:rPr>
              <a:t> для усиления электрических сигналов , называются транзисторами. </a:t>
            </a:r>
          </a:p>
        </p:txBody>
      </p:sp>
      <p:sp>
        <p:nvSpPr>
          <p:cNvPr id="26632" name="Text Box 8"/>
          <p:cNvSpPr txBox="1">
            <a:spLocks noChangeArrowheads="1"/>
          </p:cNvSpPr>
          <p:nvPr/>
        </p:nvSpPr>
        <p:spPr bwMode="auto">
          <a:xfrm>
            <a:off x="762000" y="2387722"/>
            <a:ext cx="8153400" cy="8309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400" dirty="0">
                <a:solidFill>
                  <a:srgbClr val="0033CC"/>
                </a:solidFill>
                <a:effectLst/>
              </a:rPr>
              <a:t>    </a:t>
            </a:r>
            <a:r>
              <a:rPr lang="ru-RU" sz="2400" dirty="0">
                <a:solidFill>
                  <a:schemeClr val="tx1">
                    <a:lumMod val="75000"/>
                  </a:schemeClr>
                </a:solidFill>
                <a:effectLst/>
                <a:latin typeface="Calibri Light" pitchFamily="34" charset="0"/>
              </a:rPr>
              <a:t>Транзистор состоит из трёх слоёв полупроводника –</a:t>
            </a:r>
            <a:r>
              <a:rPr lang="ru-RU" sz="2400" dirty="0">
                <a:solidFill>
                  <a:srgbClr val="0033CC"/>
                </a:solidFill>
                <a:effectLst/>
                <a:latin typeface="Calibri Light" pitchFamily="34" charset="0"/>
              </a:rPr>
              <a:t> </a:t>
            </a:r>
            <a:r>
              <a:rPr lang="en-US" sz="2400" i="1" dirty="0">
                <a:solidFill>
                  <a:srgbClr val="FF0000"/>
                </a:solidFill>
                <a:effectLst/>
                <a:latin typeface="Calibri Light" pitchFamily="34" charset="0"/>
              </a:rPr>
              <a:t>p-n-p </a:t>
            </a:r>
            <a:r>
              <a:rPr lang="ru-RU" sz="2400" dirty="0">
                <a:solidFill>
                  <a:schemeClr val="tx1">
                    <a:lumMod val="75000"/>
                  </a:schemeClr>
                </a:solidFill>
                <a:effectLst/>
                <a:latin typeface="Calibri Light" pitchFamily="34" charset="0"/>
              </a:rPr>
              <a:t>или </a:t>
            </a:r>
            <a:r>
              <a:rPr lang="en-US" sz="2400" i="1" dirty="0">
                <a:solidFill>
                  <a:srgbClr val="FF0000"/>
                </a:solidFill>
                <a:effectLst/>
                <a:latin typeface="Calibri Light" pitchFamily="34" charset="0"/>
              </a:rPr>
              <a:t>n-p-n</a:t>
            </a:r>
            <a:r>
              <a:rPr lang="en-US" sz="2400" dirty="0">
                <a:solidFill>
                  <a:schemeClr val="tx1">
                    <a:lumMod val="75000"/>
                  </a:schemeClr>
                </a:solidFill>
                <a:effectLst/>
                <a:latin typeface="Calibri Light" pitchFamily="34" charset="0"/>
              </a:rPr>
              <a:t>.</a:t>
            </a:r>
            <a:r>
              <a:rPr lang="ru-RU" sz="2400" dirty="0">
                <a:solidFill>
                  <a:schemeClr val="tx1">
                    <a:lumMod val="75000"/>
                  </a:schemeClr>
                </a:solidFill>
                <a:effectLst/>
                <a:latin typeface="Calibri Light" pitchFamily="34" charset="0"/>
              </a:rPr>
              <a:t> Он имеет 3 вывода: коллектор, </a:t>
            </a:r>
            <a:r>
              <a:rPr lang="ru-RU" sz="2400" dirty="0" err="1">
                <a:solidFill>
                  <a:schemeClr val="tx1">
                    <a:lumMod val="75000"/>
                  </a:schemeClr>
                </a:solidFill>
                <a:effectLst/>
                <a:latin typeface="Calibri Light" pitchFamily="34" charset="0"/>
              </a:rPr>
              <a:t>эмитер</a:t>
            </a:r>
            <a:r>
              <a:rPr lang="ru-RU" sz="2400" dirty="0">
                <a:solidFill>
                  <a:schemeClr val="tx1">
                    <a:lumMod val="75000"/>
                  </a:schemeClr>
                </a:solidFill>
                <a:effectLst/>
                <a:latin typeface="Calibri Light" pitchFamily="34" charset="0"/>
              </a:rPr>
              <a:t> и базу. </a:t>
            </a:r>
          </a:p>
        </p:txBody>
      </p:sp>
      <p:pic>
        <p:nvPicPr>
          <p:cNvPr id="26643" name="Picture 19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6600" y="4572000"/>
            <a:ext cx="2743200" cy="1495425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6644" name="Text Box 20"/>
          <p:cNvSpPr txBox="1">
            <a:spLocks noChangeArrowheads="1"/>
          </p:cNvSpPr>
          <p:nvPr/>
        </p:nvSpPr>
        <p:spPr bwMode="auto">
          <a:xfrm>
            <a:off x="1143000" y="3810000"/>
            <a:ext cx="77724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sz="2400" dirty="0">
                <a:solidFill>
                  <a:schemeClr val="tx1">
                    <a:lumMod val="75000"/>
                  </a:schemeClr>
                </a:solidFill>
                <a:effectLst/>
                <a:latin typeface="Calibri Light" pitchFamily="34" charset="0"/>
              </a:rPr>
              <a:t>Изображение транзисторов на схемах:</a:t>
            </a:r>
          </a:p>
        </p:txBody>
      </p:sp>
      <p:sp>
        <p:nvSpPr>
          <p:cNvPr id="26645" name="Text Box 21"/>
          <p:cNvSpPr txBox="1">
            <a:spLocks noChangeArrowheads="1"/>
          </p:cNvSpPr>
          <p:nvPr/>
        </p:nvSpPr>
        <p:spPr bwMode="auto">
          <a:xfrm>
            <a:off x="3276600" y="6172200"/>
            <a:ext cx="28956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1800" dirty="0">
                <a:solidFill>
                  <a:schemeClr val="tx1">
                    <a:lumMod val="75000"/>
                  </a:schemeClr>
                </a:solidFill>
                <a:effectLst/>
              </a:rPr>
              <a:t>тип</a:t>
            </a:r>
            <a:r>
              <a:rPr lang="ru-RU" sz="1800" dirty="0">
                <a:solidFill>
                  <a:srgbClr val="0033CC"/>
                </a:solidFill>
                <a:effectLst/>
              </a:rPr>
              <a:t> </a:t>
            </a:r>
            <a:r>
              <a:rPr lang="en-US" sz="1800" i="1" dirty="0">
                <a:solidFill>
                  <a:srgbClr val="FF0000"/>
                </a:solidFill>
                <a:effectLst/>
              </a:rPr>
              <a:t>n-p-n    </a:t>
            </a:r>
            <a:r>
              <a:rPr lang="ru-RU" sz="1800" dirty="0">
                <a:solidFill>
                  <a:schemeClr val="tx1">
                    <a:lumMod val="75000"/>
                  </a:schemeClr>
                </a:solidFill>
                <a:effectLst/>
              </a:rPr>
              <a:t>тип</a:t>
            </a:r>
            <a:r>
              <a:rPr lang="ru-RU" sz="1800" dirty="0">
                <a:solidFill>
                  <a:srgbClr val="0033CC"/>
                </a:solidFill>
                <a:effectLst/>
              </a:rPr>
              <a:t> </a:t>
            </a:r>
            <a:r>
              <a:rPr lang="en-US" sz="1800" i="1" dirty="0">
                <a:solidFill>
                  <a:srgbClr val="FF0000"/>
                </a:solidFill>
                <a:effectLst/>
              </a:rPr>
              <a:t>p-n-p</a:t>
            </a:r>
            <a:endParaRPr lang="ru-RU" sz="1800" i="1" dirty="0">
              <a:solidFill>
                <a:srgbClr val="FF0000"/>
              </a:solidFill>
              <a:effectLst/>
            </a:endParaRPr>
          </a:p>
        </p:txBody>
      </p:sp>
    </p:spTree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66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5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1" dur="500"/>
                                        <p:tgtEl>
                                          <p:spTgt spid="266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3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266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17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500"/>
                                        <p:tgtEl>
                                          <p:spTgt spid="266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631" grpId="0"/>
      <p:bldP spid="26632" grpId="0"/>
      <p:bldP spid="26644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7" name="Text Box 9"/>
          <p:cNvSpPr txBox="1">
            <a:spLocks noChangeArrowheads="1"/>
          </p:cNvSpPr>
          <p:nvPr/>
        </p:nvSpPr>
        <p:spPr bwMode="auto">
          <a:xfrm>
            <a:off x="914400" y="152400"/>
            <a:ext cx="8077200" cy="2031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1800" dirty="0">
                <a:solidFill>
                  <a:srgbClr val="0033CC"/>
                </a:solidFill>
                <a:effectLst/>
              </a:rPr>
              <a:t>  </a:t>
            </a:r>
            <a:r>
              <a:rPr lang="ru-RU" sz="1800" dirty="0">
                <a:solidFill>
                  <a:schemeClr val="tx1">
                    <a:lumMod val="75000"/>
                  </a:schemeClr>
                </a:solidFill>
                <a:effectLst/>
                <a:latin typeface="Calibri Light" pitchFamily="34" charset="0"/>
              </a:rPr>
              <a:t>Рассмотрим протекание тока в транзисторе типа </a:t>
            </a:r>
            <a:r>
              <a:rPr lang="en-US" sz="1800" i="1" dirty="0">
                <a:solidFill>
                  <a:srgbClr val="FF0000"/>
                </a:solidFill>
                <a:effectLst/>
                <a:latin typeface="Calibri Light" pitchFamily="34" charset="0"/>
              </a:rPr>
              <a:t>p-n-p </a:t>
            </a:r>
            <a:r>
              <a:rPr lang="ru-RU" sz="1800" dirty="0">
                <a:solidFill>
                  <a:schemeClr val="tx1">
                    <a:lumMod val="75000"/>
                  </a:schemeClr>
                </a:solidFill>
                <a:effectLst/>
                <a:latin typeface="Calibri Light" pitchFamily="34" charset="0"/>
              </a:rPr>
              <a:t>при отсутствии источника напряжения в цепи </a:t>
            </a:r>
            <a:r>
              <a:rPr lang="ru-RU" sz="1800" dirty="0" err="1">
                <a:solidFill>
                  <a:schemeClr val="tx1">
                    <a:lumMod val="75000"/>
                  </a:schemeClr>
                </a:solidFill>
                <a:effectLst/>
                <a:latin typeface="Calibri Light" pitchFamily="34" charset="0"/>
              </a:rPr>
              <a:t>эмитер</a:t>
            </a:r>
            <a:r>
              <a:rPr lang="ru-RU" sz="1800" dirty="0">
                <a:solidFill>
                  <a:schemeClr val="tx1">
                    <a:lumMod val="75000"/>
                  </a:schemeClr>
                </a:solidFill>
                <a:effectLst/>
                <a:latin typeface="Calibri Light" pitchFamily="34" charset="0"/>
              </a:rPr>
              <a:t> – база. Напряжение от батареи Б1 подаётся на переход коллектор – база (</a:t>
            </a:r>
            <a:r>
              <a:rPr lang="en-US" sz="1800" i="1" dirty="0">
                <a:solidFill>
                  <a:srgbClr val="FF0000"/>
                </a:solidFill>
                <a:effectLst/>
                <a:latin typeface="Calibri Light" pitchFamily="34" charset="0"/>
              </a:rPr>
              <a:t>p-n</a:t>
            </a:r>
            <a:r>
              <a:rPr lang="en-US" sz="1800" dirty="0">
                <a:solidFill>
                  <a:srgbClr val="0033CC"/>
                </a:solidFill>
                <a:effectLst/>
                <a:latin typeface="Calibri Light" pitchFamily="34" charset="0"/>
              </a:rPr>
              <a:t> </a:t>
            </a:r>
            <a:r>
              <a:rPr lang="ru-RU" sz="1800" dirty="0">
                <a:solidFill>
                  <a:schemeClr val="tx1">
                    <a:lumMod val="75000"/>
                  </a:schemeClr>
                </a:solidFill>
                <a:effectLst/>
                <a:latin typeface="Calibri Light" pitchFamily="34" charset="0"/>
              </a:rPr>
              <a:t>переход) в режиме обратного включения, поэтому дырки из коллектора быстро уходят на отрицательный электрод, и ток прекращается, т.к. нет источника для пополнения дырками коллектора. В цепи </a:t>
            </a:r>
            <a:r>
              <a:rPr lang="ru-RU" sz="1800" dirty="0" err="1">
                <a:solidFill>
                  <a:schemeClr val="tx1">
                    <a:lumMod val="75000"/>
                  </a:schemeClr>
                </a:solidFill>
                <a:effectLst/>
                <a:latin typeface="Calibri Light" pitchFamily="34" charset="0"/>
              </a:rPr>
              <a:t>эмитер</a:t>
            </a:r>
            <a:r>
              <a:rPr lang="ru-RU" sz="1800" dirty="0">
                <a:solidFill>
                  <a:schemeClr val="tx1">
                    <a:lumMod val="75000"/>
                  </a:schemeClr>
                </a:solidFill>
                <a:effectLst/>
                <a:latin typeface="Calibri Light" pitchFamily="34" charset="0"/>
              </a:rPr>
              <a:t> - база тока нет, т.к. там отсутствует источник напряжения.</a:t>
            </a:r>
            <a:endParaRPr lang="ru-RU" sz="1800" i="1" dirty="0">
              <a:solidFill>
                <a:schemeClr val="tx1">
                  <a:lumMod val="75000"/>
                </a:schemeClr>
              </a:solidFill>
              <a:effectLst/>
              <a:latin typeface="Calibri Light" pitchFamily="34" charset="0"/>
            </a:endParaRPr>
          </a:p>
        </p:txBody>
      </p:sp>
      <p:pic>
        <p:nvPicPr>
          <p:cNvPr id="27658" name="Picture 10" descr="104"/>
          <p:cNvPicPr>
            <a:picLocks noChangeAspect="1" noChangeArrowheads="1" noCrop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81200" y="2438400"/>
            <a:ext cx="5715000" cy="415290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276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657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8" name="Text Box 6"/>
          <p:cNvSpPr txBox="1">
            <a:spLocks noChangeArrowheads="1"/>
          </p:cNvSpPr>
          <p:nvPr/>
        </p:nvSpPr>
        <p:spPr bwMode="auto">
          <a:xfrm>
            <a:off x="609600" y="152400"/>
            <a:ext cx="8305800" cy="23083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1800" dirty="0">
                <a:solidFill>
                  <a:srgbClr val="0033CC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 </a:t>
            </a:r>
            <a:r>
              <a:rPr lang="ru-RU" sz="1800" dirty="0">
                <a:solidFill>
                  <a:schemeClr val="tx1">
                    <a:lumMod val="75000"/>
                  </a:schemeClr>
                </a:solidFill>
                <a:effectLst/>
                <a:latin typeface="Calibri Light" pitchFamily="34" charset="0"/>
              </a:rPr>
              <a:t>Добавим в предыдущую схему батарею Б2 значительно меньшего напряжения, чем Б1. Включение этой батареи по отношению к </a:t>
            </a:r>
            <a:r>
              <a:rPr lang="en-US" sz="1800" i="1" dirty="0">
                <a:solidFill>
                  <a:schemeClr val="tx1">
                    <a:lumMod val="75000"/>
                  </a:schemeClr>
                </a:solidFill>
                <a:effectLst/>
                <a:latin typeface="Calibri Light" pitchFamily="34" charset="0"/>
              </a:rPr>
              <a:t>p-n</a:t>
            </a:r>
            <a:r>
              <a:rPr lang="ru-RU" sz="1800" dirty="0">
                <a:solidFill>
                  <a:schemeClr val="tx1">
                    <a:lumMod val="75000"/>
                  </a:schemeClr>
                </a:solidFill>
                <a:effectLst/>
                <a:latin typeface="Calibri Light" pitchFamily="34" charset="0"/>
              </a:rPr>
              <a:t> переходу </a:t>
            </a:r>
            <a:r>
              <a:rPr lang="ru-RU" sz="1800" dirty="0" err="1">
                <a:solidFill>
                  <a:schemeClr val="tx1">
                    <a:lumMod val="75000"/>
                  </a:schemeClr>
                </a:solidFill>
                <a:effectLst/>
                <a:latin typeface="Calibri Light" pitchFamily="34" charset="0"/>
              </a:rPr>
              <a:t>эмитер</a:t>
            </a:r>
            <a:r>
              <a:rPr lang="ru-RU" sz="1800" dirty="0">
                <a:solidFill>
                  <a:schemeClr val="tx1">
                    <a:lumMod val="75000"/>
                  </a:schemeClr>
                </a:solidFill>
                <a:effectLst/>
                <a:latin typeface="Calibri Light" pitchFamily="34" charset="0"/>
              </a:rPr>
              <a:t> – база прямое, поэтому дырки в </a:t>
            </a:r>
            <a:r>
              <a:rPr lang="ru-RU" sz="1800" dirty="0" err="1">
                <a:solidFill>
                  <a:schemeClr val="tx1">
                    <a:lumMod val="75000"/>
                  </a:schemeClr>
                </a:solidFill>
                <a:effectLst/>
                <a:latin typeface="Calibri Light" pitchFamily="34" charset="0"/>
              </a:rPr>
              <a:t>эмитере</a:t>
            </a:r>
            <a:r>
              <a:rPr lang="ru-RU" sz="1800" dirty="0">
                <a:solidFill>
                  <a:schemeClr val="tx1">
                    <a:lumMod val="75000"/>
                  </a:schemeClr>
                </a:solidFill>
                <a:effectLst/>
                <a:latin typeface="Calibri Light" pitchFamily="34" charset="0"/>
              </a:rPr>
              <a:t> пойдут в сторону базы. Но т.к. толщина базы очень мала и электронов в ней немного, дырки из </a:t>
            </a:r>
            <a:r>
              <a:rPr lang="ru-RU" sz="1800" dirty="0" err="1">
                <a:solidFill>
                  <a:schemeClr val="tx1">
                    <a:lumMod val="75000"/>
                  </a:schemeClr>
                </a:solidFill>
                <a:effectLst/>
                <a:latin typeface="Calibri Light" pitchFamily="34" charset="0"/>
              </a:rPr>
              <a:t>эмитера</a:t>
            </a:r>
            <a:r>
              <a:rPr lang="ru-RU" sz="1800" dirty="0">
                <a:solidFill>
                  <a:schemeClr val="tx1">
                    <a:lumMod val="75000"/>
                  </a:schemeClr>
                </a:solidFill>
                <a:effectLst/>
                <a:latin typeface="Calibri Light" pitchFamily="34" charset="0"/>
              </a:rPr>
              <a:t> пересекут базу как бы по инерции и попадут в коллектор, а дальше эти дырки пойдут по коллектору к отрицательному электроду. Количеству дырок постоянно пополняется с положительного электрода </a:t>
            </a:r>
            <a:r>
              <a:rPr lang="ru-RU" sz="1800" dirty="0" err="1">
                <a:solidFill>
                  <a:schemeClr val="tx1">
                    <a:lumMod val="75000"/>
                  </a:schemeClr>
                </a:solidFill>
                <a:effectLst/>
                <a:latin typeface="Calibri Light" pitchFamily="34" charset="0"/>
              </a:rPr>
              <a:t>эмитера</a:t>
            </a:r>
            <a:r>
              <a:rPr lang="ru-RU" sz="1800" dirty="0">
                <a:solidFill>
                  <a:schemeClr val="tx1">
                    <a:lumMod val="75000"/>
                  </a:schemeClr>
                </a:solidFill>
                <a:effectLst/>
                <a:latin typeface="Calibri Light" pitchFamily="34" charset="0"/>
              </a:rPr>
              <a:t>, поэтому ток в цепи будет непрерывным. Величина тока зависит от напряжения батареи Б1.</a:t>
            </a:r>
            <a:endParaRPr lang="ru-RU" sz="1800" i="1" dirty="0">
              <a:solidFill>
                <a:schemeClr val="tx1">
                  <a:lumMod val="75000"/>
                </a:schemeClr>
              </a:solidFill>
              <a:effectLst/>
              <a:latin typeface="Calibri Light" pitchFamily="34" charset="0"/>
            </a:endParaRPr>
          </a:p>
        </p:txBody>
      </p:sp>
      <p:pic>
        <p:nvPicPr>
          <p:cNvPr id="28679" name="Picture 7" descr="105"/>
          <p:cNvPicPr>
            <a:picLocks noChangeAspect="1" noChangeArrowheads="1" noCrop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" y="3052763"/>
            <a:ext cx="5233988" cy="3805237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8682" name="Text Box 10"/>
          <p:cNvSpPr txBox="1">
            <a:spLocks noChangeArrowheads="1"/>
          </p:cNvSpPr>
          <p:nvPr/>
        </p:nvSpPr>
        <p:spPr bwMode="auto">
          <a:xfrm>
            <a:off x="6096000" y="2895600"/>
            <a:ext cx="2743200" cy="31393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1800" dirty="0">
                <a:effectLst>
                  <a:outerShdw blurRad="38100" dist="38100" dir="2700000" algn="tl">
                    <a:srgbClr val="FFFFFF"/>
                  </a:outerShdw>
                </a:effectLst>
                <a:latin typeface="Calibri Light" pitchFamily="34" charset="0"/>
              </a:rPr>
              <a:t>  </a:t>
            </a:r>
            <a:r>
              <a:rPr lang="ru-RU" sz="1800" dirty="0">
                <a:solidFill>
                  <a:schemeClr val="tx1">
                    <a:lumMod val="75000"/>
                  </a:schemeClr>
                </a:solidFill>
                <a:effectLst/>
                <a:latin typeface="Calibri Light" pitchFamily="34" charset="0"/>
              </a:rPr>
              <a:t>По закону Ома напряжение на </a:t>
            </a:r>
            <a:r>
              <a:rPr lang="en-US" sz="1800" i="1" dirty="0">
                <a:solidFill>
                  <a:srgbClr val="FF0000"/>
                </a:solidFill>
                <a:effectLst/>
                <a:latin typeface="Calibri Light" pitchFamily="34" charset="0"/>
              </a:rPr>
              <a:t>R</a:t>
            </a:r>
            <a:r>
              <a:rPr lang="en-US" sz="1800" dirty="0">
                <a:solidFill>
                  <a:srgbClr val="0033CC"/>
                </a:solidFill>
                <a:effectLst/>
                <a:latin typeface="Calibri Light" pitchFamily="34" charset="0"/>
              </a:rPr>
              <a:t> </a:t>
            </a:r>
            <a:r>
              <a:rPr lang="ru-RU" sz="1800" dirty="0">
                <a:solidFill>
                  <a:schemeClr val="tx1">
                    <a:lumMod val="75000"/>
                  </a:schemeClr>
                </a:solidFill>
                <a:effectLst/>
                <a:latin typeface="Calibri Light" pitchFamily="34" charset="0"/>
              </a:rPr>
              <a:t>равно </a:t>
            </a:r>
            <a:r>
              <a:rPr lang="en-US" sz="1800" i="1" dirty="0">
                <a:solidFill>
                  <a:srgbClr val="FF0000"/>
                </a:solidFill>
                <a:effectLst/>
                <a:latin typeface="Calibri Light" pitchFamily="34" charset="0"/>
              </a:rPr>
              <a:t>IR</a:t>
            </a:r>
            <a:r>
              <a:rPr lang="en-US" sz="1800" dirty="0">
                <a:solidFill>
                  <a:srgbClr val="FF0000"/>
                </a:solidFill>
                <a:effectLst/>
                <a:latin typeface="Calibri Light" pitchFamily="34" charset="0"/>
              </a:rPr>
              <a:t> </a:t>
            </a:r>
            <a:r>
              <a:rPr lang="ru-RU" sz="1800" dirty="0">
                <a:solidFill>
                  <a:schemeClr val="tx1">
                    <a:lumMod val="75000"/>
                  </a:schemeClr>
                </a:solidFill>
                <a:effectLst/>
                <a:latin typeface="Calibri Light" pitchFamily="34" charset="0"/>
              </a:rPr>
              <a:t>, и оно намного больше напряжения батареи Б1. Таким образом, транзистор </a:t>
            </a:r>
            <a:r>
              <a:rPr lang="ru-RU" sz="1800" dirty="0" err="1">
                <a:solidFill>
                  <a:schemeClr val="tx1">
                    <a:lumMod val="75000"/>
                  </a:schemeClr>
                </a:solidFill>
                <a:effectLst/>
                <a:latin typeface="Calibri Light" pitchFamily="34" charset="0"/>
              </a:rPr>
              <a:t>усилива-ет</a:t>
            </a:r>
            <a:r>
              <a:rPr lang="ru-RU" sz="1800" dirty="0">
                <a:solidFill>
                  <a:schemeClr val="tx1">
                    <a:lumMod val="75000"/>
                  </a:schemeClr>
                </a:solidFill>
                <a:effectLst/>
                <a:latin typeface="Calibri Light" pitchFamily="34" charset="0"/>
              </a:rPr>
              <a:t> напряжение, поданное на вход </a:t>
            </a:r>
            <a:r>
              <a:rPr lang="ru-RU" sz="1800" dirty="0" err="1">
                <a:solidFill>
                  <a:schemeClr val="tx1">
                    <a:lumMod val="75000"/>
                  </a:schemeClr>
                </a:solidFill>
                <a:effectLst/>
                <a:latin typeface="Calibri Light" pitchFamily="34" charset="0"/>
              </a:rPr>
              <a:t>эмитер</a:t>
            </a:r>
            <a:r>
              <a:rPr lang="ru-RU" sz="1800" dirty="0">
                <a:solidFill>
                  <a:schemeClr val="tx1">
                    <a:lumMod val="75000"/>
                  </a:schemeClr>
                </a:solidFill>
                <a:effectLst/>
                <a:latin typeface="Calibri Light" pitchFamily="34" charset="0"/>
              </a:rPr>
              <a:t>-база. Это напряжение может быть и переменным, например, от микрофона.</a:t>
            </a:r>
          </a:p>
        </p:txBody>
      </p:sp>
    </p:spTree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286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5" dur="500"/>
                                        <p:tgtEl>
                                          <p:spTgt spid="286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678" grpId="0"/>
      <p:bldP spid="28682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50" name="Text Box 6"/>
          <p:cNvSpPr txBox="1">
            <a:spLocks noChangeArrowheads="1"/>
          </p:cNvSpPr>
          <p:nvPr/>
        </p:nvSpPr>
        <p:spPr bwMode="auto">
          <a:xfrm>
            <a:off x="990600" y="304800"/>
            <a:ext cx="8001000" cy="184665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400" dirty="0">
                <a:solidFill>
                  <a:srgbClr val="0033CC"/>
                </a:solidFill>
                <a:effectLst/>
              </a:rPr>
              <a:t>  </a:t>
            </a:r>
            <a:r>
              <a:rPr lang="ru-RU" sz="1800" dirty="0">
                <a:solidFill>
                  <a:schemeClr val="tx1">
                    <a:lumMod val="75000"/>
                  </a:schemeClr>
                </a:solidFill>
                <a:effectLst/>
                <a:latin typeface="Calibri Light" pitchFamily="34" charset="0"/>
              </a:rPr>
              <a:t>Добавим в предыдущую схему микрофон М, который генерирует переменное напряжение в такт со звуковыми колебаниями. Теперь напряжение на переходе </a:t>
            </a:r>
            <a:r>
              <a:rPr lang="ru-RU" sz="1800" dirty="0" err="1">
                <a:solidFill>
                  <a:schemeClr val="tx1">
                    <a:lumMod val="75000"/>
                  </a:schemeClr>
                </a:solidFill>
                <a:effectLst/>
                <a:latin typeface="Calibri Light" pitchFamily="34" charset="0"/>
              </a:rPr>
              <a:t>эмитер</a:t>
            </a:r>
            <a:r>
              <a:rPr lang="ru-RU" sz="1800" dirty="0">
                <a:solidFill>
                  <a:schemeClr val="tx1">
                    <a:lumMod val="75000"/>
                  </a:schemeClr>
                </a:solidFill>
                <a:effectLst/>
                <a:latin typeface="Calibri Light" pitchFamily="34" charset="0"/>
              </a:rPr>
              <a:t> – база будет переменным (точнее – пульсирующим). Таким же будет и ток в цепи коллектор – </a:t>
            </a:r>
            <a:r>
              <a:rPr lang="ru-RU" sz="1800" dirty="0" err="1">
                <a:solidFill>
                  <a:schemeClr val="tx1">
                    <a:lumMod val="75000"/>
                  </a:schemeClr>
                </a:solidFill>
                <a:effectLst/>
                <a:latin typeface="Calibri Light" pitchFamily="34" charset="0"/>
              </a:rPr>
              <a:t>эмитер</a:t>
            </a:r>
            <a:r>
              <a:rPr lang="ru-RU" sz="1800" dirty="0">
                <a:solidFill>
                  <a:schemeClr val="tx1">
                    <a:lumMod val="75000"/>
                  </a:schemeClr>
                </a:solidFill>
                <a:effectLst/>
                <a:latin typeface="Calibri Light" pitchFamily="34" charset="0"/>
              </a:rPr>
              <a:t> и, соответственно, напряжение на резисторе </a:t>
            </a:r>
            <a:r>
              <a:rPr lang="en-US" sz="1800" dirty="0">
                <a:solidFill>
                  <a:schemeClr val="tx1">
                    <a:lumMod val="75000"/>
                  </a:schemeClr>
                </a:solidFill>
                <a:effectLst/>
                <a:latin typeface="Calibri Light" pitchFamily="34" charset="0"/>
              </a:rPr>
              <a:t>R</a:t>
            </a:r>
            <a:r>
              <a:rPr lang="ru-RU" sz="1800" dirty="0">
                <a:solidFill>
                  <a:schemeClr val="tx1">
                    <a:lumMod val="75000"/>
                  </a:schemeClr>
                </a:solidFill>
                <a:effectLst/>
                <a:latin typeface="Calibri Light" pitchFamily="34" charset="0"/>
              </a:rPr>
              <a:t>, причём, оно будет значительно больше по величине, чем напряжение, выдаваемое микрофоном, т.е. будет усилено. </a:t>
            </a:r>
          </a:p>
        </p:txBody>
      </p:sp>
      <p:pic>
        <p:nvPicPr>
          <p:cNvPr id="31751" name="Picture 7" descr="106"/>
          <p:cNvPicPr>
            <a:picLocks noChangeAspect="1" noChangeArrowheads="1" noCrop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7400" y="3048000"/>
            <a:ext cx="4681538" cy="3408363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17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750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703" name="Picture 7" descr="Транзтсторы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19400" y="2895600"/>
            <a:ext cx="3351213" cy="3729038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9704" name="Text Box 8"/>
          <p:cNvSpPr txBox="1">
            <a:spLocks noChangeArrowheads="1"/>
          </p:cNvSpPr>
          <p:nvPr/>
        </p:nvSpPr>
        <p:spPr bwMode="auto">
          <a:xfrm>
            <a:off x="762000" y="152400"/>
            <a:ext cx="8077200" cy="19389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400" dirty="0">
                <a:solidFill>
                  <a:srgbClr val="0033CC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 </a:t>
            </a:r>
            <a:r>
              <a:rPr lang="ru-RU" sz="2400" dirty="0">
                <a:solidFill>
                  <a:schemeClr val="tx1">
                    <a:lumMod val="75000"/>
                  </a:schemeClr>
                </a:solidFill>
                <a:effectLst/>
                <a:latin typeface="Calibri Light" pitchFamily="34" charset="0"/>
              </a:rPr>
              <a:t>Мы рассмотрели один тип транзисторов, однако их намного больше, причём, многие из них отличаются по принципу действия и характеристикам. Общим у них является применение полупроводников. На рисунке показан внешний вид некоторых транзисторов.</a:t>
            </a:r>
          </a:p>
        </p:txBody>
      </p:sp>
    </p:spTree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297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297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704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4" name="Picture 4" descr="ТВ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33800" y="3657600"/>
            <a:ext cx="2114550" cy="2352675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25" name="Picture 5" descr="маг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53200" y="3581400"/>
            <a:ext cx="2190750" cy="243840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26" name="Picture 6" descr="радиопр-к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3581400"/>
            <a:ext cx="2327275" cy="259080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0727" name="Text Box 7"/>
          <p:cNvSpPr txBox="1">
            <a:spLocks noChangeArrowheads="1"/>
          </p:cNvSpPr>
          <p:nvPr/>
        </p:nvSpPr>
        <p:spPr bwMode="auto">
          <a:xfrm>
            <a:off x="685800" y="152400"/>
            <a:ext cx="8305800" cy="70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dirty="0"/>
              <a:t>Применение транзисторов</a:t>
            </a:r>
          </a:p>
        </p:txBody>
      </p:sp>
      <p:sp>
        <p:nvSpPr>
          <p:cNvPr id="30729" name="Text Box 9"/>
          <p:cNvSpPr txBox="1">
            <a:spLocks noChangeArrowheads="1"/>
          </p:cNvSpPr>
          <p:nvPr/>
        </p:nvSpPr>
        <p:spPr bwMode="auto">
          <a:xfrm>
            <a:off x="609600" y="914400"/>
            <a:ext cx="8382000" cy="19389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400" dirty="0">
                <a:solidFill>
                  <a:srgbClr val="0033CC"/>
                </a:solidFill>
                <a:effectLst/>
              </a:rPr>
              <a:t>   </a:t>
            </a:r>
            <a:r>
              <a:rPr lang="ru-RU" sz="2400" dirty="0">
                <a:solidFill>
                  <a:schemeClr val="tx1">
                    <a:lumMod val="75000"/>
                  </a:schemeClr>
                </a:solidFill>
                <a:effectLst/>
                <a:latin typeface="Calibri Light" pitchFamily="34" charset="0"/>
              </a:rPr>
              <a:t>Транзисторы широко применяются для усиления сигналов и создания систем автоматического управления в радиостанциях, радиоприёмниках, телевизорах, магнитофонах и многих других устройствах научного, промышленного и бытового назначения.</a:t>
            </a:r>
          </a:p>
        </p:txBody>
      </p:sp>
    </p:spTree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07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18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1" dur="500"/>
                                        <p:tgtEl>
                                          <p:spTgt spid="307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5" dur="500"/>
                                        <p:tgtEl>
                                          <p:spTgt spid="307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8" presetClass="entr" presetSubtype="3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19" dur="500"/>
                                        <p:tgtEl>
                                          <p:spTgt spid="307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Базовая">
  <a:themeElements>
    <a:clrScheme name="Базовая">
      <a:dk1>
        <a:sysClr val="windowText" lastClr="000000"/>
      </a:dk1>
      <a:lt1>
        <a:sysClr val="window" lastClr="FFFFFF"/>
      </a:lt1>
      <a:dk2>
        <a:srgbClr val="242852"/>
      </a:dk2>
      <a:lt2>
        <a:srgbClr val="ACCBF9"/>
      </a:lt2>
      <a:accent1>
        <a:srgbClr val="629DD1"/>
      </a:accent1>
      <a:accent2>
        <a:srgbClr val="297FD5"/>
      </a:accent2>
      <a:accent3>
        <a:srgbClr val="7F8FA9"/>
      </a:accent3>
      <a:accent4>
        <a:srgbClr val="4A66AC"/>
      </a:accent4>
      <a:accent5>
        <a:srgbClr val="5AA2AE"/>
      </a:accent5>
      <a:accent6>
        <a:srgbClr val="9D90A0"/>
      </a:accent6>
      <a:hlink>
        <a:srgbClr val="9454C3"/>
      </a:hlink>
      <a:folHlink>
        <a:srgbClr val="3EBBF0"/>
      </a:folHlink>
    </a:clrScheme>
    <a:fontScheme name="Базовая">
      <a:majorFont>
        <a:latin typeface="Palatino Linotype"/>
        <a:ea typeface=""/>
        <a:cs typeface=""/>
        <a:font script="Jpan" typeface="HGS明朝E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Palatino Linotype"/>
        <a:ea typeface=""/>
        <a:cs typeface=""/>
        <a:font script="Jpan" typeface="HGS明朝E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Базовая">
      <a:fillStyleLst>
        <a:solidFill>
          <a:schemeClr val="phClr"/>
        </a:solidFill>
        <a:gradFill rotWithShape="1">
          <a:gsLst>
            <a:gs pos="0">
              <a:schemeClr val="phClr">
                <a:tint val="90000"/>
              </a:schemeClr>
            </a:gs>
            <a:gs pos="48000">
              <a:schemeClr val="phClr">
                <a:tint val="54000"/>
                <a:satMod val="140000"/>
              </a:schemeClr>
            </a:gs>
            <a:gs pos="100000">
              <a:schemeClr val="phClr">
                <a:tint val="24000"/>
                <a:satMod val="260000"/>
              </a:schemeClr>
            </a:gs>
          </a:gsLst>
          <a:lin ang="16200000" scaled="1"/>
        </a:gradFill>
        <a:gradFill rotWithShape="1">
          <a:gsLst>
            <a:gs pos="0">
              <a:schemeClr val="phClr"/>
            </a:gs>
            <a:gs pos="100000">
              <a:schemeClr val="phClr">
                <a:shade val="48000"/>
                <a:satMod val="180000"/>
                <a:lumMod val="94000"/>
              </a:schemeClr>
            </a:gs>
            <a:gs pos="100000">
              <a:schemeClr val="phClr">
                <a:shade val="48000"/>
                <a:satMod val="180000"/>
                <a:lumMod val="94000"/>
              </a:schemeClr>
            </a:gs>
          </a:gsLst>
          <a:lin ang="4140000" scaled="1"/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857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12700" dir="5400000" sx="102000" sy="102000" rotWithShape="0">
              <a:srgbClr val="000000">
                <a:alpha val="32000"/>
              </a:srgbClr>
            </a:outerShdw>
          </a:effectLst>
        </a:effectStyle>
        <a:effectStyle>
          <a:effectLst>
            <a:outerShdw blurRad="762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glow" dir="tl">
              <a:rot lat="0" lon="0" rev="19800000"/>
            </a:lightRig>
          </a:scene3d>
          <a:sp3d prstMaterial="metal">
            <a:bevelT w="38100" h="38100"/>
          </a:sp3d>
        </a:effectStyle>
        <a:effectStyle>
          <a:effectLst>
            <a:outerShdw blurRad="114300" dist="114300" dir="5400000" rotWithShape="0">
              <a:srgbClr val="000000">
                <a:alpha val="7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plastic"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5000"/>
              </a:schemeClr>
            </a:gs>
            <a:gs pos="100000">
              <a:schemeClr val="phClr">
                <a:shade val="40000"/>
                <a:satMod val="180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14000"/>
                <a:satMod val="280000"/>
              </a:schemeClr>
              <a:schemeClr val="phClr">
                <a:tint val="60000"/>
                <a:satMod val="120000"/>
              </a:schemeClr>
            </a:duotone>
          </a:blip>
          <a:stretch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Elemental</Template>
  <TotalTime>1476</TotalTime>
  <Words>1150</Words>
  <Application>Microsoft Office PowerPoint</Application>
  <PresentationFormat>Экран (4:3)</PresentationFormat>
  <Paragraphs>39</Paragraphs>
  <Slides>19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19</vt:i4>
      </vt:variant>
    </vt:vector>
  </HeadingPairs>
  <TitlesOfParts>
    <vt:vector size="20" baseType="lpstr">
      <vt:lpstr>Базовая</vt:lpstr>
      <vt:lpstr>Слайд 1</vt:lpstr>
      <vt:lpstr>Основные свойства полупроводников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p-n переход</vt:lpstr>
      <vt:lpstr>Слайд 12</vt:lpstr>
      <vt:lpstr>Полупроводниковые диоды</vt:lpstr>
      <vt:lpstr>Слайд 14</vt:lpstr>
      <vt:lpstr>Слайд 15</vt:lpstr>
      <vt:lpstr>Слайд 16</vt:lpstr>
      <vt:lpstr>Слайд 17</vt:lpstr>
      <vt:lpstr>Слайд 18</vt:lpstr>
      <vt:lpstr>Слайд 19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Полупроводники</dc:title>
  <dc:creator>Пользователь</dc:creator>
  <cp:lastModifiedBy>User</cp:lastModifiedBy>
  <cp:revision>59</cp:revision>
  <cp:lastPrinted>1601-01-01T00:00:00Z</cp:lastPrinted>
  <dcterms:created xsi:type="dcterms:W3CDTF">1601-01-01T00:00:00Z</dcterms:created>
  <dcterms:modified xsi:type="dcterms:W3CDTF">2017-12-14T15:19:21Z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Version">
    <vt:i4>1</vt:i4>
  </property>
</Properties>
</file>