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7" r:id="rId20"/>
    <p:sldId id="272" r:id="rId21"/>
    <p:sldId id="27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2A49"/>
    <a:srgbClr val="FF6F6F"/>
    <a:srgbClr val="358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150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3766FD-3023-4FE7-8341-3AC35668FC37}" type="doc">
      <dgm:prSet loTypeId="urn:microsoft.com/office/officeart/2005/8/layout/hierarchy2" loCatId="hierarchy" qsTypeId="urn:microsoft.com/office/officeart/2005/8/quickstyle/3d9" qsCatId="3D" csTypeId="urn:microsoft.com/office/officeart/2005/8/colors/accent1_2" csCatId="accent1" phldr="1"/>
      <dgm:spPr/>
      <dgm:t>
        <a:bodyPr/>
        <a:lstStyle/>
        <a:p>
          <a:endParaRPr lang="ru-RU"/>
        </a:p>
      </dgm:t>
    </dgm:pt>
    <dgm:pt modelId="{F7595E51-5A22-41C8-B627-B794438F7551}">
      <dgm:prSet phldrT="[Текст]"/>
      <dgm:spPr>
        <a:solidFill>
          <a:schemeClr val="tx1">
            <a:lumMod val="50000"/>
            <a:lumOff val="50000"/>
          </a:schemeClr>
        </a:solidFill>
      </dgm:spPr>
      <dgm:t>
        <a:bodyPr/>
        <a:lstStyle/>
        <a:p>
          <a:r>
            <a:rPr lang="kk-KZ" dirty="0" smtClean="0"/>
            <a:t>Заттың күйі</a:t>
          </a:r>
          <a:endParaRPr lang="ru-RU" dirty="0"/>
        </a:p>
      </dgm:t>
    </dgm:pt>
    <dgm:pt modelId="{336F00CB-8EB7-4B21-B740-BCF6F81F5D42}" type="parTrans" cxnId="{6E77776D-A266-4B63-94CC-1A820AF6CBDD}">
      <dgm:prSet/>
      <dgm:spPr/>
      <dgm:t>
        <a:bodyPr/>
        <a:lstStyle/>
        <a:p>
          <a:endParaRPr lang="ru-RU"/>
        </a:p>
      </dgm:t>
    </dgm:pt>
    <dgm:pt modelId="{51BB1A28-2369-4833-A382-14371E24D629}" type="sibTrans" cxnId="{6E77776D-A266-4B63-94CC-1A820AF6CBDD}">
      <dgm:prSet/>
      <dgm:spPr/>
      <dgm:t>
        <a:bodyPr/>
        <a:lstStyle/>
        <a:p>
          <a:endParaRPr lang="ru-RU"/>
        </a:p>
      </dgm:t>
    </dgm:pt>
    <dgm:pt modelId="{60B81912-248F-4284-8E89-5EF597BD57F7}">
      <dgm:prSet phldrT="[Текст]"/>
      <dgm:spPr>
        <a:solidFill>
          <a:schemeClr val="tx1">
            <a:lumMod val="50000"/>
            <a:lumOff val="50000"/>
          </a:schemeClr>
        </a:solidFill>
      </dgm:spPr>
      <dgm:t>
        <a:bodyPr/>
        <a:lstStyle/>
        <a:p>
          <a:r>
            <a:rPr lang="kk-KZ" dirty="0" smtClean="0"/>
            <a:t>Қатты</a:t>
          </a:r>
          <a:endParaRPr lang="ru-RU" dirty="0"/>
        </a:p>
      </dgm:t>
    </dgm:pt>
    <dgm:pt modelId="{D0B5E352-0635-4756-8FA5-F0CAE2D87042}" type="parTrans" cxnId="{56D02F6E-B645-4B99-8B0F-4D8E53249A97}">
      <dgm:prSet/>
      <dgm:spPr/>
      <dgm:t>
        <a:bodyPr/>
        <a:lstStyle/>
        <a:p>
          <a:endParaRPr lang="ru-RU"/>
        </a:p>
      </dgm:t>
    </dgm:pt>
    <dgm:pt modelId="{F17092CB-FAE7-42E1-B30D-05F06526E351}" type="sibTrans" cxnId="{56D02F6E-B645-4B99-8B0F-4D8E53249A97}">
      <dgm:prSet/>
      <dgm:spPr/>
      <dgm:t>
        <a:bodyPr/>
        <a:lstStyle/>
        <a:p>
          <a:endParaRPr lang="ru-RU"/>
        </a:p>
      </dgm:t>
    </dgm:pt>
    <dgm:pt modelId="{713851C3-5485-4402-8947-EEEA7780642B}">
      <dgm:prSet phldrT="[Текст]"/>
      <dgm:spPr>
        <a:solidFill>
          <a:schemeClr val="tx1">
            <a:lumMod val="50000"/>
            <a:lumOff val="50000"/>
          </a:schemeClr>
        </a:solidFill>
      </dgm:spPr>
      <dgm:t>
        <a:bodyPr/>
        <a:lstStyle/>
        <a:p>
          <a:r>
            <a:rPr lang="kk-KZ" dirty="0" smtClean="0"/>
            <a:t>Сұйық </a:t>
          </a:r>
          <a:endParaRPr lang="ru-RU" dirty="0"/>
        </a:p>
      </dgm:t>
    </dgm:pt>
    <dgm:pt modelId="{5DD545EB-2D5F-4E09-9669-7AEF28A34B23}" type="parTrans" cxnId="{5802283A-CC99-4310-AC22-D2DC556B5963}">
      <dgm:prSet/>
      <dgm:spPr/>
      <dgm:t>
        <a:bodyPr/>
        <a:lstStyle/>
        <a:p>
          <a:endParaRPr lang="ru-RU"/>
        </a:p>
      </dgm:t>
    </dgm:pt>
    <dgm:pt modelId="{E14DCD3E-0A9B-4B8A-817E-547E2BF06356}" type="sibTrans" cxnId="{5802283A-CC99-4310-AC22-D2DC556B5963}">
      <dgm:prSet/>
      <dgm:spPr/>
      <dgm:t>
        <a:bodyPr/>
        <a:lstStyle/>
        <a:p>
          <a:endParaRPr lang="ru-RU"/>
        </a:p>
      </dgm:t>
    </dgm:pt>
    <dgm:pt modelId="{49FF741A-C54A-4AC8-9548-4D12D1F11888}">
      <dgm:prSet phldrT="[Текст]"/>
      <dgm:spPr>
        <a:solidFill>
          <a:schemeClr val="tx1">
            <a:lumMod val="50000"/>
            <a:lumOff val="50000"/>
          </a:schemeClr>
        </a:solidFill>
      </dgm:spPr>
      <dgm:t>
        <a:bodyPr/>
        <a:lstStyle/>
        <a:p>
          <a:r>
            <a:rPr lang="kk-KZ" dirty="0" smtClean="0"/>
            <a:t>Газтәріздес</a:t>
          </a:r>
          <a:endParaRPr lang="ru-RU" dirty="0"/>
        </a:p>
      </dgm:t>
    </dgm:pt>
    <dgm:pt modelId="{5F431A90-7359-423F-800C-939EBEA35B1F}" type="parTrans" cxnId="{CB5F1DA5-E00B-4FFE-A488-37CC55ABE37F}">
      <dgm:prSet/>
      <dgm:spPr/>
      <dgm:t>
        <a:bodyPr/>
        <a:lstStyle/>
        <a:p>
          <a:endParaRPr lang="ru-RU"/>
        </a:p>
      </dgm:t>
    </dgm:pt>
    <dgm:pt modelId="{9CE91802-0417-47DF-8045-0E2DC79C2507}" type="sibTrans" cxnId="{CB5F1DA5-E00B-4FFE-A488-37CC55ABE37F}">
      <dgm:prSet/>
      <dgm:spPr/>
      <dgm:t>
        <a:bodyPr/>
        <a:lstStyle/>
        <a:p>
          <a:endParaRPr lang="ru-RU"/>
        </a:p>
      </dgm:t>
    </dgm:pt>
    <dgm:pt modelId="{89492CAF-A228-4004-93F0-366723088E64}" type="pres">
      <dgm:prSet presAssocID="{A93766FD-3023-4FE7-8341-3AC35668FC37}" presName="diagram" presStyleCnt="0">
        <dgm:presLayoutVars>
          <dgm:chPref val="1"/>
          <dgm:dir/>
          <dgm:animOne val="branch"/>
          <dgm:animLvl val="lvl"/>
          <dgm:resizeHandles val="exact"/>
        </dgm:presLayoutVars>
      </dgm:prSet>
      <dgm:spPr/>
      <dgm:t>
        <a:bodyPr/>
        <a:lstStyle/>
        <a:p>
          <a:endParaRPr lang="ru-RU"/>
        </a:p>
      </dgm:t>
    </dgm:pt>
    <dgm:pt modelId="{E87F103B-87F1-4495-A210-44866EF7A2DB}" type="pres">
      <dgm:prSet presAssocID="{F7595E51-5A22-41C8-B627-B794438F7551}" presName="root1" presStyleCnt="0"/>
      <dgm:spPr/>
    </dgm:pt>
    <dgm:pt modelId="{2195DBFD-7445-46B0-A219-B81BF8220BD8}" type="pres">
      <dgm:prSet presAssocID="{F7595E51-5A22-41C8-B627-B794438F7551}" presName="LevelOneTextNode" presStyleLbl="node0" presStyleIdx="0" presStyleCnt="1">
        <dgm:presLayoutVars>
          <dgm:chPref val="3"/>
        </dgm:presLayoutVars>
      </dgm:prSet>
      <dgm:spPr/>
      <dgm:t>
        <a:bodyPr/>
        <a:lstStyle/>
        <a:p>
          <a:endParaRPr lang="ru-RU"/>
        </a:p>
      </dgm:t>
    </dgm:pt>
    <dgm:pt modelId="{BF6BF211-6CCE-455E-97EA-00A894E11B17}" type="pres">
      <dgm:prSet presAssocID="{F7595E51-5A22-41C8-B627-B794438F7551}" presName="level2hierChild" presStyleCnt="0"/>
      <dgm:spPr/>
    </dgm:pt>
    <dgm:pt modelId="{F3D2FEA3-D256-4BCF-BA60-84EFC8A16306}" type="pres">
      <dgm:prSet presAssocID="{D0B5E352-0635-4756-8FA5-F0CAE2D87042}" presName="conn2-1" presStyleLbl="parChTrans1D2" presStyleIdx="0" presStyleCnt="3"/>
      <dgm:spPr/>
      <dgm:t>
        <a:bodyPr/>
        <a:lstStyle/>
        <a:p>
          <a:endParaRPr lang="ru-RU"/>
        </a:p>
      </dgm:t>
    </dgm:pt>
    <dgm:pt modelId="{6DBC32EE-85D7-47D1-8A1C-6630EBA0D21B}" type="pres">
      <dgm:prSet presAssocID="{D0B5E352-0635-4756-8FA5-F0CAE2D87042}" presName="connTx" presStyleLbl="parChTrans1D2" presStyleIdx="0" presStyleCnt="3"/>
      <dgm:spPr/>
      <dgm:t>
        <a:bodyPr/>
        <a:lstStyle/>
        <a:p>
          <a:endParaRPr lang="ru-RU"/>
        </a:p>
      </dgm:t>
    </dgm:pt>
    <dgm:pt modelId="{43FD4BD2-FE19-4B4A-BA17-67888BCB8727}" type="pres">
      <dgm:prSet presAssocID="{60B81912-248F-4284-8E89-5EF597BD57F7}" presName="root2" presStyleCnt="0"/>
      <dgm:spPr/>
    </dgm:pt>
    <dgm:pt modelId="{1B77B1BB-5B27-4801-93AE-801FC1FEE485}" type="pres">
      <dgm:prSet presAssocID="{60B81912-248F-4284-8E89-5EF597BD57F7}" presName="LevelTwoTextNode" presStyleLbl="node2" presStyleIdx="0" presStyleCnt="3">
        <dgm:presLayoutVars>
          <dgm:chPref val="3"/>
        </dgm:presLayoutVars>
      </dgm:prSet>
      <dgm:spPr/>
      <dgm:t>
        <a:bodyPr/>
        <a:lstStyle/>
        <a:p>
          <a:endParaRPr lang="ru-RU"/>
        </a:p>
      </dgm:t>
    </dgm:pt>
    <dgm:pt modelId="{CA9F8028-57CA-4CED-9766-4ED18DCF4FF0}" type="pres">
      <dgm:prSet presAssocID="{60B81912-248F-4284-8E89-5EF597BD57F7}" presName="level3hierChild" presStyleCnt="0"/>
      <dgm:spPr/>
    </dgm:pt>
    <dgm:pt modelId="{649BCEE4-6596-4E88-8333-A7CAA11F1F2E}" type="pres">
      <dgm:prSet presAssocID="{5DD545EB-2D5F-4E09-9669-7AEF28A34B23}" presName="conn2-1" presStyleLbl="parChTrans1D2" presStyleIdx="1" presStyleCnt="3"/>
      <dgm:spPr/>
      <dgm:t>
        <a:bodyPr/>
        <a:lstStyle/>
        <a:p>
          <a:endParaRPr lang="ru-RU"/>
        </a:p>
      </dgm:t>
    </dgm:pt>
    <dgm:pt modelId="{7506BBDE-D6EA-4365-8CD3-80CE5C8F4BCB}" type="pres">
      <dgm:prSet presAssocID="{5DD545EB-2D5F-4E09-9669-7AEF28A34B23}" presName="connTx" presStyleLbl="parChTrans1D2" presStyleIdx="1" presStyleCnt="3"/>
      <dgm:spPr/>
      <dgm:t>
        <a:bodyPr/>
        <a:lstStyle/>
        <a:p>
          <a:endParaRPr lang="ru-RU"/>
        </a:p>
      </dgm:t>
    </dgm:pt>
    <dgm:pt modelId="{7D33205B-69CA-485F-A097-E54BA75C25E2}" type="pres">
      <dgm:prSet presAssocID="{713851C3-5485-4402-8947-EEEA7780642B}" presName="root2" presStyleCnt="0"/>
      <dgm:spPr/>
    </dgm:pt>
    <dgm:pt modelId="{149CE40F-F245-4471-8CC1-F7F70E4AE520}" type="pres">
      <dgm:prSet presAssocID="{713851C3-5485-4402-8947-EEEA7780642B}" presName="LevelTwoTextNode" presStyleLbl="node2" presStyleIdx="1" presStyleCnt="3">
        <dgm:presLayoutVars>
          <dgm:chPref val="3"/>
        </dgm:presLayoutVars>
      </dgm:prSet>
      <dgm:spPr/>
      <dgm:t>
        <a:bodyPr/>
        <a:lstStyle/>
        <a:p>
          <a:endParaRPr lang="ru-RU"/>
        </a:p>
      </dgm:t>
    </dgm:pt>
    <dgm:pt modelId="{70AA6E8E-C7F1-447C-9A2F-A267CBA7B9EE}" type="pres">
      <dgm:prSet presAssocID="{713851C3-5485-4402-8947-EEEA7780642B}" presName="level3hierChild" presStyleCnt="0"/>
      <dgm:spPr/>
    </dgm:pt>
    <dgm:pt modelId="{E4FF9C99-82B4-4416-9BBB-708FEE341F9A}" type="pres">
      <dgm:prSet presAssocID="{5F431A90-7359-423F-800C-939EBEA35B1F}" presName="conn2-1" presStyleLbl="parChTrans1D2" presStyleIdx="2" presStyleCnt="3"/>
      <dgm:spPr/>
      <dgm:t>
        <a:bodyPr/>
        <a:lstStyle/>
        <a:p>
          <a:endParaRPr lang="ru-RU"/>
        </a:p>
      </dgm:t>
    </dgm:pt>
    <dgm:pt modelId="{CDEDC1E7-EA0A-4362-B95F-6C54303FC696}" type="pres">
      <dgm:prSet presAssocID="{5F431A90-7359-423F-800C-939EBEA35B1F}" presName="connTx" presStyleLbl="parChTrans1D2" presStyleIdx="2" presStyleCnt="3"/>
      <dgm:spPr/>
      <dgm:t>
        <a:bodyPr/>
        <a:lstStyle/>
        <a:p>
          <a:endParaRPr lang="ru-RU"/>
        </a:p>
      </dgm:t>
    </dgm:pt>
    <dgm:pt modelId="{04F56EF9-470F-48C0-8609-0A336EFCE23A}" type="pres">
      <dgm:prSet presAssocID="{49FF741A-C54A-4AC8-9548-4D12D1F11888}" presName="root2" presStyleCnt="0"/>
      <dgm:spPr/>
    </dgm:pt>
    <dgm:pt modelId="{DC0996B8-C599-4B16-8FD7-EA19E0A8D1C7}" type="pres">
      <dgm:prSet presAssocID="{49FF741A-C54A-4AC8-9548-4D12D1F11888}" presName="LevelTwoTextNode" presStyleLbl="node2" presStyleIdx="2" presStyleCnt="3">
        <dgm:presLayoutVars>
          <dgm:chPref val="3"/>
        </dgm:presLayoutVars>
      </dgm:prSet>
      <dgm:spPr/>
      <dgm:t>
        <a:bodyPr/>
        <a:lstStyle/>
        <a:p>
          <a:endParaRPr lang="ru-RU"/>
        </a:p>
      </dgm:t>
    </dgm:pt>
    <dgm:pt modelId="{2B264733-2713-49EF-9D07-7646EF10FE78}" type="pres">
      <dgm:prSet presAssocID="{49FF741A-C54A-4AC8-9548-4D12D1F11888}" presName="level3hierChild" presStyleCnt="0"/>
      <dgm:spPr/>
    </dgm:pt>
  </dgm:ptLst>
  <dgm:cxnLst>
    <dgm:cxn modelId="{F85F9C6E-88FC-451B-9F98-DD5563160EA7}" type="presOf" srcId="{713851C3-5485-4402-8947-EEEA7780642B}" destId="{149CE40F-F245-4471-8CC1-F7F70E4AE520}" srcOrd="0" destOrd="0" presId="urn:microsoft.com/office/officeart/2005/8/layout/hierarchy2"/>
    <dgm:cxn modelId="{835FE58A-2B71-4A19-8693-8CBC18772794}" type="presOf" srcId="{D0B5E352-0635-4756-8FA5-F0CAE2D87042}" destId="{F3D2FEA3-D256-4BCF-BA60-84EFC8A16306}" srcOrd="0" destOrd="0" presId="urn:microsoft.com/office/officeart/2005/8/layout/hierarchy2"/>
    <dgm:cxn modelId="{1E78E88D-08D3-495A-AFBE-44AEC7D1F00A}" type="presOf" srcId="{49FF741A-C54A-4AC8-9548-4D12D1F11888}" destId="{DC0996B8-C599-4B16-8FD7-EA19E0A8D1C7}" srcOrd="0" destOrd="0" presId="urn:microsoft.com/office/officeart/2005/8/layout/hierarchy2"/>
    <dgm:cxn modelId="{2D331BD7-0EEC-42DC-B9A9-17E2AB51F3CF}" type="presOf" srcId="{60B81912-248F-4284-8E89-5EF597BD57F7}" destId="{1B77B1BB-5B27-4801-93AE-801FC1FEE485}" srcOrd="0" destOrd="0" presId="urn:microsoft.com/office/officeart/2005/8/layout/hierarchy2"/>
    <dgm:cxn modelId="{A16BA09B-730B-4FA2-8CA9-9678ADAE40C2}" type="presOf" srcId="{5F431A90-7359-423F-800C-939EBEA35B1F}" destId="{CDEDC1E7-EA0A-4362-B95F-6C54303FC696}" srcOrd="1" destOrd="0" presId="urn:microsoft.com/office/officeart/2005/8/layout/hierarchy2"/>
    <dgm:cxn modelId="{F49DCB3C-2A5F-46D4-84FC-186B2BA76D48}" type="presOf" srcId="{F7595E51-5A22-41C8-B627-B794438F7551}" destId="{2195DBFD-7445-46B0-A219-B81BF8220BD8}" srcOrd="0" destOrd="0" presId="urn:microsoft.com/office/officeart/2005/8/layout/hierarchy2"/>
    <dgm:cxn modelId="{9858E6D9-8CD3-44C7-A118-4E492690E152}" type="presOf" srcId="{5DD545EB-2D5F-4E09-9669-7AEF28A34B23}" destId="{7506BBDE-D6EA-4365-8CD3-80CE5C8F4BCB}" srcOrd="1" destOrd="0" presId="urn:microsoft.com/office/officeart/2005/8/layout/hierarchy2"/>
    <dgm:cxn modelId="{5802283A-CC99-4310-AC22-D2DC556B5963}" srcId="{F7595E51-5A22-41C8-B627-B794438F7551}" destId="{713851C3-5485-4402-8947-EEEA7780642B}" srcOrd="1" destOrd="0" parTransId="{5DD545EB-2D5F-4E09-9669-7AEF28A34B23}" sibTransId="{E14DCD3E-0A9B-4B8A-817E-547E2BF06356}"/>
    <dgm:cxn modelId="{CB5F1DA5-E00B-4FFE-A488-37CC55ABE37F}" srcId="{F7595E51-5A22-41C8-B627-B794438F7551}" destId="{49FF741A-C54A-4AC8-9548-4D12D1F11888}" srcOrd="2" destOrd="0" parTransId="{5F431A90-7359-423F-800C-939EBEA35B1F}" sibTransId="{9CE91802-0417-47DF-8045-0E2DC79C2507}"/>
    <dgm:cxn modelId="{6E77776D-A266-4B63-94CC-1A820AF6CBDD}" srcId="{A93766FD-3023-4FE7-8341-3AC35668FC37}" destId="{F7595E51-5A22-41C8-B627-B794438F7551}" srcOrd="0" destOrd="0" parTransId="{336F00CB-8EB7-4B21-B740-BCF6F81F5D42}" sibTransId="{51BB1A28-2369-4833-A382-14371E24D629}"/>
    <dgm:cxn modelId="{BAC7C4D1-5492-44A9-8DC8-C40BAC634A7B}" type="presOf" srcId="{A93766FD-3023-4FE7-8341-3AC35668FC37}" destId="{89492CAF-A228-4004-93F0-366723088E64}" srcOrd="0" destOrd="0" presId="urn:microsoft.com/office/officeart/2005/8/layout/hierarchy2"/>
    <dgm:cxn modelId="{56D02F6E-B645-4B99-8B0F-4D8E53249A97}" srcId="{F7595E51-5A22-41C8-B627-B794438F7551}" destId="{60B81912-248F-4284-8E89-5EF597BD57F7}" srcOrd="0" destOrd="0" parTransId="{D0B5E352-0635-4756-8FA5-F0CAE2D87042}" sibTransId="{F17092CB-FAE7-42E1-B30D-05F06526E351}"/>
    <dgm:cxn modelId="{1AEE59C4-5F48-4E15-8D30-4F6CC8DD9BCE}" type="presOf" srcId="{5DD545EB-2D5F-4E09-9669-7AEF28A34B23}" destId="{649BCEE4-6596-4E88-8333-A7CAA11F1F2E}" srcOrd="0" destOrd="0" presId="urn:microsoft.com/office/officeart/2005/8/layout/hierarchy2"/>
    <dgm:cxn modelId="{0B808A13-30D6-47F0-A52B-0C81791667DB}" type="presOf" srcId="{5F431A90-7359-423F-800C-939EBEA35B1F}" destId="{E4FF9C99-82B4-4416-9BBB-708FEE341F9A}" srcOrd="0" destOrd="0" presId="urn:microsoft.com/office/officeart/2005/8/layout/hierarchy2"/>
    <dgm:cxn modelId="{3E8B32FA-2813-4629-8596-C1633C9AEEF0}" type="presOf" srcId="{D0B5E352-0635-4756-8FA5-F0CAE2D87042}" destId="{6DBC32EE-85D7-47D1-8A1C-6630EBA0D21B}" srcOrd="1" destOrd="0" presId="urn:microsoft.com/office/officeart/2005/8/layout/hierarchy2"/>
    <dgm:cxn modelId="{22156C44-1AE1-4C3B-998A-95661D0B4831}" type="presParOf" srcId="{89492CAF-A228-4004-93F0-366723088E64}" destId="{E87F103B-87F1-4495-A210-44866EF7A2DB}" srcOrd="0" destOrd="0" presId="urn:microsoft.com/office/officeart/2005/8/layout/hierarchy2"/>
    <dgm:cxn modelId="{D7A2C019-4F05-406C-A5A7-9C883F935652}" type="presParOf" srcId="{E87F103B-87F1-4495-A210-44866EF7A2DB}" destId="{2195DBFD-7445-46B0-A219-B81BF8220BD8}" srcOrd="0" destOrd="0" presId="urn:microsoft.com/office/officeart/2005/8/layout/hierarchy2"/>
    <dgm:cxn modelId="{6DEEC0DD-842C-4663-8AC7-B46091378D26}" type="presParOf" srcId="{E87F103B-87F1-4495-A210-44866EF7A2DB}" destId="{BF6BF211-6CCE-455E-97EA-00A894E11B17}" srcOrd="1" destOrd="0" presId="urn:microsoft.com/office/officeart/2005/8/layout/hierarchy2"/>
    <dgm:cxn modelId="{EE33389D-2C20-4503-AF21-41A3B0745590}" type="presParOf" srcId="{BF6BF211-6CCE-455E-97EA-00A894E11B17}" destId="{F3D2FEA3-D256-4BCF-BA60-84EFC8A16306}" srcOrd="0" destOrd="0" presId="urn:microsoft.com/office/officeart/2005/8/layout/hierarchy2"/>
    <dgm:cxn modelId="{BCC1F132-BA1C-4501-9768-49A8E15AD981}" type="presParOf" srcId="{F3D2FEA3-D256-4BCF-BA60-84EFC8A16306}" destId="{6DBC32EE-85D7-47D1-8A1C-6630EBA0D21B}" srcOrd="0" destOrd="0" presId="urn:microsoft.com/office/officeart/2005/8/layout/hierarchy2"/>
    <dgm:cxn modelId="{AFEED85A-C092-4CA2-9267-DD0BC3A30F1B}" type="presParOf" srcId="{BF6BF211-6CCE-455E-97EA-00A894E11B17}" destId="{43FD4BD2-FE19-4B4A-BA17-67888BCB8727}" srcOrd="1" destOrd="0" presId="urn:microsoft.com/office/officeart/2005/8/layout/hierarchy2"/>
    <dgm:cxn modelId="{F23180A7-E38E-4773-B34A-55F610DA71A6}" type="presParOf" srcId="{43FD4BD2-FE19-4B4A-BA17-67888BCB8727}" destId="{1B77B1BB-5B27-4801-93AE-801FC1FEE485}" srcOrd="0" destOrd="0" presId="urn:microsoft.com/office/officeart/2005/8/layout/hierarchy2"/>
    <dgm:cxn modelId="{F4C466FF-CE41-4E05-9AC4-2A834CEE4BD1}" type="presParOf" srcId="{43FD4BD2-FE19-4B4A-BA17-67888BCB8727}" destId="{CA9F8028-57CA-4CED-9766-4ED18DCF4FF0}" srcOrd="1" destOrd="0" presId="urn:microsoft.com/office/officeart/2005/8/layout/hierarchy2"/>
    <dgm:cxn modelId="{C71982D5-4D25-4A62-AC85-5BD8C506211F}" type="presParOf" srcId="{BF6BF211-6CCE-455E-97EA-00A894E11B17}" destId="{649BCEE4-6596-4E88-8333-A7CAA11F1F2E}" srcOrd="2" destOrd="0" presId="urn:microsoft.com/office/officeart/2005/8/layout/hierarchy2"/>
    <dgm:cxn modelId="{DB3CCAD7-8620-4A6E-BAB5-08FA969BDE03}" type="presParOf" srcId="{649BCEE4-6596-4E88-8333-A7CAA11F1F2E}" destId="{7506BBDE-D6EA-4365-8CD3-80CE5C8F4BCB}" srcOrd="0" destOrd="0" presId="urn:microsoft.com/office/officeart/2005/8/layout/hierarchy2"/>
    <dgm:cxn modelId="{05F074EF-13B4-47BA-95C6-6F10E3F8AB18}" type="presParOf" srcId="{BF6BF211-6CCE-455E-97EA-00A894E11B17}" destId="{7D33205B-69CA-485F-A097-E54BA75C25E2}" srcOrd="3" destOrd="0" presId="urn:microsoft.com/office/officeart/2005/8/layout/hierarchy2"/>
    <dgm:cxn modelId="{D913E4EB-9836-44B6-B23B-A0CA08DCCFC0}" type="presParOf" srcId="{7D33205B-69CA-485F-A097-E54BA75C25E2}" destId="{149CE40F-F245-4471-8CC1-F7F70E4AE520}" srcOrd="0" destOrd="0" presId="urn:microsoft.com/office/officeart/2005/8/layout/hierarchy2"/>
    <dgm:cxn modelId="{014A671C-9423-40F6-9E1D-73BC217A3183}" type="presParOf" srcId="{7D33205B-69CA-485F-A097-E54BA75C25E2}" destId="{70AA6E8E-C7F1-447C-9A2F-A267CBA7B9EE}" srcOrd="1" destOrd="0" presId="urn:microsoft.com/office/officeart/2005/8/layout/hierarchy2"/>
    <dgm:cxn modelId="{5FE316EB-AB1B-4998-A34E-17CA1172FC9B}" type="presParOf" srcId="{BF6BF211-6CCE-455E-97EA-00A894E11B17}" destId="{E4FF9C99-82B4-4416-9BBB-708FEE341F9A}" srcOrd="4" destOrd="0" presId="urn:microsoft.com/office/officeart/2005/8/layout/hierarchy2"/>
    <dgm:cxn modelId="{C60A46B0-B265-4A2D-B1DC-547BE3A12846}" type="presParOf" srcId="{E4FF9C99-82B4-4416-9BBB-708FEE341F9A}" destId="{CDEDC1E7-EA0A-4362-B95F-6C54303FC696}" srcOrd="0" destOrd="0" presId="urn:microsoft.com/office/officeart/2005/8/layout/hierarchy2"/>
    <dgm:cxn modelId="{1E2A494E-009E-4BE4-A725-613C55C68C19}" type="presParOf" srcId="{BF6BF211-6CCE-455E-97EA-00A894E11B17}" destId="{04F56EF9-470F-48C0-8609-0A336EFCE23A}" srcOrd="5" destOrd="0" presId="urn:microsoft.com/office/officeart/2005/8/layout/hierarchy2"/>
    <dgm:cxn modelId="{E0CB4B44-B41A-4235-B785-120F7F3BF033}" type="presParOf" srcId="{04F56EF9-470F-48C0-8609-0A336EFCE23A}" destId="{DC0996B8-C599-4B16-8FD7-EA19E0A8D1C7}" srcOrd="0" destOrd="0" presId="urn:microsoft.com/office/officeart/2005/8/layout/hierarchy2"/>
    <dgm:cxn modelId="{36E2EE90-D7A3-48F4-A16D-9187029C8324}" type="presParOf" srcId="{04F56EF9-470F-48C0-8609-0A336EFCE23A}" destId="{2B264733-2713-49EF-9D07-7646EF10FE7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B81F35-A0EE-4DDE-AC0B-DC6453BAF225}" type="doc">
      <dgm:prSet loTypeId="urn:microsoft.com/office/officeart/2005/8/layout/hierarchy2" loCatId="hierarchy" qsTypeId="urn:microsoft.com/office/officeart/2005/8/quickstyle/3d9" qsCatId="3D" csTypeId="urn:microsoft.com/office/officeart/2005/8/colors/accent1_2" csCatId="accent1" phldr="1"/>
      <dgm:spPr/>
      <dgm:t>
        <a:bodyPr/>
        <a:lstStyle/>
        <a:p>
          <a:endParaRPr lang="ru-RU"/>
        </a:p>
      </dgm:t>
    </dgm:pt>
    <dgm:pt modelId="{4A68E694-4D0B-4DC9-88B4-48ABA176FD76}">
      <dgm:prSet phldrT="[Текст]"/>
      <dgm:spPr/>
      <dgm:t>
        <a:bodyPr/>
        <a:lstStyle/>
        <a:p>
          <a:r>
            <a:rPr lang="kk-KZ" dirty="0" smtClean="0">
              <a:latin typeface="Times New Roman" pitchFamily="18" charset="0"/>
              <a:cs typeface="Times New Roman" pitchFamily="18" charset="0"/>
            </a:rPr>
            <a:t>Кристалдың ақауы келесі типтерге бөлінеді:</a:t>
          </a:r>
          <a:endParaRPr lang="ru-RU" dirty="0"/>
        </a:p>
      </dgm:t>
    </dgm:pt>
    <dgm:pt modelId="{0384BC4E-979D-4421-B999-F04F00A0EA3F}" type="parTrans" cxnId="{A10FB879-CE53-48F8-88AE-AFCCAA1E40B5}">
      <dgm:prSet/>
      <dgm:spPr/>
      <dgm:t>
        <a:bodyPr/>
        <a:lstStyle/>
        <a:p>
          <a:endParaRPr lang="ru-RU"/>
        </a:p>
      </dgm:t>
    </dgm:pt>
    <dgm:pt modelId="{2289DC3B-D0F3-4715-86DA-510E2837E275}" type="sibTrans" cxnId="{A10FB879-CE53-48F8-88AE-AFCCAA1E40B5}">
      <dgm:prSet/>
      <dgm:spPr/>
      <dgm:t>
        <a:bodyPr/>
        <a:lstStyle/>
        <a:p>
          <a:endParaRPr lang="ru-RU"/>
        </a:p>
      </dgm:t>
    </dgm:pt>
    <dgm:pt modelId="{FA36A8F6-8963-49EB-9F5A-BDBB2A1BE508}">
      <dgm:prSet phldrT="[Текст]"/>
      <dgm:spPr/>
      <dgm:t>
        <a:bodyPr/>
        <a:lstStyle/>
        <a:p>
          <a:r>
            <a:rPr lang="ru-RU" dirty="0" err="1" smtClean="0"/>
            <a:t>Бірөлшемді</a:t>
          </a:r>
          <a:r>
            <a:rPr lang="ru-RU" dirty="0" smtClean="0"/>
            <a:t> </a:t>
          </a:r>
          <a:r>
            <a:rPr lang="ru-RU" dirty="0" err="1" smtClean="0"/>
            <a:t>ақаулары</a:t>
          </a:r>
          <a:endParaRPr lang="ru-RU" dirty="0"/>
        </a:p>
      </dgm:t>
    </dgm:pt>
    <dgm:pt modelId="{0C9DBD67-BDF2-4023-B506-69CBC9B61FFE}" type="parTrans" cxnId="{AF9E1C0B-868E-426E-9599-408FFADA8946}">
      <dgm:prSet/>
      <dgm:spPr/>
      <dgm:t>
        <a:bodyPr/>
        <a:lstStyle/>
        <a:p>
          <a:endParaRPr lang="ru-RU"/>
        </a:p>
      </dgm:t>
    </dgm:pt>
    <dgm:pt modelId="{44CB93B8-B855-45D7-99A9-10622B1C4272}" type="sibTrans" cxnId="{AF9E1C0B-868E-426E-9599-408FFADA8946}">
      <dgm:prSet/>
      <dgm:spPr/>
      <dgm:t>
        <a:bodyPr/>
        <a:lstStyle/>
        <a:p>
          <a:endParaRPr lang="ru-RU"/>
        </a:p>
      </dgm:t>
    </dgm:pt>
    <dgm:pt modelId="{B5690CC5-49F9-4C39-95C0-4A21AC689AD4}">
      <dgm:prSet phldrT="[Текст]"/>
      <dgm:spPr/>
      <dgm:t>
        <a:bodyPr/>
        <a:lstStyle/>
        <a:p>
          <a:r>
            <a:rPr lang="ru-RU" dirty="0" err="1" smtClean="0"/>
            <a:t>Екі</a:t>
          </a:r>
          <a:r>
            <a:rPr lang="ru-RU" dirty="0" smtClean="0"/>
            <a:t> </a:t>
          </a:r>
          <a:r>
            <a:rPr lang="ru-RU" dirty="0" err="1" smtClean="0"/>
            <a:t>өлшемді</a:t>
          </a:r>
          <a:r>
            <a:rPr lang="ru-RU" dirty="0" smtClean="0"/>
            <a:t> </a:t>
          </a:r>
          <a:r>
            <a:rPr lang="ru-RU" dirty="0" err="1" smtClean="0"/>
            <a:t>ақаулар</a:t>
          </a:r>
          <a:endParaRPr lang="ru-RU" dirty="0"/>
        </a:p>
      </dgm:t>
    </dgm:pt>
    <dgm:pt modelId="{95530BF7-1B78-47B3-9F9B-DC9B6DD2B3B6}" type="parTrans" cxnId="{F200825F-C735-4190-886A-77F4FFCE6626}">
      <dgm:prSet/>
      <dgm:spPr/>
      <dgm:t>
        <a:bodyPr/>
        <a:lstStyle/>
        <a:p>
          <a:endParaRPr lang="ru-RU"/>
        </a:p>
      </dgm:t>
    </dgm:pt>
    <dgm:pt modelId="{D3C29FB7-ACCF-4E2A-BDAB-87581D145222}" type="sibTrans" cxnId="{F200825F-C735-4190-886A-77F4FFCE6626}">
      <dgm:prSet/>
      <dgm:spPr/>
      <dgm:t>
        <a:bodyPr/>
        <a:lstStyle/>
        <a:p>
          <a:endParaRPr lang="ru-RU"/>
        </a:p>
      </dgm:t>
    </dgm:pt>
    <dgm:pt modelId="{80A5816C-DF94-4784-9A55-0DE298D51669}">
      <dgm:prSet phldrT="[Текст]"/>
      <dgm:spPr/>
      <dgm:t>
        <a:bodyPr/>
        <a:lstStyle/>
        <a:p>
          <a:r>
            <a:rPr lang="ru-RU" dirty="0" err="1" smtClean="0"/>
            <a:t>Үш</a:t>
          </a:r>
          <a:r>
            <a:rPr lang="ru-RU" dirty="0" smtClean="0"/>
            <a:t> </a:t>
          </a:r>
          <a:r>
            <a:rPr lang="ru-RU" dirty="0" err="1" smtClean="0"/>
            <a:t>өлшемді</a:t>
          </a:r>
          <a:r>
            <a:rPr lang="ru-RU" dirty="0" smtClean="0"/>
            <a:t> </a:t>
          </a:r>
          <a:r>
            <a:rPr lang="ru-RU" dirty="0" err="1" smtClean="0"/>
            <a:t>ақаулар</a:t>
          </a:r>
          <a:endParaRPr lang="ru-RU" dirty="0"/>
        </a:p>
      </dgm:t>
    </dgm:pt>
    <dgm:pt modelId="{F98CFA19-C624-49CA-B65E-F376A077EC8C}" type="parTrans" cxnId="{BC4761B8-8B9F-408C-B64C-E9061260D13D}">
      <dgm:prSet/>
      <dgm:spPr/>
      <dgm:t>
        <a:bodyPr/>
        <a:lstStyle/>
        <a:p>
          <a:endParaRPr lang="ru-RU"/>
        </a:p>
      </dgm:t>
    </dgm:pt>
    <dgm:pt modelId="{530F6315-AFFF-48AA-9F83-510910D34C44}" type="sibTrans" cxnId="{BC4761B8-8B9F-408C-B64C-E9061260D13D}">
      <dgm:prSet/>
      <dgm:spPr/>
      <dgm:t>
        <a:bodyPr/>
        <a:lstStyle/>
        <a:p>
          <a:endParaRPr lang="ru-RU"/>
        </a:p>
      </dgm:t>
    </dgm:pt>
    <dgm:pt modelId="{97F62FCC-72A4-4583-BA38-E5BAD14837B9}" type="pres">
      <dgm:prSet presAssocID="{87B81F35-A0EE-4DDE-AC0B-DC6453BAF225}" presName="diagram" presStyleCnt="0">
        <dgm:presLayoutVars>
          <dgm:chPref val="1"/>
          <dgm:dir/>
          <dgm:animOne val="branch"/>
          <dgm:animLvl val="lvl"/>
          <dgm:resizeHandles val="exact"/>
        </dgm:presLayoutVars>
      </dgm:prSet>
      <dgm:spPr/>
      <dgm:t>
        <a:bodyPr/>
        <a:lstStyle/>
        <a:p>
          <a:endParaRPr lang="ru-RU"/>
        </a:p>
      </dgm:t>
    </dgm:pt>
    <dgm:pt modelId="{8C6F7AEB-FE72-4406-81A9-DD4595C8A328}" type="pres">
      <dgm:prSet presAssocID="{4A68E694-4D0B-4DC9-88B4-48ABA176FD76}" presName="root1" presStyleCnt="0"/>
      <dgm:spPr/>
    </dgm:pt>
    <dgm:pt modelId="{AE81537A-6E39-40F0-B3C2-364A8C53EBA3}" type="pres">
      <dgm:prSet presAssocID="{4A68E694-4D0B-4DC9-88B4-48ABA176FD76}" presName="LevelOneTextNode" presStyleLbl="node0" presStyleIdx="0" presStyleCnt="1">
        <dgm:presLayoutVars>
          <dgm:chPref val="3"/>
        </dgm:presLayoutVars>
      </dgm:prSet>
      <dgm:spPr/>
      <dgm:t>
        <a:bodyPr/>
        <a:lstStyle/>
        <a:p>
          <a:endParaRPr lang="ru-RU"/>
        </a:p>
      </dgm:t>
    </dgm:pt>
    <dgm:pt modelId="{89D20EEB-8B4F-414E-B9AB-F67B5154A494}" type="pres">
      <dgm:prSet presAssocID="{4A68E694-4D0B-4DC9-88B4-48ABA176FD76}" presName="level2hierChild" presStyleCnt="0"/>
      <dgm:spPr/>
    </dgm:pt>
    <dgm:pt modelId="{3BBCD9A3-889D-4325-AAF6-53DD75D14FBE}" type="pres">
      <dgm:prSet presAssocID="{0C9DBD67-BDF2-4023-B506-69CBC9B61FFE}" presName="conn2-1" presStyleLbl="parChTrans1D2" presStyleIdx="0" presStyleCnt="3"/>
      <dgm:spPr/>
      <dgm:t>
        <a:bodyPr/>
        <a:lstStyle/>
        <a:p>
          <a:endParaRPr lang="ru-RU"/>
        </a:p>
      </dgm:t>
    </dgm:pt>
    <dgm:pt modelId="{4B8D7553-69AB-4C14-BADF-EC5A71D62A24}" type="pres">
      <dgm:prSet presAssocID="{0C9DBD67-BDF2-4023-B506-69CBC9B61FFE}" presName="connTx" presStyleLbl="parChTrans1D2" presStyleIdx="0" presStyleCnt="3"/>
      <dgm:spPr/>
      <dgm:t>
        <a:bodyPr/>
        <a:lstStyle/>
        <a:p>
          <a:endParaRPr lang="ru-RU"/>
        </a:p>
      </dgm:t>
    </dgm:pt>
    <dgm:pt modelId="{25E403D0-2692-4901-9A0A-873FC6102D58}" type="pres">
      <dgm:prSet presAssocID="{FA36A8F6-8963-49EB-9F5A-BDBB2A1BE508}" presName="root2" presStyleCnt="0"/>
      <dgm:spPr/>
    </dgm:pt>
    <dgm:pt modelId="{A30B4810-D551-4A30-8D4F-AD39D669C7E6}" type="pres">
      <dgm:prSet presAssocID="{FA36A8F6-8963-49EB-9F5A-BDBB2A1BE508}" presName="LevelTwoTextNode" presStyleLbl="node2" presStyleIdx="0" presStyleCnt="3">
        <dgm:presLayoutVars>
          <dgm:chPref val="3"/>
        </dgm:presLayoutVars>
      </dgm:prSet>
      <dgm:spPr/>
      <dgm:t>
        <a:bodyPr/>
        <a:lstStyle/>
        <a:p>
          <a:endParaRPr lang="ru-RU"/>
        </a:p>
      </dgm:t>
    </dgm:pt>
    <dgm:pt modelId="{735BFE62-5FA0-4F3C-A3E5-81A17C846D8D}" type="pres">
      <dgm:prSet presAssocID="{FA36A8F6-8963-49EB-9F5A-BDBB2A1BE508}" presName="level3hierChild" presStyleCnt="0"/>
      <dgm:spPr/>
    </dgm:pt>
    <dgm:pt modelId="{743A129C-60E4-47FE-A450-BBAF5609076F}" type="pres">
      <dgm:prSet presAssocID="{95530BF7-1B78-47B3-9F9B-DC9B6DD2B3B6}" presName="conn2-1" presStyleLbl="parChTrans1D2" presStyleIdx="1" presStyleCnt="3"/>
      <dgm:spPr/>
      <dgm:t>
        <a:bodyPr/>
        <a:lstStyle/>
        <a:p>
          <a:endParaRPr lang="ru-RU"/>
        </a:p>
      </dgm:t>
    </dgm:pt>
    <dgm:pt modelId="{6B635C99-08CE-4E87-BB61-9E99075B0A73}" type="pres">
      <dgm:prSet presAssocID="{95530BF7-1B78-47B3-9F9B-DC9B6DD2B3B6}" presName="connTx" presStyleLbl="parChTrans1D2" presStyleIdx="1" presStyleCnt="3"/>
      <dgm:spPr/>
      <dgm:t>
        <a:bodyPr/>
        <a:lstStyle/>
        <a:p>
          <a:endParaRPr lang="ru-RU"/>
        </a:p>
      </dgm:t>
    </dgm:pt>
    <dgm:pt modelId="{DF6E1543-4B15-4D67-B039-C70F05558E3A}" type="pres">
      <dgm:prSet presAssocID="{B5690CC5-49F9-4C39-95C0-4A21AC689AD4}" presName="root2" presStyleCnt="0"/>
      <dgm:spPr/>
    </dgm:pt>
    <dgm:pt modelId="{23102422-49E7-40BB-B3BE-7E69C159975E}" type="pres">
      <dgm:prSet presAssocID="{B5690CC5-49F9-4C39-95C0-4A21AC689AD4}" presName="LevelTwoTextNode" presStyleLbl="node2" presStyleIdx="1" presStyleCnt="3">
        <dgm:presLayoutVars>
          <dgm:chPref val="3"/>
        </dgm:presLayoutVars>
      </dgm:prSet>
      <dgm:spPr/>
      <dgm:t>
        <a:bodyPr/>
        <a:lstStyle/>
        <a:p>
          <a:endParaRPr lang="ru-RU"/>
        </a:p>
      </dgm:t>
    </dgm:pt>
    <dgm:pt modelId="{F92D02B0-DAD6-4051-8E9A-3BD74B949DEA}" type="pres">
      <dgm:prSet presAssocID="{B5690CC5-49F9-4C39-95C0-4A21AC689AD4}" presName="level3hierChild" presStyleCnt="0"/>
      <dgm:spPr/>
    </dgm:pt>
    <dgm:pt modelId="{28E090C9-A6A1-4035-A6C4-0847FC287059}" type="pres">
      <dgm:prSet presAssocID="{F98CFA19-C624-49CA-B65E-F376A077EC8C}" presName="conn2-1" presStyleLbl="parChTrans1D2" presStyleIdx="2" presStyleCnt="3"/>
      <dgm:spPr/>
      <dgm:t>
        <a:bodyPr/>
        <a:lstStyle/>
        <a:p>
          <a:endParaRPr lang="ru-RU"/>
        </a:p>
      </dgm:t>
    </dgm:pt>
    <dgm:pt modelId="{CC4D0599-F31A-4D12-A2E4-AACA452129BD}" type="pres">
      <dgm:prSet presAssocID="{F98CFA19-C624-49CA-B65E-F376A077EC8C}" presName="connTx" presStyleLbl="parChTrans1D2" presStyleIdx="2" presStyleCnt="3"/>
      <dgm:spPr/>
      <dgm:t>
        <a:bodyPr/>
        <a:lstStyle/>
        <a:p>
          <a:endParaRPr lang="ru-RU"/>
        </a:p>
      </dgm:t>
    </dgm:pt>
    <dgm:pt modelId="{44B746C5-D46D-406D-84D9-FCE85E253787}" type="pres">
      <dgm:prSet presAssocID="{80A5816C-DF94-4784-9A55-0DE298D51669}" presName="root2" presStyleCnt="0"/>
      <dgm:spPr/>
    </dgm:pt>
    <dgm:pt modelId="{46B8C28F-029F-4B7E-980F-D2D08DB3A363}" type="pres">
      <dgm:prSet presAssocID="{80A5816C-DF94-4784-9A55-0DE298D51669}" presName="LevelTwoTextNode" presStyleLbl="node2" presStyleIdx="2" presStyleCnt="3">
        <dgm:presLayoutVars>
          <dgm:chPref val="3"/>
        </dgm:presLayoutVars>
      </dgm:prSet>
      <dgm:spPr/>
      <dgm:t>
        <a:bodyPr/>
        <a:lstStyle/>
        <a:p>
          <a:endParaRPr lang="ru-RU"/>
        </a:p>
      </dgm:t>
    </dgm:pt>
    <dgm:pt modelId="{EF1FE727-5AC3-434C-83F5-B43966C910F8}" type="pres">
      <dgm:prSet presAssocID="{80A5816C-DF94-4784-9A55-0DE298D51669}" presName="level3hierChild" presStyleCnt="0"/>
      <dgm:spPr/>
    </dgm:pt>
  </dgm:ptLst>
  <dgm:cxnLst>
    <dgm:cxn modelId="{D8A7238D-A5B3-4D1A-91D0-17354C37160A}" type="presOf" srcId="{95530BF7-1B78-47B3-9F9B-DC9B6DD2B3B6}" destId="{6B635C99-08CE-4E87-BB61-9E99075B0A73}" srcOrd="1" destOrd="0" presId="urn:microsoft.com/office/officeart/2005/8/layout/hierarchy2"/>
    <dgm:cxn modelId="{1960CA06-4EDA-4653-971A-2101E8ADC902}" type="presOf" srcId="{95530BF7-1B78-47B3-9F9B-DC9B6DD2B3B6}" destId="{743A129C-60E4-47FE-A450-BBAF5609076F}" srcOrd="0" destOrd="0" presId="urn:microsoft.com/office/officeart/2005/8/layout/hierarchy2"/>
    <dgm:cxn modelId="{AF9E1C0B-868E-426E-9599-408FFADA8946}" srcId="{4A68E694-4D0B-4DC9-88B4-48ABA176FD76}" destId="{FA36A8F6-8963-49EB-9F5A-BDBB2A1BE508}" srcOrd="0" destOrd="0" parTransId="{0C9DBD67-BDF2-4023-B506-69CBC9B61FFE}" sibTransId="{44CB93B8-B855-45D7-99A9-10622B1C4272}"/>
    <dgm:cxn modelId="{F200825F-C735-4190-886A-77F4FFCE6626}" srcId="{4A68E694-4D0B-4DC9-88B4-48ABA176FD76}" destId="{B5690CC5-49F9-4C39-95C0-4A21AC689AD4}" srcOrd="1" destOrd="0" parTransId="{95530BF7-1B78-47B3-9F9B-DC9B6DD2B3B6}" sibTransId="{D3C29FB7-ACCF-4E2A-BDAB-87581D145222}"/>
    <dgm:cxn modelId="{B1938E2C-E879-493D-BE57-18629C354FF1}" type="presOf" srcId="{B5690CC5-49F9-4C39-95C0-4A21AC689AD4}" destId="{23102422-49E7-40BB-B3BE-7E69C159975E}" srcOrd="0" destOrd="0" presId="urn:microsoft.com/office/officeart/2005/8/layout/hierarchy2"/>
    <dgm:cxn modelId="{44081E1B-ED94-4719-A405-C79CC6DF26A4}" type="presOf" srcId="{80A5816C-DF94-4784-9A55-0DE298D51669}" destId="{46B8C28F-029F-4B7E-980F-D2D08DB3A363}" srcOrd="0" destOrd="0" presId="urn:microsoft.com/office/officeart/2005/8/layout/hierarchy2"/>
    <dgm:cxn modelId="{0B183FB1-0362-48BE-A56E-7D175AF05558}" type="presOf" srcId="{87B81F35-A0EE-4DDE-AC0B-DC6453BAF225}" destId="{97F62FCC-72A4-4583-BA38-E5BAD14837B9}" srcOrd="0" destOrd="0" presId="urn:microsoft.com/office/officeart/2005/8/layout/hierarchy2"/>
    <dgm:cxn modelId="{BC4761B8-8B9F-408C-B64C-E9061260D13D}" srcId="{4A68E694-4D0B-4DC9-88B4-48ABA176FD76}" destId="{80A5816C-DF94-4784-9A55-0DE298D51669}" srcOrd="2" destOrd="0" parTransId="{F98CFA19-C624-49CA-B65E-F376A077EC8C}" sibTransId="{530F6315-AFFF-48AA-9F83-510910D34C44}"/>
    <dgm:cxn modelId="{006C3045-31BC-4E0F-BCD6-99FCE009AB26}" type="presOf" srcId="{0C9DBD67-BDF2-4023-B506-69CBC9B61FFE}" destId="{3BBCD9A3-889D-4325-AAF6-53DD75D14FBE}" srcOrd="0" destOrd="0" presId="urn:microsoft.com/office/officeart/2005/8/layout/hierarchy2"/>
    <dgm:cxn modelId="{7DE7C53C-EA65-46DE-B684-165C4DA28B42}" type="presOf" srcId="{F98CFA19-C624-49CA-B65E-F376A077EC8C}" destId="{CC4D0599-F31A-4D12-A2E4-AACA452129BD}" srcOrd="1" destOrd="0" presId="urn:microsoft.com/office/officeart/2005/8/layout/hierarchy2"/>
    <dgm:cxn modelId="{B7249C16-A050-4063-9DC4-F27274F6F004}" type="presOf" srcId="{0C9DBD67-BDF2-4023-B506-69CBC9B61FFE}" destId="{4B8D7553-69AB-4C14-BADF-EC5A71D62A24}" srcOrd="1" destOrd="0" presId="urn:microsoft.com/office/officeart/2005/8/layout/hierarchy2"/>
    <dgm:cxn modelId="{41336D80-48AB-4CB2-A953-ED1C3455A474}" type="presOf" srcId="{FA36A8F6-8963-49EB-9F5A-BDBB2A1BE508}" destId="{A30B4810-D551-4A30-8D4F-AD39D669C7E6}" srcOrd="0" destOrd="0" presId="urn:microsoft.com/office/officeart/2005/8/layout/hierarchy2"/>
    <dgm:cxn modelId="{2D483A2A-8180-4BA2-BD49-6C313BFD0AF1}" type="presOf" srcId="{F98CFA19-C624-49CA-B65E-F376A077EC8C}" destId="{28E090C9-A6A1-4035-A6C4-0847FC287059}" srcOrd="0" destOrd="0" presId="urn:microsoft.com/office/officeart/2005/8/layout/hierarchy2"/>
    <dgm:cxn modelId="{A10FB879-CE53-48F8-88AE-AFCCAA1E40B5}" srcId="{87B81F35-A0EE-4DDE-AC0B-DC6453BAF225}" destId="{4A68E694-4D0B-4DC9-88B4-48ABA176FD76}" srcOrd="0" destOrd="0" parTransId="{0384BC4E-979D-4421-B999-F04F00A0EA3F}" sibTransId="{2289DC3B-D0F3-4715-86DA-510E2837E275}"/>
    <dgm:cxn modelId="{2884B5EF-0AB4-43A4-9A6E-133449F640FC}" type="presOf" srcId="{4A68E694-4D0B-4DC9-88B4-48ABA176FD76}" destId="{AE81537A-6E39-40F0-B3C2-364A8C53EBA3}" srcOrd="0" destOrd="0" presId="urn:microsoft.com/office/officeart/2005/8/layout/hierarchy2"/>
    <dgm:cxn modelId="{0A77B2E6-53FD-418D-8726-90307F95AB84}" type="presParOf" srcId="{97F62FCC-72A4-4583-BA38-E5BAD14837B9}" destId="{8C6F7AEB-FE72-4406-81A9-DD4595C8A328}" srcOrd="0" destOrd="0" presId="urn:microsoft.com/office/officeart/2005/8/layout/hierarchy2"/>
    <dgm:cxn modelId="{D7486F18-12A3-44B9-AE39-1128D5784978}" type="presParOf" srcId="{8C6F7AEB-FE72-4406-81A9-DD4595C8A328}" destId="{AE81537A-6E39-40F0-B3C2-364A8C53EBA3}" srcOrd="0" destOrd="0" presId="urn:microsoft.com/office/officeart/2005/8/layout/hierarchy2"/>
    <dgm:cxn modelId="{A242A1F1-C6B4-4D13-B0DC-05E429B2CFCE}" type="presParOf" srcId="{8C6F7AEB-FE72-4406-81A9-DD4595C8A328}" destId="{89D20EEB-8B4F-414E-B9AB-F67B5154A494}" srcOrd="1" destOrd="0" presId="urn:microsoft.com/office/officeart/2005/8/layout/hierarchy2"/>
    <dgm:cxn modelId="{29BD5D1E-B8CE-4E0E-A373-28AE569A6EA5}" type="presParOf" srcId="{89D20EEB-8B4F-414E-B9AB-F67B5154A494}" destId="{3BBCD9A3-889D-4325-AAF6-53DD75D14FBE}" srcOrd="0" destOrd="0" presId="urn:microsoft.com/office/officeart/2005/8/layout/hierarchy2"/>
    <dgm:cxn modelId="{8A9FBCBC-8BE2-44B1-AC20-B0F7033C9D18}" type="presParOf" srcId="{3BBCD9A3-889D-4325-AAF6-53DD75D14FBE}" destId="{4B8D7553-69AB-4C14-BADF-EC5A71D62A24}" srcOrd="0" destOrd="0" presId="urn:microsoft.com/office/officeart/2005/8/layout/hierarchy2"/>
    <dgm:cxn modelId="{21386742-9C54-47A0-A452-E84FF2500BEE}" type="presParOf" srcId="{89D20EEB-8B4F-414E-B9AB-F67B5154A494}" destId="{25E403D0-2692-4901-9A0A-873FC6102D58}" srcOrd="1" destOrd="0" presId="urn:microsoft.com/office/officeart/2005/8/layout/hierarchy2"/>
    <dgm:cxn modelId="{AD406254-ED87-4FE5-AB44-E8EA950539E4}" type="presParOf" srcId="{25E403D0-2692-4901-9A0A-873FC6102D58}" destId="{A30B4810-D551-4A30-8D4F-AD39D669C7E6}" srcOrd="0" destOrd="0" presId="urn:microsoft.com/office/officeart/2005/8/layout/hierarchy2"/>
    <dgm:cxn modelId="{7DB888DF-396E-4810-8FE9-C400827DCD82}" type="presParOf" srcId="{25E403D0-2692-4901-9A0A-873FC6102D58}" destId="{735BFE62-5FA0-4F3C-A3E5-81A17C846D8D}" srcOrd="1" destOrd="0" presId="urn:microsoft.com/office/officeart/2005/8/layout/hierarchy2"/>
    <dgm:cxn modelId="{0947C167-C238-4376-9009-EE778D80A9D0}" type="presParOf" srcId="{89D20EEB-8B4F-414E-B9AB-F67B5154A494}" destId="{743A129C-60E4-47FE-A450-BBAF5609076F}" srcOrd="2" destOrd="0" presId="urn:microsoft.com/office/officeart/2005/8/layout/hierarchy2"/>
    <dgm:cxn modelId="{9961C5C6-135B-4DA2-B558-C73E5A8A62BB}" type="presParOf" srcId="{743A129C-60E4-47FE-A450-BBAF5609076F}" destId="{6B635C99-08CE-4E87-BB61-9E99075B0A73}" srcOrd="0" destOrd="0" presId="urn:microsoft.com/office/officeart/2005/8/layout/hierarchy2"/>
    <dgm:cxn modelId="{9F0A96ED-99DD-4E4E-8288-F01A5E29F5B7}" type="presParOf" srcId="{89D20EEB-8B4F-414E-B9AB-F67B5154A494}" destId="{DF6E1543-4B15-4D67-B039-C70F05558E3A}" srcOrd="3" destOrd="0" presId="urn:microsoft.com/office/officeart/2005/8/layout/hierarchy2"/>
    <dgm:cxn modelId="{C7AA87B5-44E7-4BDC-B41C-A4C46CD3EA54}" type="presParOf" srcId="{DF6E1543-4B15-4D67-B039-C70F05558E3A}" destId="{23102422-49E7-40BB-B3BE-7E69C159975E}" srcOrd="0" destOrd="0" presId="urn:microsoft.com/office/officeart/2005/8/layout/hierarchy2"/>
    <dgm:cxn modelId="{77601EEB-88EB-49D0-801D-A240CD5299DF}" type="presParOf" srcId="{DF6E1543-4B15-4D67-B039-C70F05558E3A}" destId="{F92D02B0-DAD6-4051-8E9A-3BD74B949DEA}" srcOrd="1" destOrd="0" presId="urn:microsoft.com/office/officeart/2005/8/layout/hierarchy2"/>
    <dgm:cxn modelId="{7D9ACED9-8771-4A55-9732-D82C1A91F670}" type="presParOf" srcId="{89D20EEB-8B4F-414E-B9AB-F67B5154A494}" destId="{28E090C9-A6A1-4035-A6C4-0847FC287059}" srcOrd="4" destOrd="0" presId="urn:microsoft.com/office/officeart/2005/8/layout/hierarchy2"/>
    <dgm:cxn modelId="{B683178D-5424-4EFE-B2D2-42FC36567B44}" type="presParOf" srcId="{28E090C9-A6A1-4035-A6C4-0847FC287059}" destId="{CC4D0599-F31A-4D12-A2E4-AACA452129BD}" srcOrd="0" destOrd="0" presId="urn:microsoft.com/office/officeart/2005/8/layout/hierarchy2"/>
    <dgm:cxn modelId="{E38A9A0B-BCFA-4885-92C0-82BFBC9BDE9A}" type="presParOf" srcId="{89D20EEB-8B4F-414E-B9AB-F67B5154A494}" destId="{44B746C5-D46D-406D-84D9-FCE85E253787}" srcOrd="5" destOrd="0" presId="urn:microsoft.com/office/officeart/2005/8/layout/hierarchy2"/>
    <dgm:cxn modelId="{4D90F396-E385-44CA-BD95-DEEEBB9E9D71}" type="presParOf" srcId="{44B746C5-D46D-406D-84D9-FCE85E253787}" destId="{46B8C28F-029F-4B7E-980F-D2D08DB3A363}" srcOrd="0" destOrd="0" presId="urn:microsoft.com/office/officeart/2005/8/layout/hierarchy2"/>
    <dgm:cxn modelId="{1FC2806D-9253-4CE6-8C36-3342E7E76C46}" type="presParOf" srcId="{44B746C5-D46D-406D-84D9-FCE85E253787}" destId="{EF1FE727-5AC3-434C-83F5-B43966C910F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5DBFD-7445-46B0-A219-B81BF8220BD8}">
      <dsp:nvSpPr>
        <dsp:cNvPr id="0" name=""/>
        <dsp:cNvSpPr/>
      </dsp:nvSpPr>
      <dsp:spPr>
        <a:xfrm>
          <a:off x="781830" y="1517019"/>
          <a:ext cx="2634599" cy="1317299"/>
        </a:xfrm>
        <a:prstGeom prst="roundRect">
          <a:avLst>
            <a:gd name="adj" fmla="val 10000"/>
          </a:avLst>
        </a:prstGeom>
        <a:solidFill>
          <a:schemeClr val="tx1">
            <a:lumMod val="50000"/>
            <a:lumOff val="5000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035" tIns="26035" rIns="26035" bIns="26035" numCol="1" spcCol="1270" anchor="ctr" anchorCtr="0">
          <a:noAutofit/>
          <a:sp3d extrusionH="28000" prstMaterial="matte"/>
        </a:bodyPr>
        <a:lstStyle/>
        <a:p>
          <a:pPr lvl="0" algn="ctr" defTabSz="1822450">
            <a:lnSpc>
              <a:spcPct val="90000"/>
            </a:lnSpc>
            <a:spcBef>
              <a:spcPct val="0"/>
            </a:spcBef>
            <a:spcAft>
              <a:spcPct val="35000"/>
            </a:spcAft>
          </a:pPr>
          <a:r>
            <a:rPr lang="kk-KZ" sz="4100" kern="1200" dirty="0" smtClean="0"/>
            <a:t>Заттың күйі</a:t>
          </a:r>
          <a:endParaRPr lang="ru-RU" sz="4100" kern="1200" dirty="0"/>
        </a:p>
      </dsp:txBody>
      <dsp:txXfrm>
        <a:off x="820412" y="1555601"/>
        <a:ext cx="2557435" cy="1240135"/>
      </dsp:txXfrm>
    </dsp:sp>
    <dsp:sp modelId="{F3D2FEA3-D256-4BCF-BA60-84EFC8A16306}">
      <dsp:nvSpPr>
        <dsp:cNvPr id="0" name=""/>
        <dsp:cNvSpPr/>
      </dsp:nvSpPr>
      <dsp:spPr>
        <a:xfrm rot="18289469">
          <a:off x="3020652" y="1390975"/>
          <a:ext cx="1845395" cy="54492"/>
        </a:xfrm>
        <a:custGeom>
          <a:avLst/>
          <a:gdLst/>
          <a:ahLst/>
          <a:cxnLst/>
          <a:rect l="0" t="0" r="0" b="0"/>
          <a:pathLst>
            <a:path>
              <a:moveTo>
                <a:pt x="0" y="27246"/>
              </a:moveTo>
              <a:lnTo>
                <a:pt x="1845395" y="27246"/>
              </a:lnTo>
            </a:path>
          </a:pathLst>
        </a:custGeom>
        <a:noFill/>
        <a:ln w="12700" cap="flat" cmpd="sng" algn="ctr">
          <a:solidFill>
            <a:schemeClr val="accent1">
              <a:shade val="60000"/>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3897215" y="1372086"/>
        <a:ext cx="92269" cy="92269"/>
      </dsp:txXfrm>
    </dsp:sp>
    <dsp:sp modelId="{1B77B1BB-5B27-4801-93AE-801FC1FEE485}">
      <dsp:nvSpPr>
        <dsp:cNvPr id="0" name=""/>
        <dsp:cNvSpPr/>
      </dsp:nvSpPr>
      <dsp:spPr>
        <a:xfrm>
          <a:off x="4470269" y="2124"/>
          <a:ext cx="2634599" cy="1317299"/>
        </a:xfrm>
        <a:prstGeom prst="roundRect">
          <a:avLst>
            <a:gd name="adj" fmla="val 10000"/>
          </a:avLst>
        </a:prstGeom>
        <a:solidFill>
          <a:schemeClr val="tx1">
            <a:lumMod val="50000"/>
            <a:lumOff val="5000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035" tIns="26035" rIns="26035" bIns="26035" numCol="1" spcCol="1270" anchor="ctr" anchorCtr="0">
          <a:noAutofit/>
          <a:sp3d extrusionH="28000" prstMaterial="matte"/>
        </a:bodyPr>
        <a:lstStyle/>
        <a:p>
          <a:pPr lvl="0" algn="ctr" defTabSz="1822450">
            <a:lnSpc>
              <a:spcPct val="90000"/>
            </a:lnSpc>
            <a:spcBef>
              <a:spcPct val="0"/>
            </a:spcBef>
            <a:spcAft>
              <a:spcPct val="35000"/>
            </a:spcAft>
          </a:pPr>
          <a:r>
            <a:rPr lang="kk-KZ" sz="4100" kern="1200" dirty="0" smtClean="0"/>
            <a:t>Қатты</a:t>
          </a:r>
          <a:endParaRPr lang="ru-RU" sz="4100" kern="1200" dirty="0"/>
        </a:p>
      </dsp:txBody>
      <dsp:txXfrm>
        <a:off x="4508851" y="40706"/>
        <a:ext cx="2557435" cy="1240135"/>
      </dsp:txXfrm>
    </dsp:sp>
    <dsp:sp modelId="{649BCEE4-6596-4E88-8333-A7CAA11F1F2E}">
      <dsp:nvSpPr>
        <dsp:cNvPr id="0" name=""/>
        <dsp:cNvSpPr/>
      </dsp:nvSpPr>
      <dsp:spPr>
        <a:xfrm>
          <a:off x="3416430" y="2148422"/>
          <a:ext cx="1053839" cy="54492"/>
        </a:xfrm>
        <a:custGeom>
          <a:avLst/>
          <a:gdLst/>
          <a:ahLst/>
          <a:cxnLst/>
          <a:rect l="0" t="0" r="0" b="0"/>
          <a:pathLst>
            <a:path>
              <a:moveTo>
                <a:pt x="0" y="27246"/>
              </a:moveTo>
              <a:lnTo>
                <a:pt x="1053839" y="27246"/>
              </a:lnTo>
            </a:path>
          </a:pathLst>
        </a:custGeom>
        <a:noFill/>
        <a:ln w="12700" cap="flat" cmpd="sng" algn="ctr">
          <a:solidFill>
            <a:schemeClr val="accent1">
              <a:shade val="60000"/>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917004" y="2149323"/>
        <a:ext cx="52691" cy="52691"/>
      </dsp:txXfrm>
    </dsp:sp>
    <dsp:sp modelId="{149CE40F-F245-4471-8CC1-F7F70E4AE520}">
      <dsp:nvSpPr>
        <dsp:cNvPr id="0" name=""/>
        <dsp:cNvSpPr/>
      </dsp:nvSpPr>
      <dsp:spPr>
        <a:xfrm>
          <a:off x="4470269" y="1517019"/>
          <a:ext cx="2634599" cy="1317299"/>
        </a:xfrm>
        <a:prstGeom prst="roundRect">
          <a:avLst>
            <a:gd name="adj" fmla="val 10000"/>
          </a:avLst>
        </a:prstGeom>
        <a:solidFill>
          <a:schemeClr val="tx1">
            <a:lumMod val="50000"/>
            <a:lumOff val="5000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035" tIns="26035" rIns="26035" bIns="26035" numCol="1" spcCol="1270" anchor="ctr" anchorCtr="0">
          <a:noAutofit/>
          <a:sp3d extrusionH="28000" prstMaterial="matte"/>
        </a:bodyPr>
        <a:lstStyle/>
        <a:p>
          <a:pPr lvl="0" algn="ctr" defTabSz="1822450">
            <a:lnSpc>
              <a:spcPct val="90000"/>
            </a:lnSpc>
            <a:spcBef>
              <a:spcPct val="0"/>
            </a:spcBef>
            <a:spcAft>
              <a:spcPct val="35000"/>
            </a:spcAft>
          </a:pPr>
          <a:r>
            <a:rPr lang="kk-KZ" sz="4100" kern="1200" dirty="0" smtClean="0"/>
            <a:t>Сұйық </a:t>
          </a:r>
          <a:endParaRPr lang="ru-RU" sz="4100" kern="1200" dirty="0"/>
        </a:p>
      </dsp:txBody>
      <dsp:txXfrm>
        <a:off x="4508851" y="1555601"/>
        <a:ext cx="2557435" cy="1240135"/>
      </dsp:txXfrm>
    </dsp:sp>
    <dsp:sp modelId="{E4FF9C99-82B4-4416-9BBB-708FEE341F9A}">
      <dsp:nvSpPr>
        <dsp:cNvPr id="0" name=""/>
        <dsp:cNvSpPr/>
      </dsp:nvSpPr>
      <dsp:spPr>
        <a:xfrm rot="3310531">
          <a:off x="3020652" y="2905870"/>
          <a:ext cx="1845395" cy="54492"/>
        </a:xfrm>
        <a:custGeom>
          <a:avLst/>
          <a:gdLst/>
          <a:ahLst/>
          <a:cxnLst/>
          <a:rect l="0" t="0" r="0" b="0"/>
          <a:pathLst>
            <a:path>
              <a:moveTo>
                <a:pt x="0" y="27246"/>
              </a:moveTo>
              <a:lnTo>
                <a:pt x="1845395" y="27246"/>
              </a:lnTo>
            </a:path>
          </a:pathLst>
        </a:custGeom>
        <a:noFill/>
        <a:ln w="12700" cap="flat" cmpd="sng" algn="ctr">
          <a:solidFill>
            <a:schemeClr val="accent1">
              <a:shade val="60000"/>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3897215" y="2886981"/>
        <a:ext cx="92269" cy="92269"/>
      </dsp:txXfrm>
    </dsp:sp>
    <dsp:sp modelId="{DC0996B8-C599-4B16-8FD7-EA19E0A8D1C7}">
      <dsp:nvSpPr>
        <dsp:cNvPr id="0" name=""/>
        <dsp:cNvSpPr/>
      </dsp:nvSpPr>
      <dsp:spPr>
        <a:xfrm>
          <a:off x="4470269" y="3031913"/>
          <a:ext cx="2634599" cy="1317299"/>
        </a:xfrm>
        <a:prstGeom prst="roundRect">
          <a:avLst>
            <a:gd name="adj" fmla="val 10000"/>
          </a:avLst>
        </a:prstGeom>
        <a:solidFill>
          <a:schemeClr val="tx1">
            <a:lumMod val="50000"/>
            <a:lumOff val="5000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035" tIns="26035" rIns="26035" bIns="26035" numCol="1" spcCol="1270" anchor="ctr" anchorCtr="0">
          <a:noAutofit/>
          <a:sp3d extrusionH="28000" prstMaterial="matte"/>
        </a:bodyPr>
        <a:lstStyle/>
        <a:p>
          <a:pPr lvl="0" algn="ctr" defTabSz="1822450">
            <a:lnSpc>
              <a:spcPct val="90000"/>
            </a:lnSpc>
            <a:spcBef>
              <a:spcPct val="0"/>
            </a:spcBef>
            <a:spcAft>
              <a:spcPct val="35000"/>
            </a:spcAft>
          </a:pPr>
          <a:r>
            <a:rPr lang="kk-KZ" sz="4100" kern="1200" dirty="0" smtClean="0"/>
            <a:t>Газтәріздес</a:t>
          </a:r>
          <a:endParaRPr lang="ru-RU" sz="4100" kern="1200" dirty="0"/>
        </a:p>
      </dsp:txBody>
      <dsp:txXfrm>
        <a:off x="4508851" y="3070495"/>
        <a:ext cx="2557435" cy="12401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4EE9D5-E8F2-4764-A191-EB5E9C0608AA}"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1162041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4EE9D5-E8F2-4764-A191-EB5E9C0608AA}"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7244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A4EE9D5-E8F2-4764-A191-EB5E9C0608AA}"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3026162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4EE9D5-E8F2-4764-A191-EB5E9C0608AA}"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3876265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A4EE9D5-E8F2-4764-A191-EB5E9C0608AA}" type="datetimeFigureOut">
              <a:rPr lang="en-US" smtClean="0"/>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2092020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A4EE9D5-E8F2-4764-A191-EB5E9C0608AA}" type="datetimeFigureOut">
              <a:rPr lang="en-US" smtClean="0"/>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2069902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EE9D5-E8F2-4764-A191-EB5E9C0608AA}" type="datetimeFigureOut">
              <a:rPr lang="en-US" smtClean="0"/>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3866798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4EE9D5-E8F2-4764-A191-EB5E9C0608AA}"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3449686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4EE9D5-E8F2-4764-A191-EB5E9C0608AA}"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1915488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4EE9D5-E8F2-4764-A191-EB5E9C0608AA}"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2685925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4EE9D5-E8F2-4764-A191-EB5E9C0608AA}"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71CCA-F85D-4264-BF67-42CB60B744DA}" type="slidenum">
              <a:rPr lang="en-US" smtClean="0"/>
              <a:t>‹#›</a:t>
            </a:fld>
            <a:endParaRPr lang="en-US"/>
          </a:p>
        </p:txBody>
      </p:sp>
    </p:spTree>
    <p:extLst>
      <p:ext uri="{BB962C8B-B14F-4D97-AF65-F5344CB8AC3E}">
        <p14:creationId xmlns:p14="http://schemas.microsoft.com/office/powerpoint/2010/main" val="3034161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EE9D5-E8F2-4764-A191-EB5E9C0608AA}" type="datetimeFigureOut">
              <a:rPr lang="en-US" smtClean="0"/>
              <a:t>11/4/2024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571CCA-F85D-4264-BF67-42CB60B744DA}" type="slidenum">
              <a:rPr lang="en-US" smtClean="0"/>
              <a:t>‹#›</a:t>
            </a:fld>
            <a:endParaRPr lang="en-US"/>
          </a:p>
        </p:txBody>
      </p:sp>
    </p:spTree>
    <p:extLst>
      <p:ext uri="{BB962C8B-B14F-4D97-AF65-F5344CB8AC3E}">
        <p14:creationId xmlns:p14="http://schemas.microsoft.com/office/powerpoint/2010/main" val="4022885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4.bin"/><Relationship Id="rId14" Type="http://schemas.openxmlformats.org/officeDocument/2006/relationships/image" Target="../media/image14.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1109" y="1490057"/>
            <a:ext cx="7875373" cy="3661188"/>
          </a:xfrm>
        </p:spPr>
        <p:txBody>
          <a:bodyPr>
            <a:noAutofit/>
          </a:bodyPr>
          <a:lstStyle/>
          <a:p>
            <a:r>
              <a:rPr lang="kk-KZ" sz="3600" b="1" dirty="0" smtClean="0">
                <a:solidFill>
                  <a:schemeClr val="accent4">
                    <a:lumMod val="40000"/>
                    <a:lumOff val="60000"/>
                  </a:schemeClr>
                </a:solidFill>
                <a:latin typeface="Times New Roman" panose="02020603050405020304" pitchFamily="18" charset="0"/>
                <a:cs typeface="Times New Roman" panose="02020603050405020304" pitchFamily="18" charset="0"/>
              </a:rPr>
              <a:t>Кристалдық тор. Бравэ және базисті торлар. Кристалдағы түйіндер, бағыттар және жазықтықтардың белгіленуі </a:t>
            </a:r>
            <a:r>
              <a:rPr lang="en-US" sz="36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kk-KZ" sz="3600" b="1" dirty="0" smtClean="0">
                <a:solidFill>
                  <a:schemeClr val="accent4">
                    <a:lumMod val="40000"/>
                    <a:lumOff val="60000"/>
                  </a:schemeClr>
                </a:solidFill>
                <a:latin typeface="Times New Roman" panose="02020603050405020304" pitchFamily="18" charset="0"/>
                <a:cs typeface="Times New Roman" panose="02020603050405020304" pitchFamily="18" charset="0"/>
              </a:rPr>
              <a:t>Миллер индекстері</a:t>
            </a:r>
            <a:r>
              <a:rPr lang="en-US" sz="3600" b="1" dirty="0" smtClean="0">
                <a:solidFill>
                  <a:schemeClr val="accent4">
                    <a:lumMod val="40000"/>
                    <a:lumOff val="60000"/>
                  </a:schemeClr>
                </a:solidFill>
                <a:latin typeface="Times New Roman" panose="02020603050405020304" pitchFamily="18" charset="0"/>
                <a:cs typeface="Times New Roman" panose="02020603050405020304" pitchFamily="18" charset="0"/>
              </a:rPr>
              <a:t>)</a:t>
            </a:r>
            <a:r>
              <a:rPr lang="kk-KZ" sz="3600" b="1" dirty="0" smtClean="0">
                <a:solidFill>
                  <a:schemeClr val="accent4">
                    <a:lumMod val="40000"/>
                    <a:lumOff val="60000"/>
                  </a:schemeClr>
                </a:solidFill>
                <a:latin typeface="Times New Roman" panose="02020603050405020304" pitchFamily="18" charset="0"/>
                <a:cs typeface="Times New Roman" panose="02020603050405020304" pitchFamily="18" charset="0"/>
              </a:rPr>
              <a:t>. Кері тор және оның қасиеттері. Кристалдық тордағы кемшіліктер мен ақаулар</a:t>
            </a:r>
            <a:endParaRPr lang="en-US" sz="3600" b="1" dirty="0">
              <a:solidFill>
                <a:schemeClr val="accent4">
                  <a:lumMod val="40000"/>
                  <a:lumOff val="60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293076" y="5781358"/>
            <a:ext cx="6518189" cy="298233"/>
          </a:xfrm>
        </p:spPr>
        <p:txBody>
          <a:bodyPr>
            <a:normAutofit fontScale="92500" lnSpcReduction="20000"/>
          </a:bodyPr>
          <a:lstStyle/>
          <a:p>
            <a:r>
              <a:rPr lang="kk-KZ" sz="1800" dirty="0" smtClean="0">
                <a:solidFill>
                  <a:srgbClr val="FF6F6F"/>
                </a:solidFill>
              </a:rPr>
              <a:t>Лектор: Ескермесов Д.К., </a:t>
            </a:r>
            <a:r>
              <a:rPr lang="en-US" sz="1800" dirty="0" smtClean="0">
                <a:solidFill>
                  <a:srgbClr val="FF6F6F"/>
                </a:solidFill>
              </a:rPr>
              <a:t>PhD </a:t>
            </a:r>
            <a:r>
              <a:rPr lang="kk-KZ" sz="1800" dirty="0" smtClean="0">
                <a:solidFill>
                  <a:srgbClr val="FF6F6F"/>
                </a:solidFill>
              </a:rPr>
              <a:t>докторы</a:t>
            </a:r>
            <a:endParaRPr lang="en-US" sz="1800" dirty="0">
              <a:solidFill>
                <a:srgbClr val="FF6F6F"/>
              </a:solidFill>
            </a:endParaRPr>
          </a:p>
        </p:txBody>
      </p:sp>
      <p:sp>
        <p:nvSpPr>
          <p:cNvPr id="4" name="TextBox 3"/>
          <p:cNvSpPr txBox="1"/>
          <p:nvPr/>
        </p:nvSpPr>
        <p:spPr>
          <a:xfrm>
            <a:off x="1532237" y="195724"/>
            <a:ext cx="6030098" cy="461665"/>
          </a:xfrm>
          <a:prstGeom prst="rect">
            <a:avLst/>
          </a:prstGeom>
          <a:noFill/>
        </p:spPr>
        <p:txBody>
          <a:bodyPr wrap="square" rtlCol="0">
            <a:spAutoFit/>
          </a:bodyPr>
          <a:lstStyle/>
          <a:p>
            <a:r>
              <a:rPr lang="kk-KZ" sz="2400" b="1" i="1" dirty="0" smtClean="0">
                <a:solidFill>
                  <a:schemeClr val="bg1"/>
                </a:solidFill>
                <a:latin typeface="Times New Roman" panose="02020603050405020304" pitchFamily="18" charset="0"/>
                <a:cs typeface="Times New Roman" panose="02020603050405020304" pitchFamily="18" charset="0"/>
              </a:rPr>
              <a:t>КОНДЕНСІРЛЕНГЕН КҮЙ ФИЗИКАСЫ</a:t>
            </a:r>
            <a:endParaRPr lang="ru-RU" sz="2400" b="1" i="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724341" y="966837"/>
            <a:ext cx="5988908" cy="523220"/>
          </a:xfrm>
          <a:prstGeom prst="rect">
            <a:avLst/>
          </a:prstGeom>
          <a:noFill/>
        </p:spPr>
        <p:txBody>
          <a:bodyPr wrap="square" rtlCol="0">
            <a:spAutoFit/>
          </a:bodyPr>
          <a:lstStyle/>
          <a:p>
            <a:pPr algn="ctr"/>
            <a:r>
              <a:rPr lang="kk-KZ" sz="2800" i="1" dirty="0" smtClean="0">
                <a:solidFill>
                  <a:schemeClr val="bg1"/>
                </a:solidFill>
                <a:latin typeface="Times New Roman" panose="02020603050405020304" pitchFamily="18" charset="0"/>
                <a:cs typeface="Times New Roman" panose="02020603050405020304" pitchFamily="18" charset="0"/>
              </a:rPr>
              <a:t>ДӘРІС ТАҚЫРЫБЫ:</a:t>
            </a:r>
            <a:endParaRPr lang="ru-RU" sz="2800" i="1" dirty="0">
              <a:solidFill>
                <a:schemeClr val="bg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893983" y="6321738"/>
            <a:ext cx="2110946" cy="338554"/>
          </a:xfrm>
          <a:prstGeom prst="rect">
            <a:avLst/>
          </a:prstGeom>
          <a:noFill/>
        </p:spPr>
        <p:txBody>
          <a:bodyPr wrap="square" rtlCol="0">
            <a:spAutoFit/>
          </a:bodyPr>
          <a:lstStyle/>
          <a:p>
            <a:r>
              <a:rPr lang="kk-KZ" sz="1600" smtClean="0">
                <a:solidFill>
                  <a:srgbClr val="FF6F6F"/>
                </a:solidFill>
              </a:rPr>
              <a:t>Өскемен </a:t>
            </a:r>
            <a:r>
              <a:rPr lang="kk-KZ" sz="1600" smtClean="0">
                <a:solidFill>
                  <a:srgbClr val="FF6F6F"/>
                </a:solidFill>
              </a:rPr>
              <a:t>2024</a:t>
            </a:r>
            <a:endParaRPr lang="ru-RU" sz="1600" dirty="0">
              <a:solidFill>
                <a:srgbClr val="FF6F6F"/>
              </a:solidFill>
            </a:endParaRPr>
          </a:p>
        </p:txBody>
      </p:sp>
    </p:spTree>
    <p:extLst>
      <p:ext uri="{BB962C8B-B14F-4D97-AF65-F5344CB8AC3E}">
        <p14:creationId xmlns:p14="http://schemas.microsoft.com/office/powerpoint/2010/main" val="475972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solidFill>
                  <a:schemeClr val="bg1"/>
                </a:solidFill>
                <a:latin typeface="Times New Roman" pitchFamily="18" charset="0"/>
                <a:cs typeface="Times New Roman" pitchFamily="18" charset="0"/>
              </a:rPr>
              <a:t>Зат</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физикалық</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денеден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тұрады</a:t>
            </a:r>
            <a:r>
              <a:rPr lang="ru-RU" dirty="0">
                <a:solidFill>
                  <a:schemeClr val="bg1"/>
                </a:solidFill>
              </a:rPr>
              <a:t>.</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3965603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4502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chemeClr val="bg1"/>
                </a:solidFill>
                <a:latin typeface="Times New Roman" pitchFamily="18" charset="0"/>
                <a:cs typeface="Times New Roman" pitchFamily="18" charset="0"/>
              </a:rPr>
              <a:t>Қатты заттар</a:t>
            </a:r>
            <a:endParaRPr lang="ru-RU" b="1" dirty="0">
              <a:solidFill>
                <a:schemeClr val="bg1"/>
              </a:solidFill>
              <a:latin typeface="Times New Roman" pitchFamily="18" charset="0"/>
              <a:cs typeface="Times New Roman" pitchFamily="18" charset="0"/>
            </a:endParaRPr>
          </a:p>
        </p:txBody>
      </p:sp>
      <p:sp>
        <p:nvSpPr>
          <p:cNvPr id="6" name="Rectangle 4"/>
          <p:cNvSpPr>
            <a:spLocks noChangeArrowheads="1"/>
          </p:cNvSpPr>
          <p:nvPr/>
        </p:nvSpPr>
        <p:spPr bwMode="auto">
          <a:xfrm>
            <a:off x="327660" y="2040905"/>
            <a:ext cx="39243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ru-RU" altLang="ru-RU" sz="3600" b="1" i="1" dirty="0">
                <a:latin typeface="Times New Roman" pitchFamily="18" charset="0"/>
                <a:cs typeface="Times New Roman" pitchFamily="18" charset="0"/>
              </a:rPr>
              <a:t>      </a:t>
            </a:r>
            <a:r>
              <a:rPr lang="ru-RU" altLang="ru-RU" sz="3600" b="1" i="1" dirty="0" err="1" smtClean="0">
                <a:solidFill>
                  <a:schemeClr val="bg1"/>
                </a:solidFill>
                <a:latin typeface="Times New Roman" pitchFamily="18" charset="0"/>
                <a:cs typeface="Times New Roman" pitchFamily="18" charset="0"/>
              </a:rPr>
              <a:t>Аморфты</a:t>
            </a:r>
            <a:r>
              <a:rPr lang="ru-RU" altLang="ru-RU" sz="3600" b="1" i="1" dirty="0" smtClean="0">
                <a:solidFill>
                  <a:schemeClr val="bg1"/>
                </a:solidFill>
                <a:latin typeface="Times New Roman" pitchFamily="18" charset="0"/>
                <a:cs typeface="Times New Roman" pitchFamily="18" charset="0"/>
              </a:rPr>
              <a:t>  </a:t>
            </a:r>
            <a:r>
              <a:rPr lang="ru-RU" altLang="ru-RU" sz="3600" b="1" dirty="0" smtClean="0">
                <a:solidFill>
                  <a:schemeClr val="bg1"/>
                </a:solidFill>
                <a:latin typeface="Times New Roman" panose="02020603050405020304" pitchFamily="18" charset="0"/>
                <a:cs typeface="Times New Roman" panose="02020603050405020304" pitchFamily="18" charset="0"/>
              </a:rPr>
              <a:t>                    </a:t>
            </a:r>
            <a:endParaRPr lang="ru-RU" altLang="ru-RU" sz="3600" b="1" dirty="0">
              <a:solidFill>
                <a:schemeClr val="bg1"/>
              </a:solidFill>
              <a:latin typeface="Times New Roman" panose="02020603050405020304" pitchFamily="18" charset="0"/>
              <a:cs typeface="Times New Roman" pitchFamily="18" charset="0"/>
            </a:endParaRPr>
          </a:p>
          <a:p>
            <a:r>
              <a:rPr lang="ru-RU" altLang="ru-RU" sz="2400" i="1" dirty="0" err="1" smtClean="0">
                <a:solidFill>
                  <a:schemeClr val="bg1"/>
                </a:solidFill>
                <a:latin typeface="Times New Roman" pitchFamily="18" charset="0"/>
                <a:cs typeface="Times New Roman" pitchFamily="18" charset="0"/>
              </a:rPr>
              <a:t>белгілі</a:t>
            </a:r>
            <a:r>
              <a:rPr lang="ru-RU" altLang="ru-RU" sz="2400" i="1" dirty="0" smtClean="0">
                <a:solidFill>
                  <a:schemeClr val="bg1"/>
                </a:solidFill>
                <a:latin typeface="Times New Roman" pitchFamily="18" charset="0"/>
                <a:cs typeface="Times New Roman" pitchFamily="18" charset="0"/>
              </a:rPr>
              <a:t> </a:t>
            </a:r>
            <a:r>
              <a:rPr lang="en-US" altLang="ru-RU" sz="2400" i="1" dirty="0" smtClean="0">
                <a:solidFill>
                  <a:schemeClr val="bg1"/>
                </a:solidFill>
                <a:latin typeface="Times New Roman" pitchFamily="18" charset="0"/>
                <a:cs typeface="Times New Roman" pitchFamily="18" charset="0"/>
              </a:rPr>
              <a:t>t</a:t>
            </a:r>
            <a:r>
              <a:rPr lang="kk-KZ" altLang="ru-RU" sz="2400" i="1" dirty="0" smtClean="0">
                <a:solidFill>
                  <a:schemeClr val="bg1"/>
                </a:solidFill>
                <a:latin typeface="Times New Roman" pitchFamily="18" charset="0"/>
                <a:cs typeface="Times New Roman" pitchFamily="18" charset="0"/>
              </a:rPr>
              <a:t>-балқу </a:t>
            </a:r>
            <a:r>
              <a:rPr lang="ru-RU" altLang="ru-RU" sz="2400" i="1" dirty="0" err="1" smtClean="0">
                <a:solidFill>
                  <a:schemeClr val="bg1"/>
                </a:solidFill>
                <a:latin typeface="Times New Roman" pitchFamily="18" charset="0"/>
                <a:cs typeface="Times New Roman" pitchFamily="18" charset="0"/>
              </a:rPr>
              <a:t>жоқ</a:t>
            </a:r>
            <a:r>
              <a:rPr lang="ru-RU" altLang="ru-RU" sz="2400" i="1" dirty="0">
                <a:solidFill>
                  <a:schemeClr val="bg1"/>
                </a:solidFill>
                <a:latin typeface="Times New Roman" pitchFamily="18" charset="0"/>
                <a:cs typeface="Times New Roman" pitchFamily="18" charset="0"/>
              </a:rPr>
              <a:t>,                                                </a:t>
            </a:r>
          </a:p>
          <a:p>
            <a:r>
              <a:rPr lang="ru-RU" altLang="ru-RU" sz="2400" i="1" dirty="0" err="1" smtClean="0">
                <a:solidFill>
                  <a:schemeClr val="bg1"/>
                </a:solidFill>
                <a:latin typeface="Times New Roman" pitchFamily="18" charset="0"/>
                <a:cs typeface="Times New Roman" pitchFamily="18" charset="0"/>
              </a:rPr>
              <a:t>Бөлшектердің</a:t>
            </a:r>
            <a:r>
              <a:rPr lang="ru-RU" altLang="ru-RU" sz="2400" i="1" dirty="0" smtClean="0">
                <a:solidFill>
                  <a:schemeClr val="bg1"/>
                </a:solidFill>
                <a:latin typeface="Times New Roman" pitchFamily="18" charset="0"/>
                <a:cs typeface="Times New Roman" pitchFamily="18" charset="0"/>
              </a:rPr>
              <a:t> </a:t>
            </a:r>
            <a:r>
              <a:rPr lang="ru-RU" altLang="ru-RU" sz="2400" i="1" dirty="0" err="1" smtClean="0">
                <a:solidFill>
                  <a:schemeClr val="bg1"/>
                </a:solidFill>
                <a:latin typeface="Times New Roman" pitchFamily="18" charset="0"/>
                <a:cs typeface="Times New Roman" pitchFamily="18" charset="0"/>
              </a:rPr>
              <a:t>орналасуы</a:t>
            </a:r>
            <a:r>
              <a:rPr lang="ru-RU" altLang="ru-RU" sz="2400" i="1" dirty="0" smtClean="0">
                <a:solidFill>
                  <a:schemeClr val="bg1"/>
                </a:solidFill>
                <a:latin typeface="Times New Roman" pitchFamily="18" charset="0"/>
                <a:cs typeface="Times New Roman" pitchFamily="18" charset="0"/>
              </a:rPr>
              <a:t>                                              </a:t>
            </a:r>
            <a:endParaRPr lang="ru-RU" altLang="ru-RU" sz="2400" i="1" dirty="0">
              <a:solidFill>
                <a:schemeClr val="bg1"/>
              </a:solidFill>
              <a:latin typeface="Times New Roman" pitchFamily="18" charset="0"/>
              <a:cs typeface="Times New Roman" pitchFamily="18" charset="0"/>
            </a:endParaRPr>
          </a:p>
          <a:p>
            <a:r>
              <a:rPr lang="ru-RU" altLang="ru-RU" sz="2400" i="1" dirty="0" err="1">
                <a:solidFill>
                  <a:schemeClr val="bg1"/>
                </a:solidFill>
                <a:latin typeface="Times New Roman" pitchFamily="18" charset="0"/>
                <a:cs typeface="Times New Roman" pitchFamily="18" charset="0"/>
              </a:rPr>
              <a:t>қатаң</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емес</a:t>
            </a:r>
            <a:endParaRPr lang="ru-RU" altLang="ru-RU" sz="2400" i="1" dirty="0">
              <a:solidFill>
                <a:schemeClr val="bg1"/>
              </a:solidFill>
              <a:latin typeface="Times New Roman" pitchFamily="18" charset="0"/>
              <a:cs typeface="Times New Roman" pitchFamily="18" charset="0"/>
            </a:endParaRPr>
          </a:p>
          <a:p>
            <a:r>
              <a:rPr lang="ru-RU" altLang="ru-RU" sz="2400" i="1" dirty="0" err="1">
                <a:solidFill>
                  <a:schemeClr val="bg1"/>
                </a:solidFill>
                <a:latin typeface="Times New Roman" pitchFamily="18" charset="0"/>
                <a:cs typeface="Times New Roman" pitchFamily="18" charset="0"/>
              </a:rPr>
              <a:t>Мысалы</a:t>
            </a:r>
            <a:r>
              <a:rPr lang="ru-RU" altLang="ru-RU" sz="2400" i="1" dirty="0">
                <a:solidFill>
                  <a:schemeClr val="bg1"/>
                </a:solidFill>
                <a:latin typeface="Times New Roman" pitchFamily="18" charset="0"/>
                <a:cs typeface="Times New Roman" pitchFamily="18" charset="0"/>
              </a:rPr>
              <a:t>:</a:t>
            </a:r>
          </a:p>
          <a:p>
            <a:r>
              <a:rPr lang="ru-RU" altLang="ru-RU" sz="2400" i="1" dirty="0" err="1">
                <a:solidFill>
                  <a:schemeClr val="bg1"/>
                </a:solidFill>
                <a:latin typeface="Times New Roman" pitchFamily="18" charset="0"/>
                <a:cs typeface="Times New Roman" pitchFamily="18" charset="0"/>
              </a:rPr>
              <a:t>Шайыр</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шыны</a:t>
            </a:r>
            <a:r>
              <a:rPr lang="ru-RU" altLang="ru-RU" sz="2400" i="1" dirty="0">
                <a:solidFill>
                  <a:schemeClr val="bg1"/>
                </a:solidFill>
                <a:latin typeface="Times New Roman" pitchFamily="18" charset="0"/>
                <a:cs typeface="Times New Roman" pitchFamily="18" charset="0"/>
              </a:rPr>
              <a:t>, пластилин, </a:t>
            </a:r>
            <a:r>
              <a:rPr lang="ru-RU" altLang="ru-RU" sz="2400" i="1" dirty="0" err="1">
                <a:solidFill>
                  <a:schemeClr val="bg1"/>
                </a:solidFill>
                <a:latin typeface="Times New Roman" pitchFamily="18" charset="0"/>
                <a:cs typeface="Times New Roman" pitchFamily="18" charset="0"/>
              </a:rPr>
              <a:t>балауыз</a:t>
            </a:r>
            <a:r>
              <a:rPr lang="ru-RU" altLang="ru-RU" sz="2400" i="1" dirty="0">
                <a:solidFill>
                  <a:schemeClr val="bg1"/>
                </a:solidFill>
                <a:latin typeface="Times New Roman" pitchFamily="18" charset="0"/>
                <a:cs typeface="Times New Roman" pitchFamily="18" charset="0"/>
              </a:rPr>
              <a:t>, пластмасса</a:t>
            </a:r>
            <a:endParaRPr lang="ru-RU" altLang="ru-RU" sz="2400" b="1" dirty="0">
              <a:solidFill>
                <a:schemeClr val="bg1"/>
              </a:solidFill>
              <a:latin typeface="Times New Roman" pitchFamily="18" charset="0"/>
              <a:cs typeface="Times New Roman" pitchFamily="18" charset="0"/>
            </a:endParaRPr>
          </a:p>
        </p:txBody>
      </p:sp>
      <p:sp>
        <p:nvSpPr>
          <p:cNvPr id="7" name="Rectangle 7"/>
          <p:cNvSpPr>
            <a:spLocks noChangeArrowheads="1"/>
          </p:cNvSpPr>
          <p:nvPr/>
        </p:nvSpPr>
        <p:spPr bwMode="auto">
          <a:xfrm>
            <a:off x="4485208" y="2040905"/>
            <a:ext cx="45720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ru-RU" altLang="ru-RU" sz="3200" b="1" i="1" dirty="0" err="1" smtClean="0">
                <a:solidFill>
                  <a:schemeClr val="bg1"/>
                </a:solidFill>
                <a:latin typeface="Times New Roman" pitchFamily="18" charset="0"/>
                <a:cs typeface="Times New Roman" pitchFamily="18" charset="0"/>
              </a:rPr>
              <a:t>Кристалдық</a:t>
            </a:r>
            <a:endParaRPr lang="ru-RU" altLang="ru-RU" sz="3200" b="1" i="1" dirty="0" smtClean="0">
              <a:solidFill>
                <a:schemeClr val="bg1"/>
              </a:solidFill>
              <a:latin typeface="Times New Roman" pitchFamily="18" charset="0"/>
              <a:cs typeface="Times New Roman" pitchFamily="18" charset="0"/>
            </a:endParaRPr>
          </a:p>
          <a:p>
            <a:pPr eaLnBrk="1" hangingPunct="1"/>
            <a:r>
              <a:rPr lang="en-US" altLang="ru-RU" sz="2400" i="1" dirty="0" smtClean="0">
                <a:solidFill>
                  <a:schemeClr val="bg1"/>
                </a:solidFill>
                <a:latin typeface="Times New Roman" pitchFamily="18" charset="0"/>
                <a:cs typeface="Times New Roman" pitchFamily="18" charset="0"/>
              </a:rPr>
              <a:t>t</a:t>
            </a:r>
            <a:r>
              <a:rPr lang="ru-RU" altLang="ru-RU" sz="2400" i="1" dirty="0" smtClean="0">
                <a:solidFill>
                  <a:schemeClr val="bg1"/>
                </a:solidFill>
                <a:latin typeface="Times New Roman" pitchFamily="18" charset="0"/>
                <a:cs typeface="Times New Roman" pitchFamily="18" charset="0"/>
              </a:rPr>
              <a:t>-</a:t>
            </a:r>
            <a:r>
              <a:rPr lang="ru-RU" altLang="ru-RU" sz="2400" i="1" dirty="0" err="1" smtClean="0">
                <a:solidFill>
                  <a:schemeClr val="bg1"/>
                </a:solidFill>
                <a:latin typeface="Times New Roman" pitchFamily="18" charset="0"/>
                <a:cs typeface="Times New Roman" pitchFamily="18" charset="0"/>
              </a:rPr>
              <a:t>балқуы</a:t>
            </a:r>
            <a:r>
              <a:rPr lang="ru-RU" altLang="ru-RU" sz="2400" i="1" dirty="0" smtClean="0">
                <a:solidFill>
                  <a:schemeClr val="bg1"/>
                </a:solidFill>
                <a:latin typeface="Times New Roman" pitchFamily="18" charset="0"/>
                <a:cs typeface="Times New Roman" pitchFamily="18" charset="0"/>
              </a:rPr>
              <a:t> </a:t>
            </a:r>
            <a:r>
              <a:rPr lang="ru-RU" altLang="ru-RU" sz="2400" i="1" dirty="0" err="1" smtClean="0">
                <a:solidFill>
                  <a:schemeClr val="bg1"/>
                </a:solidFill>
                <a:latin typeface="Times New Roman" pitchFamily="18" charset="0"/>
                <a:cs typeface="Times New Roman" pitchFamily="18" charset="0"/>
              </a:rPr>
              <a:t>белгілі</a:t>
            </a:r>
            <a:r>
              <a:rPr lang="ru-RU" altLang="ru-RU" sz="2400" i="1" dirty="0" smtClean="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олар</a:t>
            </a:r>
            <a:r>
              <a:rPr lang="ru-RU" altLang="ru-RU" sz="2400" i="1" dirty="0">
                <a:solidFill>
                  <a:schemeClr val="bg1"/>
                </a:solidFill>
                <a:latin typeface="Times New Roman" pitchFamily="18" charset="0"/>
                <a:cs typeface="Times New Roman" pitchFamily="18" charset="0"/>
              </a:rPr>
              <a:t> </a:t>
            </a:r>
            <a:r>
              <a:rPr lang="kk-KZ" altLang="ru-RU" sz="2400" i="1" dirty="0" smtClean="0">
                <a:solidFill>
                  <a:schemeClr val="bg1"/>
                </a:solidFill>
                <a:latin typeface="Times New Roman" pitchFamily="18" charset="0"/>
                <a:cs typeface="Times New Roman" pitchFamily="18" charset="0"/>
              </a:rPr>
              <a:t>құралған</a:t>
            </a:r>
            <a:r>
              <a:rPr lang="ru-RU" altLang="ru-RU" sz="2400" i="1" dirty="0" smtClean="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бөлшектердің</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дұрыс</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орналасуы</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атомдар</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иондар</a:t>
            </a:r>
            <a:r>
              <a:rPr lang="ru-RU" altLang="ru-RU" sz="2400" i="1" dirty="0">
                <a:solidFill>
                  <a:schemeClr val="bg1"/>
                </a:solidFill>
                <a:latin typeface="Times New Roman" pitchFamily="18" charset="0"/>
                <a:cs typeface="Times New Roman" pitchFamily="18" charset="0"/>
              </a:rPr>
              <a:t>, </a:t>
            </a:r>
            <a:r>
              <a:rPr lang="ru-RU" altLang="ru-RU" sz="2400" i="1" dirty="0" err="1">
                <a:solidFill>
                  <a:schemeClr val="bg1"/>
                </a:solidFill>
                <a:latin typeface="Times New Roman" pitchFamily="18" charset="0"/>
                <a:cs typeface="Times New Roman" pitchFamily="18" charset="0"/>
              </a:rPr>
              <a:t>молекулалар</a:t>
            </a:r>
            <a:endParaRPr lang="ru-RU" altLang="ru-RU" sz="2400" i="1" dirty="0">
              <a:solidFill>
                <a:schemeClr val="bg1"/>
              </a:solidFill>
              <a:latin typeface="Times New Roman" pitchFamily="18" charset="0"/>
              <a:cs typeface="Times New Roman" pitchFamily="18" charset="0"/>
            </a:endParaRPr>
          </a:p>
          <a:p>
            <a:pPr eaLnBrk="1" hangingPunct="1"/>
            <a:r>
              <a:rPr lang="ru-RU" altLang="ru-RU" sz="2400" i="1" dirty="0" err="1">
                <a:solidFill>
                  <a:schemeClr val="bg1"/>
                </a:solidFill>
                <a:latin typeface="Times New Roman" pitchFamily="18" charset="0"/>
                <a:cs typeface="Times New Roman" pitchFamily="18" charset="0"/>
              </a:rPr>
              <a:t>Мысалы</a:t>
            </a:r>
            <a:r>
              <a:rPr lang="ru-RU" altLang="ru-RU" sz="2400" i="1" dirty="0">
                <a:solidFill>
                  <a:schemeClr val="bg1"/>
                </a:solidFill>
                <a:latin typeface="Times New Roman" pitchFamily="18" charset="0"/>
                <a:cs typeface="Times New Roman" pitchFamily="18" charset="0"/>
              </a:rPr>
              <a:t>:</a:t>
            </a:r>
          </a:p>
          <a:p>
            <a:pPr eaLnBrk="1" hangingPunct="1"/>
            <a:r>
              <a:rPr lang="ru-RU" altLang="ru-RU" sz="2400" i="1" dirty="0">
                <a:solidFill>
                  <a:schemeClr val="bg1"/>
                </a:solidFill>
                <a:latin typeface="Times New Roman" pitchFamily="18" charset="0"/>
                <a:cs typeface="Times New Roman" pitchFamily="18" charset="0"/>
              </a:rPr>
              <a:t>натрий </a:t>
            </a:r>
            <a:r>
              <a:rPr lang="ru-RU" altLang="ru-RU" sz="2400" i="1" dirty="0" err="1">
                <a:solidFill>
                  <a:schemeClr val="bg1"/>
                </a:solidFill>
                <a:latin typeface="Times New Roman" pitchFamily="18" charset="0"/>
                <a:cs typeface="Times New Roman" pitchFamily="18" charset="0"/>
              </a:rPr>
              <a:t>хлориді</a:t>
            </a:r>
            <a:r>
              <a:rPr lang="ru-RU" altLang="ru-RU" sz="2400" i="1" dirty="0">
                <a:solidFill>
                  <a:schemeClr val="bg1"/>
                </a:solidFill>
                <a:latin typeface="Times New Roman" pitchFamily="18" charset="0"/>
                <a:cs typeface="Times New Roman" pitchFamily="18" charset="0"/>
              </a:rPr>
              <a:t>, графит, </a:t>
            </a:r>
            <a:r>
              <a:rPr lang="ru-RU" altLang="ru-RU" sz="2400" i="1" dirty="0" err="1">
                <a:solidFill>
                  <a:schemeClr val="bg1"/>
                </a:solidFill>
                <a:latin typeface="Times New Roman" pitchFamily="18" charset="0"/>
                <a:cs typeface="Times New Roman" pitchFamily="18" charset="0"/>
              </a:rPr>
              <a:t>металдар</a:t>
            </a:r>
            <a:endParaRPr lang="ru-RU" altLang="ru-RU"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692913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0337" y="1301923"/>
            <a:ext cx="7886700" cy="4351338"/>
          </a:xfrm>
        </p:spPr>
        <p:txBody>
          <a:bodyPr>
            <a:normAutofit lnSpcReduction="10000"/>
          </a:bodyPr>
          <a:lstStyle/>
          <a:p>
            <a:pPr marL="0" indent="449263"/>
            <a:r>
              <a:rPr lang="ru-RU" b="1" i="1" dirty="0" err="1">
                <a:solidFill>
                  <a:schemeClr val="bg1"/>
                </a:solidFill>
                <a:latin typeface="Times New Roman" pitchFamily="18" charset="0"/>
                <a:cs typeface="Times New Roman" pitchFamily="18" charset="0"/>
              </a:rPr>
              <a:t>Кристалдар</a:t>
            </a:r>
            <a:r>
              <a:rPr lang="ru-RU" dirty="0">
                <a:solidFill>
                  <a:schemeClr val="bg1"/>
                </a:solidFill>
                <a:latin typeface="Times New Roman" pitchFamily="18" charset="0"/>
                <a:cs typeface="Times New Roman" pitchFamily="18" charset="0"/>
              </a:rPr>
              <a:t> – </a:t>
            </a:r>
            <a:r>
              <a:rPr lang="ru-RU" dirty="0" err="1">
                <a:solidFill>
                  <a:schemeClr val="bg1"/>
                </a:solidFill>
                <a:latin typeface="Times New Roman" pitchFamily="18" charset="0"/>
                <a:cs typeface="Times New Roman" pitchFamily="18" charset="0"/>
              </a:rPr>
              <a:t>қатты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заттар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бөлшектері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кеңістікте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қайталанатын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құрылымды-кристалды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құрайды</a:t>
            </a:r>
            <a:r>
              <a:rPr lang="ru-RU" dirty="0">
                <a:solidFill>
                  <a:schemeClr val="bg1"/>
                </a:solidFill>
                <a:latin typeface="Times New Roman" pitchFamily="18" charset="0"/>
                <a:cs typeface="Times New Roman" pitchFamily="18" charset="0"/>
              </a:rPr>
              <a:t>.</a:t>
            </a:r>
          </a:p>
          <a:p>
            <a:pPr marL="0" indent="449263"/>
            <a:r>
              <a:rPr lang="ru-RU" b="1" i="1" dirty="0" err="1">
                <a:solidFill>
                  <a:schemeClr val="bg1"/>
                </a:solidFill>
                <a:latin typeface="Times New Roman" pitchFamily="18" charset="0"/>
                <a:cs typeface="Times New Roman" pitchFamily="18" charset="0"/>
              </a:rPr>
              <a:t>Заттардың</a:t>
            </a:r>
            <a:r>
              <a:rPr lang="ru-RU" b="1" i="1" dirty="0">
                <a:solidFill>
                  <a:schemeClr val="bg1"/>
                </a:solidFill>
                <a:latin typeface="Times New Roman" pitchFamily="18" charset="0"/>
                <a:cs typeface="Times New Roman" pitchFamily="18" charset="0"/>
              </a:rPr>
              <a:t> </a:t>
            </a:r>
            <a:r>
              <a:rPr lang="ru-RU" b="1" i="1" dirty="0" err="1">
                <a:solidFill>
                  <a:schemeClr val="bg1"/>
                </a:solidFill>
                <a:latin typeface="Times New Roman" pitchFamily="18" charset="0"/>
                <a:cs typeface="Times New Roman" pitchFamily="18" charset="0"/>
              </a:rPr>
              <a:t>кристалдық</a:t>
            </a:r>
            <a:r>
              <a:rPr lang="ru-RU" b="1" i="1" dirty="0">
                <a:solidFill>
                  <a:schemeClr val="bg1"/>
                </a:solidFill>
                <a:latin typeface="Times New Roman" pitchFamily="18" charset="0"/>
                <a:cs typeface="Times New Roman" pitchFamily="18" charset="0"/>
              </a:rPr>
              <a:t> </a:t>
            </a:r>
            <a:r>
              <a:rPr lang="ru-RU" b="1" i="1" dirty="0" err="1">
                <a:solidFill>
                  <a:schemeClr val="bg1"/>
                </a:solidFill>
                <a:latin typeface="Times New Roman" pitchFamily="18" charset="0"/>
                <a:cs typeface="Times New Roman" pitchFamily="18" charset="0"/>
              </a:rPr>
              <a:t>торлары</a:t>
            </a:r>
            <a:r>
              <a:rPr lang="ru-RU" dirty="0" err="1">
                <a:solidFill>
                  <a:schemeClr val="bg1"/>
                </a:solidFill>
                <a:latin typeface="Times New Roman" pitchFamily="18" charset="0"/>
                <a:cs typeface="Times New Roman" pitchFamily="18" charset="0"/>
              </a:rPr>
              <a:t>-бұл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кеңістіктің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қатаң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белгіленген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нүктелерінде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бөлшектердің</a:t>
            </a:r>
            <a:r>
              <a:rPr lang="ru-RU" dirty="0">
                <a:solidFill>
                  <a:schemeClr val="bg1"/>
                </a:solidFill>
                <a:latin typeface="Times New Roman" pitchFamily="18" charset="0"/>
                <a:cs typeface="Times New Roman" pitchFamily="18" charset="0"/>
              </a:rPr>
              <a:t>(</a:t>
            </a:r>
            <a:r>
              <a:rPr lang="ru-RU" dirty="0" err="1">
                <a:solidFill>
                  <a:schemeClr val="bg1"/>
                </a:solidFill>
                <a:latin typeface="Times New Roman" pitchFamily="18" charset="0"/>
                <a:cs typeface="Times New Roman" pitchFamily="18" charset="0"/>
              </a:rPr>
              <a:t>атомдардың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молекулалардың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иондардың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реттелген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орналасуы</a:t>
            </a:r>
            <a:r>
              <a:rPr lang="ru-RU" dirty="0">
                <a:solidFill>
                  <a:schemeClr val="bg1"/>
                </a:solidFill>
                <a:latin typeface="Times New Roman" pitchFamily="18" charset="0"/>
                <a:cs typeface="Times New Roman" pitchFamily="18" charset="0"/>
              </a:rPr>
              <a:t>. </a:t>
            </a:r>
          </a:p>
          <a:p>
            <a:pPr marL="0" indent="449263"/>
            <a:r>
              <a:rPr lang="ru-RU" dirty="0" err="1">
                <a:solidFill>
                  <a:schemeClr val="bg1"/>
                </a:solidFill>
                <a:latin typeface="Times New Roman" pitchFamily="18" charset="0"/>
                <a:cs typeface="Times New Roman" pitchFamily="18" charset="0"/>
              </a:rPr>
              <a:t>Бөлшектердің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орналасу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нүктелері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түйіндері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деп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аталады</a:t>
            </a:r>
            <a:r>
              <a:rPr lang="ru-RU" dirty="0">
                <a:solidFill>
                  <a:schemeClr val="bg1"/>
                </a:solidFill>
                <a:latin typeface="Times New Roman" pitchFamily="18" charset="0"/>
                <a:cs typeface="Times New Roman" pitchFamily="18" charset="0"/>
              </a:rPr>
              <a:t>.</a:t>
            </a:r>
          </a:p>
          <a:p>
            <a:pPr marL="0" indent="449263"/>
            <a:r>
              <a:rPr lang="ru-RU" dirty="0" err="1">
                <a:solidFill>
                  <a:schemeClr val="bg1"/>
                </a:solidFill>
                <a:latin typeface="Times New Roman" pitchFamily="18" charset="0"/>
                <a:cs typeface="Times New Roman" pitchFamily="18" charset="0"/>
              </a:rPr>
              <a:t>Кристалды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тораптарында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молекулалар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атомдар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немесе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иондар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мүмкін</a:t>
            </a:r>
            <a:r>
              <a:rPr lang="ru-RU"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139664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887" y="365126"/>
            <a:ext cx="8395855" cy="1325563"/>
          </a:xfrm>
        </p:spPr>
        <p:txBody>
          <a:bodyPr/>
          <a:lstStyle/>
          <a:p>
            <a:pPr algn="ctr"/>
            <a:r>
              <a:rPr lang="ru-RU" b="1" dirty="0" err="1">
                <a:solidFill>
                  <a:schemeClr val="bg1"/>
                </a:solidFill>
                <a:latin typeface="Times New Roman" pitchFamily="18" charset="0"/>
                <a:cs typeface="Times New Roman" pitchFamily="18" charset="0"/>
              </a:rPr>
              <a:t>Кристалды</a:t>
            </a:r>
            <a:r>
              <a:rPr lang="ru-RU" b="1" dirty="0">
                <a:solidFill>
                  <a:schemeClr val="bg1"/>
                </a:solidFill>
                <a:latin typeface="Times New Roman" pitchFamily="18" charset="0"/>
                <a:cs typeface="Times New Roman" pitchFamily="18" charset="0"/>
              </a:rPr>
              <a:t> </a:t>
            </a:r>
            <a:r>
              <a:rPr lang="ru-RU" b="1" dirty="0" err="1">
                <a:solidFill>
                  <a:schemeClr val="bg1"/>
                </a:solidFill>
                <a:latin typeface="Times New Roman" pitchFamily="18" charset="0"/>
                <a:cs typeface="Times New Roman" pitchFamily="18" charset="0"/>
              </a:rPr>
              <a:t>торлардың</a:t>
            </a:r>
            <a:r>
              <a:rPr lang="ru-RU" b="1" dirty="0">
                <a:solidFill>
                  <a:schemeClr val="bg1"/>
                </a:solidFill>
                <a:latin typeface="Times New Roman" pitchFamily="18" charset="0"/>
                <a:cs typeface="Times New Roman" pitchFamily="18" charset="0"/>
              </a:rPr>
              <a:t> </a:t>
            </a:r>
            <a:r>
              <a:rPr lang="ru-RU" b="1" dirty="0" err="1">
                <a:solidFill>
                  <a:schemeClr val="bg1"/>
                </a:solidFill>
                <a:latin typeface="Times New Roman" pitchFamily="18" charset="0"/>
                <a:cs typeface="Times New Roman" pitchFamily="18" charset="0"/>
              </a:rPr>
              <a:t>түрлері</a:t>
            </a:r>
            <a:endParaRPr lang="ru-RU" b="1" dirty="0">
              <a:solidFill>
                <a:schemeClr val="bg1"/>
              </a:solidFill>
              <a:latin typeface="Times New Roman" pitchFamily="18" charset="0"/>
              <a:cs typeface="Times New Roman" pitchFamily="18" charset="0"/>
            </a:endParaRPr>
          </a:p>
        </p:txBody>
      </p:sp>
      <p:sp>
        <p:nvSpPr>
          <p:cNvPr id="12" name="Rectangle 3"/>
          <p:cNvSpPr txBox="1">
            <a:spLocks noChangeArrowheads="1"/>
          </p:cNvSpPr>
          <p:nvPr/>
        </p:nvSpPr>
        <p:spPr>
          <a:xfrm>
            <a:off x="830410" y="1509713"/>
            <a:ext cx="3719512" cy="1676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kk-KZ" altLang="ru-RU" sz="2100" b="1" u="sng" dirty="0" smtClean="0">
                <a:solidFill>
                  <a:schemeClr val="bg1"/>
                </a:solidFill>
                <a:latin typeface="Times New Roman" pitchFamily="18" charset="0"/>
                <a:cs typeface="Times New Roman" pitchFamily="18" charset="0"/>
              </a:rPr>
              <a:t>Иондық</a:t>
            </a:r>
            <a:endParaRPr lang="ru-RU" altLang="ru-RU" sz="2100" b="1" u="sng" dirty="0" smtClean="0">
              <a:solidFill>
                <a:schemeClr val="bg1"/>
              </a:solidFill>
              <a:latin typeface="Times New Roman" pitchFamily="18" charset="0"/>
              <a:cs typeface="Times New Roman" pitchFamily="18" charset="0"/>
            </a:endParaRPr>
          </a:p>
          <a:p>
            <a:endParaRPr lang="ru-RU" altLang="ru-RU" sz="2100" b="1" u="sng" dirty="0">
              <a:latin typeface="Times New Roman" pitchFamily="18" charset="0"/>
              <a:cs typeface="Times New Roman" pitchFamily="18" charset="0"/>
            </a:endParaRPr>
          </a:p>
        </p:txBody>
      </p:sp>
      <p:sp>
        <p:nvSpPr>
          <p:cNvPr id="13" name="Rectangle 4"/>
          <p:cNvSpPr txBox="1">
            <a:spLocks noChangeArrowheads="1"/>
          </p:cNvSpPr>
          <p:nvPr/>
        </p:nvSpPr>
        <p:spPr>
          <a:xfrm>
            <a:off x="5272088" y="1481138"/>
            <a:ext cx="3927475" cy="20589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kk-KZ" altLang="ru-RU" sz="2100" b="1" u="sng" dirty="0" smtClean="0">
                <a:solidFill>
                  <a:schemeClr val="bg1"/>
                </a:solidFill>
                <a:latin typeface="Times New Roman" pitchFamily="18" charset="0"/>
                <a:cs typeface="Times New Roman" pitchFamily="18" charset="0"/>
              </a:rPr>
              <a:t>Атомдық</a:t>
            </a:r>
            <a:endParaRPr lang="ru-RU" altLang="ru-RU" sz="2100" b="1" u="sng" dirty="0">
              <a:solidFill>
                <a:schemeClr val="bg1"/>
              </a:solidFill>
              <a:latin typeface="Times New Roman" pitchFamily="18" charset="0"/>
              <a:cs typeface="Times New Roman" pitchFamily="18" charset="0"/>
            </a:endParaRPr>
          </a:p>
        </p:txBody>
      </p:sp>
      <p:sp>
        <p:nvSpPr>
          <p:cNvPr id="14" name="Rectangle 5"/>
          <p:cNvSpPr txBox="1">
            <a:spLocks noChangeArrowheads="1"/>
          </p:cNvSpPr>
          <p:nvPr/>
        </p:nvSpPr>
        <p:spPr>
          <a:xfrm>
            <a:off x="830410" y="4472565"/>
            <a:ext cx="4038600" cy="1989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kk-KZ" altLang="ru-RU" sz="2100" b="1" u="sng" dirty="0" smtClean="0">
                <a:solidFill>
                  <a:schemeClr val="bg1"/>
                </a:solidFill>
                <a:latin typeface="Times New Roman" pitchFamily="18" charset="0"/>
                <a:cs typeface="Times New Roman" pitchFamily="18" charset="0"/>
              </a:rPr>
              <a:t>Молекулалық</a:t>
            </a:r>
            <a:endParaRPr lang="ru-RU" altLang="ru-RU" sz="2100" b="1" u="sng" dirty="0">
              <a:solidFill>
                <a:schemeClr val="bg1"/>
              </a:solidFill>
              <a:latin typeface="Times New Roman" pitchFamily="18" charset="0"/>
              <a:cs typeface="Times New Roman" pitchFamily="18" charset="0"/>
            </a:endParaRPr>
          </a:p>
          <a:p>
            <a:r>
              <a:rPr lang="kk-KZ" altLang="ru-RU" sz="2100" b="1" u="sng" dirty="0" smtClean="0">
                <a:solidFill>
                  <a:schemeClr val="bg1"/>
                </a:solidFill>
              </a:rPr>
              <a:t>оле</a:t>
            </a:r>
            <a:endParaRPr lang="ru-RU" altLang="ru-RU" sz="2100" b="1" u="sng" dirty="0" smtClean="0">
              <a:solidFill>
                <a:schemeClr val="bg1"/>
              </a:solidFill>
            </a:endParaRPr>
          </a:p>
          <a:p>
            <a:endParaRPr lang="ru-RU" altLang="ru-RU" sz="2100" b="1" u="sng" dirty="0"/>
          </a:p>
        </p:txBody>
      </p:sp>
      <p:sp>
        <p:nvSpPr>
          <p:cNvPr id="15" name="Rectangle 6"/>
          <p:cNvSpPr txBox="1">
            <a:spLocks noChangeArrowheads="1"/>
          </p:cNvSpPr>
          <p:nvPr/>
        </p:nvSpPr>
        <p:spPr>
          <a:xfrm>
            <a:off x="5272088" y="4298157"/>
            <a:ext cx="3572654" cy="23542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kk-KZ" altLang="ru-RU" sz="2100" b="1" u="sng" dirty="0" smtClean="0">
                <a:solidFill>
                  <a:schemeClr val="bg1"/>
                </a:solidFill>
                <a:latin typeface="Times New Roman" pitchFamily="18" charset="0"/>
                <a:cs typeface="Times New Roman" pitchFamily="18" charset="0"/>
              </a:rPr>
              <a:t>Металдық</a:t>
            </a:r>
            <a:endParaRPr lang="ru-RU" altLang="ru-RU" sz="2100" b="1" u="sng" dirty="0" smtClean="0">
              <a:solidFill>
                <a:schemeClr val="bg1"/>
              </a:solidFill>
              <a:latin typeface="Times New Roman" pitchFamily="18" charset="0"/>
              <a:cs typeface="Times New Roman" pitchFamily="18" charset="0"/>
            </a:endParaRPr>
          </a:p>
          <a:p>
            <a:endParaRPr lang="ru-RU" altLang="ru-RU" sz="2100" b="1" u="sng" dirty="0"/>
          </a:p>
        </p:txBody>
      </p:sp>
      <p:pic>
        <p:nvPicPr>
          <p:cNvPr id="16" name="Picture 7" descr="хлорид натр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410" y="2096879"/>
            <a:ext cx="2232025"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2088" y="2096878"/>
            <a:ext cx="1924050" cy="16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 descr="ме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2088" y="4860131"/>
            <a:ext cx="3051175"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410" y="4977606"/>
            <a:ext cx="2160588"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38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p:cNvSpPr>
          <p:nvPr>
            <p:ph type="title"/>
          </p:nvPr>
        </p:nvSpPr>
        <p:spPr>
          <a:xfrm>
            <a:off x="659909" y="180003"/>
            <a:ext cx="7662823" cy="1485900"/>
          </a:xfrm>
        </p:spPr>
        <p:txBody>
          <a:bodyPr/>
          <a:lstStyle/>
          <a:p>
            <a:pPr algn="ctr"/>
            <a:r>
              <a:rPr lang="ru-RU" altLang="ru-RU" b="1" dirty="0" err="1">
                <a:solidFill>
                  <a:schemeClr val="bg1"/>
                </a:solidFill>
                <a:latin typeface="Times New Roman" panose="02020603050405020304" pitchFamily="18" charset="0"/>
                <a:cs typeface="Times New Roman" panose="02020603050405020304" pitchFamily="18" charset="0"/>
              </a:rPr>
              <a:t>Бравэ</a:t>
            </a:r>
            <a:r>
              <a:rPr lang="ru-RU" altLang="ru-RU" b="1" dirty="0">
                <a:solidFill>
                  <a:schemeClr val="bg1"/>
                </a:solidFill>
                <a:latin typeface="Times New Roman" panose="02020603050405020304" pitchFamily="18" charset="0"/>
                <a:cs typeface="Times New Roman" panose="02020603050405020304" pitchFamily="18" charset="0"/>
              </a:rPr>
              <a:t> </a:t>
            </a:r>
            <a:r>
              <a:rPr lang="ru-RU" altLang="ru-RU" b="1" dirty="0" err="1" smtClean="0">
                <a:solidFill>
                  <a:schemeClr val="bg1"/>
                </a:solidFill>
                <a:latin typeface="Times New Roman" panose="02020603050405020304" pitchFamily="18" charset="0"/>
                <a:cs typeface="Times New Roman" panose="02020603050405020304" pitchFamily="18" charset="0"/>
              </a:rPr>
              <a:t>торлары</a:t>
            </a:r>
            <a:r>
              <a:rPr lang="ru-RU" altLang="ru-RU" b="1" dirty="0" smtClean="0">
                <a:solidFill>
                  <a:schemeClr val="bg1"/>
                </a:solidFill>
                <a:latin typeface="Times New Roman" panose="02020603050405020304" pitchFamily="18" charset="0"/>
                <a:cs typeface="Times New Roman" panose="02020603050405020304" pitchFamily="18" charset="0"/>
              </a:rPr>
              <a:t> </a:t>
            </a:r>
            <a:r>
              <a:rPr lang="ru-RU" altLang="ru-RU" b="1" dirty="0" err="1">
                <a:solidFill>
                  <a:schemeClr val="bg1"/>
                </a:solidFill>
                <a:latin typeface="Times New Roman" panose="02020603050405020304" pitchFamily="18" charset="0"/>
                <a:cs typeface="Times New Roman" panose="02020603050405020304" pitchFamily="18" charset="0"/>
              </a:rPr>
              <a:t>дегеніміз</a:t>
            </a:r>
            <a:r>
              <a:rPr lang="ru-RU" altLang="ru-RU" b="1" dirty="0">
                <a:solidFill>
                  <a:schemeClr val="bg1"/>
                </a:solidFill>
                <a:latin typeface="Times New Roman" panose="02020603050405020304" pitchFamily="18" charset="0"/>
                <a:cs typeface="Times New Roman" panose="02020603050405020304" pitchFamily="18" charset="0"/>
              </a:rPr>
              <a:t> не?</a:t>
            </a:r>
            <a:endParaRPr lang="ru-RU" altLang="ru-RU" b="1" dirty="0" smtClean="0">
              <a:solidFill>
                <a:schemeClr val="bg1"/>
              </a:solidFill>
              <a:latin typeface="Times New Roman" panose="02020603050405020304" pitchFamily="18" charset="0"/>
              <a:cs typeface="Times New Roman" panose="02020603050405020304" pitchFamily="18" charset="0"/>
            </a:endParaRPr>
          </a:p>
        </p:txBody>
      </p:sp>
      <p:sp>
        <p:nvSpPr>
          <p:cNvPr id="7" name="Rectangle 3"/>
          <p:cNvSpPr>
            <a:spLocks noGrp="1"/>
          </p:cNvSpPr>
          <p:nvPr>
            <p:ph idx="1"/>
          </p:nvPr>
        </p:nvSpPr>
        <p:spPr>
          <a:xfrm>
            <a:off x="659910" y="1442179"/>
            <a:ext cx="7528126" cy="1371600"/>
          </a:xfrm>
        </p:spPr>
        <p:txBody>
          <a:bodyPr>
            <a:normAutofit fontScale="70000" lnSpcReduction="20000"/>
          </a:bodyPr>
          <a:lstStyle/>
          <a:p>
            <a:pPr marL="0" indent="449263"/>
            <a:r>
              <a:rPr lang="ru-RU" altLang="ru-RU" dirty="0" err="1">
                <a:solidFill>
                  <a:schemeClr val="bg1"/>
                </a:solidFill>
                <a:latin typeface="Times New Roman" pitchFamily="18" charset="0"/>
                <a:cs typeface="Times New Roman" pitchFamily="18" charset="0"/>
              </a:rPr>
              <a:t>Браве</a:t>
            </a:r>
            <a:r>
              <a:rPr lang="ru-RU" altLang="ru-RU" dirty="0">
                <a:solidFill>
                  <a:schemeClr val="bg1"/>
                </a:solidFill>
                <a:latin typeface="Times New Roman" pitchFamily="18" charset="0"/>
                <a:cs typeface="Times New Roman" pitchFamily="18" charset="0"/>
              </a:rPr>
              <a:t> торы (1848-да </a:t>
            </a:r>
            <a:r>
              <a:rPr lang="ru-RU" altLang="ru-RU" dirty="0" err="1">
                <a:solidFill>
                  <a:schemeClr val="bg1"/>
                </a:solidFill>
                <a:latin typeface="Times New Roman" pitchFamily="18" charset="0"/>
                <a:cs typeface="Times New Roman" pitchFamily="18" charset="0"/>
              </a:rPr>
              <a:t>барлық</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кристалды</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құрылымдар</a:t>
            </a:r>
            <a:r>
              <a:rPr lang="ru-RU" altLang="ru-RU" dirty="0">
                <a:solidFill>
                  <a:schemeClr val="bg1"/>
                </a:solidFill>
                <a:latin typeface="Times New Roman" pitchFamily="18" charset="0"/>
                <a:cs typeface="Times New Roman" pitchFamily="18" charset="0"/>
              </a:rPr>
              <a:t> саны </a:t>
            </a:r>
            <a:r>
              <a:rPr lang="ru-RU" altLang="ru-RU" dirty="0" err="1">
                <a:solidFill>
                  <a:schemeClr val="bg1"/>
                </a:solidFill>
                <a:latin typeface="Times New Roman" pitchFamily="18" charset="0"/>
                <a:cs typeface="Times New Roman" pitchFamily="18" charset="0"/>
              </a:rPr>
              <a:t>симметриямен</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шектелетін</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Браве</a:t>
            </a:r>
            <a:r>
              <a:rPr lang="ru-RU" altLang="ru-RU" dirty="0">
                <a:solidFill>
                  <a:schemeClr val="bg1"/>
                </a:solidFill>
                <a:latin typeface="Times New Roman" pitchFamily="18" charset="0"/>
                <a:cs typeface="Times New Roman" pitchFamily="18" charset="0"/>
              </a:rPr>
              <a:t> 14 </a:t>
            </a:r>
            <a:r>
              <a:rPr lang="ru-RU" altLang="ru-RU" dirty="0" err="1">
                <a:solidFill>
                  <a:schemeClr val="bg1"/>
                </a:solidFill>
                <a:latin typeface="Times New Roman" pitchFamily="18" charset="0"/>
                <a:cs typeface="Times New Roman" pitchFamily="18" charset="0"/>
              </a:rPr>
              <a:t>торлармен</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сипатталатынын</a:t>
            </a:r>
            <a:r>
              <a:rPr lang="ru-RU" altLang="ru-RU" dirty="0">
                <a:solidFill>
                  <a:schemeClr val="bg1"/>
                </a:solidFill>
                <a:latin typeface="Times New Roman" pitchFamily="18" charset="0"/>
                <a:cs typeface="Times New Roman" pitchFamily="18" charset="0"/>
              </a:rPr>
              <a:t> </a:t>
            </a:r>
            <a:r>
              <a:rPr lang="ru-RU" altLang="ru-RU" dirty="0" err="1" smtClean="0">
                <a:solidFill>
                  <a:schemeClr val="bg1"/>
                </a:solidFill>
                <a:latin typeface="Times New Roman" pitchFamily="18" charset="0"/>
                <a:cs typeface="Times New Roman" pitchFamily="18" charset="0"/>
              </a:rPr>
              <a:t>көрсетті</a:t>
            </a:r>
            <a:r>
              <a:rPr lang="ru-RU" altLang="ru-RU" dirty="0">
                <a:solidFill>
                  <a:schemeClr val="bg1"/>
                </a:solidFill>
                <a:latin typeface="Times New Roman" pitchFamily="18" charset="0"/>
                <a:cs typeface="Times New Roman" pitchFamily="18" charset="0"/>
              </a:rPr>
              <a:t>.</a:t>
            </a:r>
            <a:r>
              <a:rPr lang="ru-RU" altLang="ru-RU" dirty="0" smtClean="0">
                <a:solidFill>
                  <a:schemeClr val="bg1"/>
                </a:solidFill>
                <a:latin typeface="Times New Roman" pitchFamily="18" charset="0"/>
                <a:cs typeface="Times New Roman" pitchFamily="18" charset="0"/>
              </a:rPr>
              <a:t> </a:t>
            </a:r>
            <a:r>
              <a:rPr lang="ru-RU" altLang="ru-RU" dirty="0">
                <a:solidFill>
                  <a:schemeClr val="bg1"/>
                </a:solidFill>
                <a:latin typeface="Times New Roman" pitchFamily="18" charset="0"/>
                <a:cs typeface="Times New Roman" pitchFamily="18" charset="0"/>
              </a:rPr>
              <a:t>Француз </a:t>
            </a:r>
            <a:r>
              <a:rPr lang="ru-RU" altLang="ru-RU" dirty="0" err="1" smtClean="0">
                <a:solidFill>
                  <a:schemeClr val="bg1"/>
                </a:solidFill>
                <a:latin typeface="Times New Roman" pitchFamily="18" charset="0"/>
                <a:cs typeface="Times New Roman" pitchFamily="18" charset="0"/>
              </a:rPr>
              <a:t>физигі</a:t>
            </a:r>
            <a:r>
              <a:rPr lang="ru-RU" altLang="ru-RU" dirty="0" smtClean="0">
                <a:solidFill>
                  <a:schemeClr val="bg1"/>
                </a:solidFill>
                <a:latin typeface="Times New Roman" pitchFamily="18" charset="0"/>
                <a:cs typeface="Times New Roman" pitchFamily="18" charset="0"/>
              </a:rPr>
              <a:t> </a:t>
            </a:r>
            <a:r>
              <a:rPr lang="ru-RU" altLang="ru-RU" dirty="0">
                <a:solidFill>
                  <a:schemeClr val="bg1"/>
                </a:solidFill>
                <a:latin typeface="Times New Roman" pitchFamily="18" charset="0"/>
                <a:cs typeface="Times New Roman" pitchFamily="18" charset="0"/>
              </a:rPr>
              <a:t>Огюст </a:t>
            </a:r>
            <a:r>
              <a:rPr lang="ru-RU" altLang="ru-RU" dirty="0" err="1">
                <a:solidFill>
                  <a:schemeClr val="bg1"/>
                </a:solidFill>
                <a:latin typeface="Times New Roman" pitchFamily="18" charset="0"/>
                <a:cs typeface="Times New Roman" pitchFamily="18" charset="0"/>
              </a:rPr>
              <a:t>Бравенің</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құрметіне</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аталған</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кристаллдың</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трансляциялық</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симметриясын</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көрсететін</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математикалық</a:t>
            </a:r>
            <a:r>
              <a:rPr lang="ru-RU" altLang="ru-RU" dirty="0">
                <a:solidFill>
                  <a:schemeClr val="bg1"/>
                </a:solidFill>
                <a:latin typeface="Times New Roman" pitchFamily="18" charset="0"/>
                <a:cs typeface="Times New Roman" pitchFamily="18" charset="0"/>
              </a:rPr>
              <a:t> модель </a:t>
            </a:r>
            <a:r>
              <a:rPr lang="ru-RU" altLang="ru-RU" dirty="0" err="1">
                <a:solidFill>
                  <a:schemeClr val="bg1"/>
                </a:solidFill>
                <a:latin typeface="Times New Roman" pitchFamily="18" charset="0"/>
                <a:cs typeface="Times New Roman" pitchFamily="18" charset="0"/>
              </a:rPr>
              <a:t>болып</a:t>
            </a:r>
            <a:r>
              <a:rPr lang="ru-RU" altLang="ru-RU" dirty="0">
                <a:solidFill>
                  <a:schemeClr val="bg1"/>
                </a:solidFill>
                <a:latin typeface="Times New Roman" pitchFamily="18" charset="0"/>
                <a:cs typeface="Times New Roman" pitchFamily="18" charset="0"/>
              </a:rPr>
              <a:t> </a:t>
            </a:r>
            <a:r>
              <a:rPr lang="ru-RU" altLang="ru-RU" dirty="0" err="1">
                <a:solidFill>
                  <a:schemeClr val="bg1"/>
                </a:solidFill>
                <a:latin typeface="Times New Roman" pitchFamily="18" charset="0"/>
                <a:cs typeface="Times New Roman" pitchFamily="18" charset="0"/>
              </a:rPr>
              <a:t>табылады</a:t>
            </a:r>
            <a:r>
              <a:rPr lang="ru-RU" altLang="ru-RU" dirty="0">
                <a:solidFill>
                  <a:schemeClr val="bg1"/>
                </a:solidFill>
                <a:latin typeface="Times New Roman" pitchFamily="18" charset="0"/>
                <a:cs typeface="Times New Roman" pitchFamily="18" charset="0"/>
              </a:rPr>
              <a:t>.</a:t>
            </a:r>
            <a:endParaRPr lang="ru-RU" altLang="ru-RU" dirty="0" smtClean="0">
              <a:solidFill>
                <a:schemeClr val="bg1"/>
              </a:solidFill>
              <a:latin typeface="Times New Roman" pitchFamily="18" charset="0"/>
              <a:cs typeface="Times New Roman" pitchFamily="18" charset="0"/>
            </a:endParaRPr>
          </a:p>
        </p:txBody>
      </p:sp>
      <p:sp>
        <p:nvSpPr>
          <p:cNvPr id="8" name="Rectangle 2"/>
          <p:cNvSpPr txBox="1">
            <a:spLocks/>
          </p:cNvSpPr>
          <p:nvPr/>
        </p:nvSpPr>
        <p:spPr>
          <a:xfrm>
            <a:off x="698452" y="2910944"/>
            <a:ext cx="7489583"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ru-RU" altLang="ru-RU" sz="4000" b="1" dirty="0" err="1">
                <a:solidFill>
                  <a:schemeClr val="bg1"/>
                </a:solidFill>
                <a:latin typeface="Times New Roman" pitchFamily="18" charset="0"/>
                <a:cs typeface="Times New Roman" pitchFamily="18" charset="0"/>
              </a:rPr>
              <a:t>Браве</a:t>
            </a:r>
            <a:r>
              <a:rPr lang="ru-RU" altLang="ru-RU" sz="4000" b="1" dirty="0">
                <a:solidFill>
                  <a:schemeClr val="bg1"/>
                </a:solidFill>
                <a:latin typeface="Times New Roman" pitchFamily="18" charset="0"/>
                <a:cs typeface="Times New Roman" pitchFamily="18" charset="0"/>
              </a:rPr>
              <a:t> </a:t>
            </a:r>
            <a:r>
              <a:rPr lang="ru-RU" altLang="ru-RU" sz="4000" b="1" dirty="0" err="1">
                <a:solidFill>
                  <a:schemeClr val="bg1"/>
                </a:solidFill>
                <a:latin typeface="Times New Roman" pitchFamily="18" charset="0"/>
                <a:cs typeface="Times New Roman" pitchFamily="18" charset="0"/>
              </a:rPr>
              <a:t>торларының</a:t>
            </a:r>
            <a:r>
              <a:rPr lang="ru-RU" altLang="ru-RU" sz="4000" b="1" dirty="0">
                <a:solidFill>
                  <a:schemeClr val="bg1"/>
                </a:solidFill>
                <a:latin typeface="Times New Roman" pitchFamily="18" charset="0"/>
                <a:cs typeface="Times New Roman" pitchFamily="18" charset="0"/>
              </a:rPr>
              <a:t> </a:t>
            </a:r>
            <a:r>
              <a:rPr lang="ru-RU" altLang="ru-RU" sz="4000" b="1" dirty="0" err="1" smtClean="0">
                <a:solidFill>
                  <a:schemeClr val="bg1"/>
                </a:solidFill>
                <a:latin typeface="Times New Roman" pitchFamily="18" charset="0"/>
                <a:cs typeface="Times New Roman" pitchFamily="18" charset="0"/>
              </a:rPr>
              <a:t>түрлері</a:t>
            </a:r>
            <a:r>
              <a:rPr lang="ru-RU" altLang="ru-RU" sz="4000" b="1" dirty="0">
                <a:solidFill>
                  <a:schemeClr val="bg1"/>
                </a:solidFill>
                <a:latin typeface="Times New Roman" pitchFamily="18" charset="0"/>
                <a:cs typeface="Times New Roman" pitchFamily="18" charset="0"/>
              </a:rPr>
              <a:t>:</a:t>
            </a:r>
            <a:endParaRPr lang="ru-RU" altLang="ru-RU" sz="4000" dirty="0" smtClean="0">
              <a:solidFill>
                <a:schemeClr val="bg1"/>
              </a:solidFill>
              <a:latin typeface="Times New Roman" pitchFamily="18" charset="0"/>
              <a:cs typeface="Times New Roman" pitchFamily="18" charset="0"/>
            </a:endParaRPr>
          </a:p>
        </p:txBody>
      </p:sp>
      <p:sp>
        <p:nvSpPr>
          <p:cNvPr id="9" name="Rectangle 3"/>
          <p:cNvSpPr txBox="1">
            <a:spLocks/>
          </p:cNvSpPr>
          <p:nvPr/>
        </p:nvSpPr>
        <p:spPr>
          <a:xfrm>
            <a:off x="698452" y="3870034"/>
            <a:ext cx="7489584" cy="2086917"/>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449263">
              <a:lnSpc>
                <a:spcPct val="90000"/>
              </a:lnSpc>
            </a:pPr>
            <a:r>
              <a:rPr lang="ru-RU" altLang="ru-RU" dirty="0">
                <a:solidFill>
                  <a:schemeClr val="accent4">
                    <a:lumMod val="60000"/>
                    <a:lumOff val="40000"/>
                  </a:schemeClr>
                </a:solidFill>
              </a:rPr>
              <a:t>Он </a:t>
            </a:r>
            <a:r>
              <a:rPr lang="ru-RU" altLang="ru-RU" dirty="0" err="1">
                <a:solidFill>
                  <a:schemeClr val="accent4">
                    <a:lumMod val="60000"/>
                    <a:lumOff val="40000"/>
                  </a:schemeClr>
                </a:solidFill>
              </a:rPr>
              <a:t>төрт</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өлшемді</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браве</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торлары</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әдетте</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жеті</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кристаллографиялық</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кластарға</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бөлінеді</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сингоний</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қарапайым</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ұяшықтардың</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әртүрлі</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жеті</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түріне</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сәйкес</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триклин</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моноклин</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ромбикалық</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тетрагональды</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текше</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тригональды</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және</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гексагональды</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Жүйенің</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әрқайсысы</a:t>
            </a:r>
            <a:r>
              <a:rPr lang="ru-RU" altLang="ru-RU" dirty="0">
                <a:solidFill>
                  <a:schemeClr val="accent4">
                    <a:lumMod val="60000"/>
                    <a:lumOff val="40000"/>
                  </a:schemeClr>
                </a:solidFill>
              </a:rPr>
              <a:t> </a:t>
            </a:r>
            <a:r>
              <a:rPr lang="en-US" altLang="ru-RU" dirty="0">
                <a:solidFill>
                  <a:schemeClr val="accent4">
                    <a:lumMod val="60000"/>
                    <a:lumOff val="40000"/>
                  </a:schemeClr>
                </a:solidFill>
              </a:rPr>
              <a:t>A, b, c </a:t>
            </a:r>
            <a:r>
              <a:rPr lang="ru-RU" altLang="ru-RU" dirty="0" err="1">
                <a:solidFill>
                  <a:schemeClr val="accent4">
                    <a:lumMod val="60000"/>
                    <a:lumOff val="40000"/>
                  </a:schemeClr>
                </a:solidFill>
              </a:rPr>
              <a:t>осьтерінің</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және</a:t>
            </a:r>
            <a:r>
              <a:rPr lang="ru-RU" altLang="ru-RU" dirty="0">
                <a:solidFill>
                  <a:schemeClr val="accent4">
                    <a:lumMod val="60000"/>
                    <a:lumOff val="40000"/>
                  </a:schemeClr>
                </a:solidFill>
              </a:rPr>
              <a:t> </a:t>
            </a:r>
            <a:r>
              <a:rPr lang="el-GR" altLang="ru-RU" dirty="0">
                <a:solidFill>
                  <a:schemeClr val="accent4">
                    <a:lumMod val="60000"/>
                    <a:lumOff val="40000"/>
                  </a:schemeClr>
                </a:solidFill>
              </a:rPr>
              <a:t>α, β, γ </a:t>
            </a:r>
            <a:r>
              <a:rPr lang="ru-RU" altLang="ru-RU" dirty="0" err="1">
                <a:solidFill>
                  <a:schemeClr val="accent4">
                    <a:lumMod val="60000"/>
                    <a:lumOff val="40000"/>
                  </a:schemeClr>
                </a:solidFill>
              </a:rPr>
              <a:t>бұрыштарының</a:t>
            </a:r>
            <a:r>
              <a:rPr lang="ru-RU" altLang="ru-RU" dirty="0">
                <a:solidFill>
                  <a:schemeClr val="accent4">
                    <a:lumMod val="60000"/>
                    <a:lumOff val="40000"/>
                  </a:schemeClr>
                </a:solidFill>
              </a:rPr>
              <a:t> ара </a:t>
            </a:r>
            <a:r>
              <a:rPr lang="ru-RU" altLang="ru-RU" dirty="0" err="1">
                <a:solidFill>
                  <a:schemeClr val="accent4">
                    <a:lumMod val="60000"/>
                    <a:lumOff val="40000"/>
                  </a:schemeClr>
                </a:solidFill>
              </a:rPr>
              <a:t>қатынасымен</a:t>
            </a:r>
            <a:r>
              <a:rPr lang="ru-RU" altLang="ru-RU" dirty="0">
                <a:solidFill>
                  <a:schemeClr val="accent4">
                    <a:lumMod val="60000"/>
                    <a:lumOff val="40000"/>
                  </a:schemeClr>
                </a:solidFill>
              </a:rPr>
              <a:t> </a:t>
            </a:r>
            <a:r>
              <a:rPr lang="ru-RU" altLang="ru-RU" dirty="0" err="1">
                <a:solidFill>
                  <a:schemeClr val="accent4">
                    <a:lumMod val="60000"/>
                    <a:lumOff val="40000"/>
                  </a:schemeClr>
                </a:solidFill>
              </a:rPr>
              <a:t>сипатталады</a:t>
            </a:r>
            <a:r>
              <a:rPr lang="ru-RU" altLang="ru-RU" dirty="0"/>
              <a:t>.</a:t>
            </a:r>
            <a:endParaRPr lang="ru-RU" altLang="ru-RU" dirty="0" smtClean="0"/>
          </a:p>
        </p:txBody>
      </p:sp>
    </p:spTree>
    <p:extLst>
      <p:ext uri="{BB962C8B-B14F-4D97-AF65-F5344CB8AC3E}">
        <p14:creationId xmlns:p14="http://schemas.microsoft.com/office/powerpoint/2010/main" val="2825394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482739" y="424543"/>
            <a:ext cx="4461049" cy="11831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b="1" dirty="0" err="1" smtClean="0">
                <a:solidFill>
                  <a:schemeClr val="bg1"/>
                </a:solidFill>
                <a:latin typeface="Times New Roman" panose="02020603050405020304" pitchFamily="18" charset="0"/>
                <a:cs typeface="Times New Roman" panose="02020603050405020304" pitchFamily="18" charset="0"/>
              </a:rPr>
              <a:t>Бравэ</a:t>
            </a:r>
            <a:r>
              <a:rPr lang="ru-RU" b="1" dirty="0" smtClean="0">
                <a:solidFill>
                  <a:schemeClr val="bg1"/>
                </a:solidFill>
                <a:latin typeface="Times New Roman" panose="02020603050405020304" pitchFamily="18" charset="0"/>
                <a:cs typeface="Times New Roman" panose="02020603050405020304" pitchFamily="18" charset="0"/>
              </a:rPr>
              <a:t> </a:t>
            </a:r>
            <a:r>
              <a:rPr lang="ru-RU" b="1" dirty="0" err="1" smtClean="0">
                <a:solidFill>
                  <a:schemeClr val="bg1"/>
                </a:solidFill>
                <a:latin typeface="Times New Roman" panose="02020603050405020304" pitchFamily="18" charset="0"/>
                <a:cs typeface="Times New Roman" panose="02020603050405020304" pitchFamily="18" charset="0"/>
              </a:rPr>
              <a:t>торлары</a:t>
            </a:r>
            <a:endParaRPr lang="ru-RU" b="1" dirty="0">
              <a:solidFill>
                <a:schemeClr val="bg1"/>
              </a:solidFill>
              <a:latin typeface="Times New Roman" panose="02020603050405020304" pitchFamily="18" charset="0"/>
              <a:cs typeface="Times New Roman" panose="02020603050405020304" pitchFamily="18" charset="0"/>
            </a:endParaRPr>
          </a:p>
        </p:txBody>
      </p:sp>
      <p:sp>
        <p:nvSpPr>
          <p:cNvPr id="5" name="Текст 3"/>
          <p:cNvSpPr txBox="1">
            <a:spLocks/>
          </p:cNvSpPr>
          <p:nvPr/>
        </p:nvSpPr>
        <p:spPr>
          <a:xfrm>
            <a:off x="286586" y="1607736"/>
            <a:ext cx="4853354" cy="44520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49263" algn="just"/>
            <a:r>
              <a:rPr lang="ru-RU" sz="2400" dirty="0">
                <a:solidFill>
                  <a:schemeClr val="bg1"/>
                </a:solidFill>
                <a:latin typeface="Times New Roman" panose="02020603050405020304" pitchFamily="18" charset="0"/>
                <a:cs typeface="Times New Roman" panose="02020603050405020304" pitchFamily="18" charset="0"/>
              </a:rPr>
              <a:t>1848 </a:t>
            </a:r>
            <a:r>
              <a:rPr lang="ru-RU" sz="2400" dirty="0" err="1">
                <a:solidFill>
                  <a:schemeClr val="bg1"/>
                </a:solidFill>
                <a:latin typeface="Times New Roman" panose="02020603050405020304" pitchFamily="18" charset="0"/>
                <a:cs typeface="Times New Roman" panose="02020603050405020304" pitchFamily="18" charset="0"/>
              </a:rPr>
              <a:t>жылы</a:t>
            </a:r>
            <a:r>
              <a:rPr lang="ru-RU" sz="2400" dirty="0">
                <a:solidFill>
                  <a:schemeClr val="bg1"/>
                </a:solidFill>
                <a:latin typeface="Times New Roman" panose="02020603050405020304" pitchFamily="18" charset="0"/>
                <a:cs typeface="Times New Roman" panose="02020603050405020304" pitchFamily="18" charset="0"/>
              </a:rPr>
              <a:t> О. </a:t>
            </a:r>
            <a:r>
              <a:rPr lang="ru-RU" sz="2400" dirty="0" err="1">
                <a:solidFill>
                  <a:schemeClr val="bg1"/>
                </a:solidFill>
                <a:latin typeface="Times New Roman" panose="02020603050405020304" pitchFamily="18" charset="0"/>
                <a:cs typeface="Times New Roman" panose="02020603050405020304" pitchFamily="18" charset="0"/>
              </a:rPr>
              <a:t>Бравэ</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кристалдық</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құрылымның</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барлық</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алуан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түрлілігін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қарапайым</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ұяшықтардың</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нысандары</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бойынша</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және</a:t>
            </a:r>
            <a:r>
              <a:rPr lang="ru-RU" sz="2400" dirty="0">
                <a:solidFill>
                  <a:schemeClr val="bg1"/>
                </a:solidFill>
                <a:latin typeface="Times New Roman" panose="02020603050405020304" pitchFamily="18" charset="0"/>
                <a:cs typeface="Times New Roman" panose="02020603050405020304" pitchFamily="18" charset="0"/>
              </a:rPr>
              <a:t> симметрия </a:t>
            </a:r>
            <a:r>
              <a:rPr lang="ru-RU" sz="2400" dirty="0" err="1">
                <a:solidFill>
                  <a:schemeClr val="bg1"/>
                </a:solidFill>
                <a:latin typeface="Times New Roman" panose="02020603050405020304" pitchFamily="18" charset="0"/>
                <a:cs typeface="Times New Roman" panose="02020603050405020304" pitchFamily="18" charset="0"/>
              </a:rPr>
              <a:t>бойынша</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ерекшеленетін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және</a:t>
            </a:r>
            <a:r>
              <a:rPr lang="ru-RU" sz="2400" dirty="0">
                <a:solidFill>
                  <a:schemeClr val="bg1"/>
                </a:solidFill>
                <a:latin typeface="Times New Roman" panose="02020603050405020304" pitchFamily="18" charset="0"/>
                <a:cs typeface="Times New Roman" panose="02020603050405020304" pitchFamily="18" charset="0"/>
              </a:rPr>
              <a:t> 7 </a:t>
            </a:r>
            <a:r>
              <a:rPr lang="ru-RU" sz="2400" dirty="0" err="1">
                <a:solidFill>
                  <a:schemeClr val="bg1"/>
                </a:solidFill>
                <a:latin typeface="Times New Roman" panose="02020603050405020304" pitchFamily="18" charset="0"/>
                <a:cs typeface="Times New Roman" panose="02020603050405020304" pitchFamily="18" charset="0"/>
              </a:rPr>
              <a:t>кристаллографиялық</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сингонияға</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бөлінетін</a:t>
            </a:r>
            <a:r>
              <a:rPr lang="ru-RU" sz="2400" dirty="0">
                <a:solidFill>
                  <a:schemeClr val="bg1"/>
                </a:solidFill>
                <a:latin typeface="Times New Roman" panose="02020603050405020304" pitchFamily="18" charset="0"/>
                <a:cs typeface="Times New Roman" panose="02020603050405020304" pitchFamily="18" charset="0"/>
              </a:rPr>
              <a:t> 14 </a:t>
            </a:r>
            <a:r>
              <a:rPr lang="ru-RU" sz="2400" dirty="0" err="1">
                <a:solidFill>
                  <a:schemeClr val="bg1"/>
                </a:solidFill>
                <a:latin typeface="Times New Roman" panose="02020603050405020304" pitchFamily="18" charset="0"/>
                <a:cs typeface="Times New Roman" panose="02020603050405020304" pitchFamily="18" charset="0"/>
              </a:rPr>
              <a:t>торлардың</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көмегімен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сипаттауға</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болатынын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көрсетті</a:t>
            </a:r>
            <a:r>
              <a:rPr lang="ru-RU" sz="2400" dirty="0">
                <a:solidFill>
                  <a:schemeClr val="bg1"/>
                </a:solidFill>
                <a:latin typeface="Times New Roman" panose="02020603050405020304" pitchFamily="18" charset="0"/>
                <a:cs typeface="Times New Roman" panose="02020603050405020304" pitchFamily="18" charset="0"/>
              </a:rPr>
              <a:t>.</a:t>
            </a:r>
          </a:p>
          <a:p>
            <a:pPr marL="0" indent="449263" algn="just"/>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Бұл</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торлар</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Бравэ</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торлары</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деп</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аталды</a:t>
            </a:r>
            <a:endParaRPr lang="ru-RU" dirty="0">
              <a:latin typeface="Times New Roman" panose="02020603050405020304" pitchFamily="18" charset="0"/>
              <a:cs typeface="Times New Roman" panose="02020603050405020304" pitchFamily="18" charset="0"/>
            </a:endParaRPr>
          </a:p>
        </p:txBody>
      </p:sp>
      <p:pic>
        <p:nvPicPr>
          <p:cNvPr id="6" name="Picture 4" descr="Рис.1.3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9940" y="580132"/>
            <a:ext cx="3766402" cy="246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Рис.1.3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1466" y="3799895"/>
            <a:ext cx="3044867" cy="239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413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err="1">
                <a:solidFill>
                  <a:schemeClr val="bg1"/>
                </a:solidFill>
                <a:latin typeface="Times New Roman" pitchFamily="18" charset="0"/>
                <a:cs typeface="Times New Roman" pitchFamily="18" charset="0"/>
              </a:rPr>
              <a:t>Бравэ</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ұяшығын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таңдау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үшін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үш</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шарт</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қолданылады</a:t>
            </a:r>
            <a:r>
              <a:rPr lang="ru-RU" dirty="0">
                <a:solidFill>
                  <a:schemeClr val="bg1"/>
                </a:solidFill>
                <a:latin typeface="Times New Roman" pitchFamily="18" charset="0"/>
                <a:cs typeface="Times New Roman" pitchFamily="18" charset="0"/>
              </a:rPr>
              <a:t>:</a:t>
            </a:r>
          </a:p>
        </p:txBody>
      </p:sp>
      <p:sp>
        <p:nvSpPr>
          <p:cNvPr id="3" name="Объект 2"/>
          <p:cNvSpPr>
            <a:spLocks noGrp="1"/>
          </p:cNvSpPr>
          <p:nvPr>
            <p:ph idx="1"/>
          </p:nvPr>
        </p:nvSpPr>
        <p:spPr/>
        <p:txBody>
          <a:bodyPr>
            <a:normAutofit fontScale="70000" lnSpcReduction="20000"/>
          </a:bodyPr>
          <a:lstStyle/>
          <a:p>
            <a:pPr marL="514350" indent="-514350">
              <a:buFont typeface="+mj-lt"/>
              <a:buAutoNum type="arabicPeriod"/>
            </a:pPr>
            <a:r>
              <a:rPr lang="ru-RU" dirty="0" err="1">
                <a:solidFill>
                  <a:schemeClr val="bg1"/>
                </a:solidFill>
                <a:latin typeface="Times New Roman" pitchFamily="18" charset="0"/>
                <a:cs typeface="Times New Roman" pitchFamily="18" charset="0"/>
              </a:rPr>
              <a:t>Қарапайым</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ұяшықтың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симметриясы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кристаллдың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симметриясына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дәлірек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айтқанда</a:t>
            </a:r>
            <a:r>
              <a:rPr lang="ru-RU" dirty="0">
                <a:solidFill>
                  <a:schemeClr val="bg1"/>
                </a:solidFill>
                <a:latin typeface="Times New Roman" pitchFamily="18" charset="0"/>
                <a:cs typeface="Times New Roman" pitchFamily="18" charset="0"/>
              </a:rPr>
              <a:t> Кристалл </a:t>
            </a:r>
            <a:r>
              <a:rPr lang="ru-RU" dirty="0" err="1">
                <a:solidFill>
                  <a:schemeClr val="bg1"/>
                </a:solidFill>
                <a:latin typeface="Times New Roman" pitchFamily="18" charset="0"/>
                <a:cs typeface="Times New Roman" pitchFamily="18" charset="0"/>
              </a:rPr>
              <a:t>жататын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сингонияның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жоғары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симметриясына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сәйкес</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келуі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тиіс</a:t>
            </a:r>
            <a:r>
              <a:rPr lang="ru-RU" dirty="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pPr marL="514350" indent="-514350">
              <a:buFont typeface="+mj-lt"/>
              <a:buAutoNum type="arabicPeriod"/>
            </a:pPr>
            <a:r>
              <a:rPr lang="ru-RU" dirty="0" err="1" smtClean="0">
                <a:solidFill>
                  <a:schemeClr val="bg1"/>
                </a:solidFill>
                <a:latin typeface="Times New Roman" pitchFamily="18" charset="0"/>
                <a:cs typeface="Times New Roman" pitchFamily="18" charset="0"/>
              </a:rPr>
              <a:t>Қарапайым</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ұяшықта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бұрыштардың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тең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бұрыштардың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тең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қабырғалардың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көп</a:t>
            </a:r>
            <a:r>
              <a:rPr lang="ru-RU" dirty="0">
                <a:solidFill>
                  <a:schemeClr val="bg1"/>
                </a:solidFill>
                <a:latin typeface="Times New Roman" pitchFamily="18" charset="0"/>
                <a:cs typeface="Times New Roman" pitchFamily="18" charset="0"/>
              </a:rPr>
              <a:t> саны </a:t>
            </a:r>
            <a:r>
              <a:rPr lang="ru-RU" dirty="0" err="1">
                <a:solidFill>
                  <a:schemeClr val="bg1"/>
                </a:solidFill>
                <a:latin typeface="Times New Roman" pitchFamily="18" charset="0"/>
                <a:cs typeface="Times New Roman" pitchFamily="18" charset="0"/>
              </a:rPr>
              <a:t>болуы</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тиіс</a:t>
            </a:r>
            <a:r>
              <a:rPr lang="ru-RU" dirty="0" smtClean="0">
                <a:solidFill>
                  <a:schemeClr val="bg1"/>
                </a:solidFill>
                <a:latin typeface="Times New Roman" pitchFamily="18" charset="0"/>
                <a:cs typeface="Times New Roman" pitchFamily="18" charset="0"/>
              </a:rPr>
              <a:t>.</a:t>
            </a:r>
          </a:p>
          <a:p>
            <a:pPr marL="514350" indent="-514350">
              <a:buFont typeface="+mj-lt"/>
              <a:buAutoNum type="arabicPeriod"/>
            </a:pPr>
            <a:r>
              <a:rPr lang="ru-RU" dirty="0" err="1" smtClean="0">
                <a:solidFill>
                  <a:schemeClr val="bg1"/>
                </a:solidFill>
                <a:latin typeface="Times New Roman" pitchFamily="18" charset="0"/>
                <a:cs typeface="Times New Roman" pitchFamily="18" charset="0"/>
              </a:rPr>
              <a:t>Қарапайым</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ұяшықтың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ең</a:t>
            </a:r>
            <a:r>
              <a:rPr lang="ru-RU" dirty="0">
                <a:solidFill>
                  <a:schemeClr val="bg1"/>
                </a:solidFill>
                <a:latin typeface="Times New Roman" pitchFamily="18" charset="0"/>
                <a:cs typeface="Times New Roman" pitchFamily="18" charset="0"/>
              </a:rPr>
              <a:t> аз </a:t>
            </a:r>
            <a:r>
              <a:rPr lang="ru-RU" dirty="0" err="1">
                <a:solidFill>
                  <a:schemeClr val="bg1"/>
                </a:solidFill>
                <a:latin typeface="Times New Roman" pitchFamily="18" charset="0"/>
                <a:cs typeface="Times New Roman" pitchFamily="18" charset="0"/>
              </a:rPr>
              <a:t>көлемі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тиіс</a:t>
            </a:r>
            <a:r>
              <a:rPr lang="ru-RU" dirty="0">
                <a:solidFill>
                  <a:schemeClr val="bg1"/>
                </a:solidFill>
                <a:latin typeface="Times New Roman" pitchFamily="18" charset="0"/>
                <a:cs typeface="Times New Roman" pitchFamily="18" charset="0"/>
              </a:rPr>
              <a:t>.</a:t>
            </a:r>
          </a:p>
          <a:p>
            <a:pPr marL="0" indent="0">
              <a:buNone/>
            </a:pPr>
            <a:endParaRPr lang="ru-RU" dirty="0">
              <a:solidFill>
                <a:schemeClr val="bg1"/>
              </a:solidFill>
              <a:latin typeface="Times New Roman" pitchFamily="18" charset="0"/>
              <a:cs typeface="Times New Roman" pitchFamily="18" charset="0"/>
            </a:endParaRPr>
          </a:p>
          <a:p>
            <a:pPr marL="0" indent="449263"/>
            <a:r>
              <a:rPr lang="ru-RU" dirty="0" err="1">
                <a:solidFill>
                  <a:schemeClr val="bg1"/>
                </a:solidFill>
                <a:latin typeface="Times New Roman" pitchFamily="18" charset="0"/>
                <a:cs typeface="Times New Roman" pitchFamily="18" charset="0"/>
              </a:rPr>
              <a:t>Тораптардың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өзара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орналасу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сипаты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Бравэ</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барлық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төрт</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типке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бөлінеді</a:t>
            </a:r>
            <a:r>
              <a:rPr lang="ru-RU" dirty="0">
                <a:solidFill>
                  <a:schemeClr val="bg1"/>
                </a:solidFill>
                <a:latin typeface="Times New Roman" pitchFamily="18" charset="0"/>
                <a:cs typeface="Times New Roman" pitchFamily="18" charset="0"/>
              </a:rPr>
              <a:t>:</a:t>
            </a:r>
          </a:p>
          <a:p>
            <a:r>
              <a:rPr lang="ru-RU" dirty="0" err="1">
                <a:solidFill>
                  <a:schemeClr val="accent4">
                    <a:lumMod val="60000"/>
                    <a:lumOff val="40000"/>
                  </a:schemeClr>
                </a:solidFill>
                <a:latin typeface="Times New Roman" pitchFamily="18" charset="0"/>
                <a:cs typeface="Times New Roman" pitchFamily="18" charset="0"/>
              </a:rPr>
              <a:t>примитивті</a:t>
            </a:r>
            <a:r>
              <a:rPr lang="ru-RU" dirty="0">
                <a:solidFill>
                  <a:schemeClr val="accent4">
                    <a:lumMod val="60000"/>
                    <a:lumOff val="40000"/>
                  </a:schemeClr>
                </a:solidFill>
                <a:latin typeface="Times New Roman" pitchFamily="18" charset="0"/>
                <a:cs typeface="Times New Roman" pitchFamily="18" charset="0"/>
              </a:rPr>
              <a:t> (Р);</a:t>
            </a:r>
          </a:p>
          <a:p>
            <a:r>
              <a:rPr lang="ru-RU" dirty="0" err="1" smtClean="0">
                <a:solidFill>
                  <a:schemeClr val="accent4">
                    <a:lumMod val="60000"/>
                    <a:lumOff val="40000"/>
                  </a:schemeClr>
                </a:solidFill>
                <a:latin typeface="Times New Roman" pitchFamily="18" charset="0"/>
                <a:cs typeface="Times New Roman" pitchFamily="18" charset="0"/>
              </a:rPr>
              <a:t>базоцентрленген</a:t>
            </a:r>
            <a:r>
              <a:rPr lang="ru-RU" dirty="0" smtClean="0">
                <a:solidFill>
                  <a:schemeClr val="accent4">
                    <a:lumMod val="60000"/>
                    <a:lumOff val="40000"/>
                  </a:schemeClr>
                </a:solidFill>
                <a:latin typeface="Times New Roman" pitchFamily="18" charset="0"/>
                <a:cs typeface="Times New Roman" pitchFamily="18" charset="0"/>
              </a:rPr>
              <a:t> </a:t>
            </a:r>
            <a:r>
              <a:rPr lang="ru-RU" dirty="0">
                <a:solidFill>
                  <a:schemeClr val="accent4">
                    <a:lumMod val="60000"/>
                    <a:lumOff val="40000"/>
                  </a:schemeClr>
                </a:solidFill>
                <a:latin typeface="Times New Roman" pitchFamily="18" charset="0"/>
                <a:cs typeface="Times New Roman" pitchFamily="18" charset="0"/>
              </a:rPr>
              <a:t>(С));</a:t>
            </a:r>
          </a:p>
          <a:p>
            <a:r>
              <a:rPr lang="ru-RU" dirty="0" err="1" smtClean="0">
                <a:solidFill>
                  <a:schemeClr val="accent4">
                    <a:lumMod val="60000"/>
                    <a:lumOff val="40000"/>
                  </a:schemeClr>
                </a:solidFill>
                <a:latin typeface="Times New Roman" pitchFamily="18" charset="0"/>
                <a:cs typeface="Times New Roman" pitchFamily="18" charset="0"/>
              </a:rPr>
              <a:t>Көлемдік</a:t>
            </a:r>
            <a:r>
              <a:rPr lang="ru-RU" dirty="0" smtClean="0">
                <a:solidFill>
                  <a:schemeClr val="accent4">
                    <a:lumMod val="60000"/>
                    <a:lumOff val="40000"/>
                  </a:schemeClr>
                </a:solidFill>
                <a:latin typeface="Times New Roman" pitchFamily="18" charset="0"/>
                <a:cs typeface="Times New Roman" pitchFamily="18" charset="0"/>
              </a:rPr>
              <a:t> </a:t>
            </a:r>
            <a:r>
              <a:rPr lang="ru-RU" dirty="0" err="1" smtClean="0">
                <a:solidFill>
                  <a:schemeClr val="accent4">
                    <a:lumMod val="60000"/>
                    <a:lumOff val="40000"/>
                  </a:schemeClr>
                </a:solidFill>
                <a:latin typeface="Times New Roman" pitchFamily="18" charset="0"/>
                <a:cs typeface="Times New Roman" pitchFamily="18" charset="0"/>
              </a:rPr>
              <a:t>центрленген</a:t>
            </a:r>
            <a:r>
              <a:rPr lang="ru-RU" dirty="0" smtClean="0">
                <a:solidFill>
                  <a:schemeClr val="accent4">
                    <a:lumMod val="60000"/>
                    <a:lumOff val="40000"/>
                  </a:schemeClr>
                </a:solidFill>
                <a:latin typeface="Times New Roman" pitchFamily="18" charset="0"/>
                <a:cs typeface="Times New Roman" pitchFamily="18" charset="0"/>
              </a:rPr>
              <a:t> </a:t>
            </a:r>
            <a:r>
              <a:rPr lang="ru-RU" dirty="0">
                <a:solidFill>
                  <a:schemeClr val="accent4">
                    <a:lumMod val="60000"/>
                    <a:lumOff val="40000"/>
                  </a:schemeClr>
                </a:solidFill>
                <a:latin typeface="Times New Roman" pitchFamily="18" charset="0"/>
                <a:cs typeface="Times New Roman" pitchFamily="18" charset="0"/>
              </a:rPr>
              <a:t>(</a:t>
            </a:r>
            <a:r>
              <a:rPr lang="en-US" dirty="0">
                <a:solidFill>
                  <a:schemeClr val="accent4">
                    <a:lumMod val="60000"/>
                    <a:lumOff val="40000"/>
                  </a:schemeClr>
                </a:solidFill>
                <a:latin typeface="Times New Roman" pitchFamily="18" charset="0"/>
                <a:cs typeface="Times New Roman" pitchFamily="18" charset="0"/>
              </a:rPr>
              <a:t>J);</a:t>
            </a:r>
          </a:p>
          <a:p>
            <a:r>
              <a:rPr lang="ru-RU" dirty="0" err="1" smtClean="0">
                <a:solidFill>
                  <a:schemeClr val="accent4">
                    <a:lumMod val="60000"/>
                    <a:lumOff val="40000"/>
                  </a:schemeClr>
                </a:solidFill>
                <a:latin typeface="Times New Roman" pitchFamily="18" charset="0"/>
                <a:cs typeface="Times New Roman" pitchFamily="18" charset="0"/>
              </a:rPr>
              <a:t>гранецентрленген</a:t>
            </a:r>
            <a:r>
              <a:rPr lang="ru-RU" dirty="0" smtClean="0">
                <a:solidFill>
                  <a:schemeClr val="accent4">
                    <a:lumMod val="60000"/>
                    <a:lumOff val="40000"/>
                  </a:schemeClr>
                </a:solidFill>
                <a:latin typeface="Times New Roman" pitchFamily="18" charset="0"/>
                <a:cs typeface="Times New Roman" pitchFamily="18" charset="0"/>
              </a:rPr>
              <a:t> </a:t>
            </a:r>
            <a:r>
              <a:rPr lang="ru-RU" dirty="0">
                <a:solidFill>
                  <a:schemeClr val="accent4">
                    <a:lumMod val="60000"/>
                    <a:lumOff val="40000"/>
                  </a:schemeClr>
                </a:solidFill>
                <a:latin typeface="Times New Roman" pitchFamily="18" charset="0"/>
                <a:cs typeface="Times New Roman" pitchFamily="18" charset="0"/>
              </a:rPr>
              <a:t>(</a:t>
            </a:r>
            <a:r>
              <a:rPr lang="en-US" dirty="0">
                <a:solidFill>
                  <a:schemeClr val="accent4">
                    <a:lumMod val="60000"/>
                    <a:lumOff val="40000"/>
                  </a:schemeClr>
                </a:solidFill>
                <a:latin typeface="Times New Roman" pitchFamily="18" charset="0"/>
                <a:cs typeface="Times New Roman" pitchFamily="18" charset="0"/>
              </a:rPr>
              <a:t>F).</a:t>
            </a:r>
            <a:endParaRPr lang="ru-RU" dirty="0">
              <a:solidFill>
                <a:schemeClr val="accent4">
                  <a:lumMod val="60000"/>
                  <a:lumOff val="4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95439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solidFill>
                  <a:schemeClr val="bg1"/>
                </a:solidFill>
                <a:latin typeface="Times New Roman" pitchFamily="18" charset="0"/>
                <a:cs typeface="Times New Roman" pitchFamily="18" charset="0"/>
              </a:rPr>
              <a:t>Кристаллографиялық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жазықтықтар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Миллердің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индекстері</a:t>
            </a:r>
            <a:endParaRPr lang="ru-RU"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a:xfrm>
            <a:off x="628650" y="1825626"/>
            <a:ext cx="7886700" cy="2181110"/>
          </a:xfrm>
        </p:spPr>
        <p:txBody>
          <a:bodyPr>
            <a:normAutofit fontScale="92500" lnSpcReduction="20000"/>
          </a:bodyPr>
          <a:lstStyle/>
          <a:p>
            <a:pPr>
              <a:buFont typeface="Wingdings" panose="05000000000000000000" pitchFamily="2" charset="2"/>
              <a:buChar char="§"/>
            </a:pPr>
            <a:r>
              <a:rPr lang="ru-RU" dirty="0">
                <a:solidFill>
                  <a:schemeClr val="bg1"/>
                </a:solidFill>
                <a:latin typeface="Times New Roman" pitchFamily="18" charset="0"/>
                <a:cs typeface="Times New Roman" pitchFamily="18" charset="0"/>
              </a:rPr>
              <a:t>Тор </a:t>
            </a:r>
            <a:r>
              <a:rPr lang="ru-RU" dirty="0" err="1">
                <a:solidFill>
                  <a:schemeClr val="bg1"/>
                </a:solidFill>
                <a:latin typeface="Times New Roman" pitchFamily="18" charset="0"/>
                <a:cs typeface="Times New Roman" pitchFamily="18" charset="0"/>
              </a:rPr>
              <a:t>тораптары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арқылы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бір-бірімен</a:t>
            </a:r>
            <a:r>
              <a:rPr lang="ru-RU" dirty="0">
                <a:solidFill>
                  <a:schemeClr val="bg1"/>
                </a:solidFill>
                <a:latin typeface="Times New Roman" pitchFamily="18" charset="0"/>
                <a:cs typeface="Times New Roman" pitchFamily="18" charset="0"/>
              </a:rPr>
              <a:t> параллель </a:t>
            </a:r>
            <a:r>
              <a:rPr lang="ru-RU" dirty="0" err="1">
                <a:solidFill>
                  <a:schemeClr val="bg1"/>
                </a:solidFill>
                <a:latin typeface="Times New Roman" pitchFamily="18" charset="0"/>
                <a:cs typeface="Times New Roman" pitchFamily="18" charset="0"/>
              </a:rPr>
              <a:t>тораптық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жазықтықтар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қатарын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жүргізуге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Кристалда</a:t>
            </a:r>
            <a:r>
              <a:rPr lang="ru-RU" dirty="0">
                <a:solidFill>
                  <a:schemeClr val="bg1"/>
                </a:solidFill>
                <a:latin typeface="Times New Roman" pitchFamily="18" charset="0"/>
                <a:cs typeface="Times New Roman" pitchFamily="18" charset="0"/>
              </a:rPr>
              <a:t> Кристалл </a:t>
            </a:r>
            <a:r>
              <a:rPr lang="ru-RU" dirty="0" err="1">
                <a:solidFill>
                  <a:schemeClr val="bg1"/>
                </a:solidFill>
                <a:latin typeface="Times New Roman" pitchFamily="18" charset="0"/>
                <a:cs typeface="Times New Roman" pitchFamily="18" charset="0"/>
              </a:rPr>
              <a:t>тордың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тораптары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арқылы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өтетін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кристаллографиялық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жазықтықтар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үлкен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мәнге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жазықтықтар</a:t>
            </a:r>
            <a:r>
              <a:rPr lang="ru-RU" dirty="0">
                <a:solidFill>
                  <a:schemeClr val="bg1"/>
                </a:solidFill>
                <a:latin typeface="Times New Roman" pitchFamily="18" charset="0"/>
                <a:cs typeface="Times New Roman" pitchFamily="18" charset="0"/>
              </a:rPr>
              <a:t> Миллер </a:t>
            </a:r>
            <a:r>
              <a:rPr lang="ru-RU" dirty="0" err="1">
                <a:solidFill>
                  <a:schemeClr val="bg1"/>
                </a:solidFill>
                <a:latin typeface="Times New Roman" pitchFamily="18" charset="0"/>
                <a:cs typeface="Times New Roman" pitchFamily="18" charset="0"/>
              </a:rPr>
              <a:t>индексімен</a:t>
            </a:r>
            <a:r>
              <a:rPr lang="ru-RU" dirty="0">
                <a:solidFill>
                  <a:schemeClr val="bg1"/>
                </a:solidFill>
                <a:latin typeface="Times New Roman" pitchFamily="18" charset="0"/>
                <a:cs typeface="Times New Roman" pitchFamily="18" charset="0"/>
              </a:rPr>
              <a:t> – </a:t>
            </a:r>
            <a:r>
              <a:rPr lang="ru-RU" dirty="0" err="1">
                <a:solidFill>
                  <a:schemeClr val="bg1"/>
                </a:solidFill>
                <a:latin typeface="Times New Roman" pitchFamily="18" charset="0"/>
                <a:cs typeface="Times New Roman" pitchFamily="18" charset="0"/>
              </a:rPr>
              <a:t>дөңгелек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жақшада</a:t>
            </a:r>
            <a:r>
              <a:rPr lang="ru-RU"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hkl</a:t>
            </a:r>
            <a:r>
              <a:rPr lang="en-US"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жасалған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үш</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бүтін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сандар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жиынтығымен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сипатталған</a:t>
            </a:r>
            <a:r>
              <a:rPr lang="ru-RU" dirty="0">
                <a:solidFill>
                  <a:schemeClr val="bg1"/>
                </a:solidFill>
                <a:latin typeface="Times New Roman" pitchFamily="18" charset="0"/>
                <a:cs typeface="Times New Roman" pitchFamily="18" charset="0"/>
              </a:rPr>
              <a:t>.</a:t>
            </a:r>
          </a:p>
        </p:txBody>
      </p:sp>
      <p:sp>
        <p:nvSpPr>
          <p:cNvPr id="4" name="Rectangle 3"/>
          <p:cNvSpPr txBox="1">
            <a:spLocks/>
          </p:cNvSpPr>
          <p:nvPr/>
        </p:nvSpPr>
        <p:spPr>
          <a:xfrm>
            <a:off x="628650" y="4002775"/>
            <a:ext cx="8149590" cy="2555967"/>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449263">
              <a:tabLst>
                <a:tab pos="0" algn="l"/>
              </a:tabLst>
            </a:pPr>
            <a:r>
              <a:rPr lang="en-US" altLang="ru-RU" sz="2600" dirty="0">
                <a:solidFill>
                  <a:schemeClr val="bg1"/>
                </a:solidFill>
                <a:latin typeface="Times New Roman" pitchFamily="18" charset="0"/>
                <a:cs typeface="Times New Roman" pitchFamily="18" charset="0"/>
              </a:rPr>
              <a:t>h</a:t>
            </a:r>
            <a:r>
              <a:rPr lang="ru-RU" altLang="ru-RU" sz="2600" dirty="0" smtClean="0">
                <a:solidFill>
                  <a:schemeClr val="bg1"/>
                </a:solidFill>
                <a:latin typeface="Times New Roman" pitchFamily="18" charset="0"/>
                <a:cs typeface="Times New Roman" pitchFamily="18" charset="0"/>
              </a:rPr>
              <a:t>, </a:t>
            </a:r>
            <a:r>
              <a:rPr lang="en-US" altLang="ru-RU" sz="2600" dirty="0">
                <a:solidFill>
                  <a:schemeClr val="bg1"/>
                </a:solidFill>
                <a:latin typeface="Times New Roman" pitchFamily="18" charset="0"/>
                <a:cs typeface="Times New Roman" pitchFamily="18" charset="0"/>
              </a:rPr>
              <a:t>k, l </a:t>
            </a:r>
            <a:r>
              <a:rPr lang="ru-RU" altLang="ru-RU" sz="2600" dirty="0" err="1">
                <a:solidFill>
                  <a:schemeClr val="bg1"/>
                </a:solidFill>
                <a:latin typeface="Times New Roman" pitchFamily="18" charset="0"/>
                <a:cs typeface="Times New Roman" pitchFamily="18" charset="0"/>
              </a:rPr>
              <a:t>бүтін</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сандар</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координаттық</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осьтердегі</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жазықтықты</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қиып</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өтетін</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кері</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пропорционалды</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кесінділер</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жазықтықтың</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жағдайын</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сипаттайтын</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болады</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Егер</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жазықтықтар</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осьтер</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бойынша</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теріс</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кесінділерді</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кессе</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онда</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бұл</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тиісті</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индекстен</a:t>
            </a:r>
            <a:r>
              <a:rPr lang="ru-RU" altLang="ru-RU" sz="2600" dirty="0">
                <a:solidFill>
                  <a:schemeClr val="bg1"/>
                </a:solidFill>
                <a:latin typeface="Times New Roman" pitchFamily="18" charset="0"/>
                <a:cs typeface="Times New Roman" pitchFamily="18" charset="0"/>
              </a:rPr>
              <a:t> минус </a:t>
            </a:r>
            <a:r>
              <a:rPr lang="ru-RU" altLang="ru-RU" sz="2600" dirty="0" err="1">
                <a:solidFill>
                  <a:schemeClr val="bg1"/>
                </a:solidFill>
                <a:latin typeface="Times New Roman" pitchFamily="18" charset="0"/>
                <a:cs typeface="Times New Roman" pitchFamily="18" charset="0"/>
              </a:rPr>
              <a:t>белгісімен</a:t>
            </a:r>
            <a:r>
              <a:rPr lang="ru-RU" altLang="ru-RU" sz="2600" dirty="0">
                <a:solidFill>
                  <a:schemeClr val="bg1"/>
                </a:solidFill>
                <a:latin typeface="Times New Roman" pitchFamily="18" charset="0"/>
                <a:cs typeface="Times New Roman" pitchFamily="18" charset="0"/>
              </a:rPr>
              <a:t> </a:t>
            </a:r>
            <a:r>
              <a:rPr lang="ru-RU" altLang="ru-RU" sz="2600" dirty="0" err="1">
                <a:solidFill>
                  <a:schemeClr val="bg1"/>
                </a:solidFill>
                <a:latin typeface="Times New Roman" pitchFamily="18" charset="0"/>
                <a:cs typeface="Times New Roman" pitchFamily="18" charset="0"/>
              </a:rPr>
              <a:t>белгіленеді</a:t>
            </a:r>
            <a:endParaRPr lang="ru-RU" altLang="ru-RU" sz="2600"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01008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solidFill>
                  <a:schemeClr val="bg1"/>
                </a:solidFill>
                <a:latin typeface="Times New Roman" pitchFamily="18" charset="0"/>
                <a:cs typeface="Times New Roman" pitchFamily="18" charset="0"/>
              </a:rPr>
              <a:t>Миллер индекс</a:t>
            </a:r>
            <a:r>
              <a:rPr lang="kk-KZ" i="1" dirty="0" smtClean="0">
                <a:solidFill>
                  <a:schemeClr val="bg1"/>
                </a:solidFill>
                <a:latin typeface="Times New Roman" pitchFamily="18" charset="0"/>
                <a:cs typeface="Times New Roman" pitchFamily="18" charset="0"/>
              </a:rPr>
              <a:t>і</a:t>
            </a:r>
            <a:endParaRPr lang="ru-RU" i="1"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a:xfrm>
            <a:off x="628650" y="1468178"/>
            <a:ext cx="7886700" cy="934200"/>
          </a:xfrm>
        </p:spPr>
        <p:txBody>
          <a:bodyPr>
            <a:normAutofit fontScale="85000" lnSpcReduction="20000"/>
          </a:bodyPr>
          <a:lstStyle/>
          <a:p>
            <a:pPr marL="0" indent="449263"/>
            <a:r>
              <a:rPr lang="kk-KZ" dirty="0">
                <a:solidFill>
                  <a:schemeClr val="bg1"/>
                </a:solidFill>
                <a:latin typeface="Times New Roman" pitchFamily="18" charset="0"/>
                <a:cs typeface="Times New Roman" pitchFamily="18" charset="0"/>
              </a:rPr>
              <a:t>Жазықтықтардың біреуі координаталық осьтерде А, В және С кесінділерін қиып алсын.Осы жағдайда сегменттердегі осы жазықтықтың теңдеуі</a:t>
            </a:r>
            <a:endParaRPr lang="ru-RU" dirty="0">
              <a:solidFill>
                <a:schemeClr val="bg1"/>
              </a:solidFill>
              <a:latin typeface="Times New Roman" pitchFamily="18" charset="0"/>
              <a:cs typeface="Times New Roman" pitchFamily="18" charset="0"/>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val="3524090714"/>
              </p:ext>
            </p:extLst>
          </p:nvPr>
        </p:nvGraphicFramePr>
        <p:xfrm>
          <a:off x="1385888" y="2830513"/>
          <a:ext cx="1550987" cy="1052512"/>
        </p:xfrm>
        <a:graphic>
          <a:graphicData uri="http://schemas.openxmlformats.org/presentationml/2006/ole">
            <mc:AlternateContent xmlns:mc="http://schemas.openxmlformats.org/markup-compatibility/2006">
              <mc:Choice xmlns:v="urn:schemas-microsoft-com:vml" Requires="v">
                <p:oleObj spid="_x0000_s1110" name="Формула" r:id="rId3" imgW="939600" imgH="393480" progId="Equation.3">
                  <p:embed/>
                </p:oleObj>
              </mc:Choice>
              <mc:Fallback>
                <p:oleObj name="Формула" r:id="rId3" imgW="939600" imgH="393480" progId="Equation.3">
                  <p:embed/>
                  <p:pic>
                    <p:nvPicPr>
                      <p:cNvPr id="0" name="Object 4"/>
                      <p:cNvPicPr>
                        <a:picLocks noChangeAspect="1" noChangeArrowheads="1"/>
                      </p:cNvPicPr>
                      <p:nvPr/>
                    </p:nvPicPr>
                    <p:blipFill>
                      <a:blip r:embed="rId4"/>
                      <a:srcRect/>
                      <a:stretch>
                        <a:fillRect/>
                      </a:stretch>
                    </p:blipFill>
                    <p:spPr bwMode="auto">
                      <a:xfrm>
                        <a:off x="1385888" y="2830513"/>
                        <a:ext cx="1550987" cy="1052512"/>
                      </a:xfrm>
                      <a:prstGeom prst="rect">
                        <a:avLst/>
                      </a:prstGeom>
                      <a:solidFill>
                        <a:schemeClr val="bg1"/>
                      </a:solidFill>
                      <a:ln>
                        <a:noFill/>
                      </a:ln>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3153454306"/>
              </p:ext>
            </p:extLst>
          </p:nvPr>
        </p:nvGraphicFramePr>
        <p:xfrm>
          <a:off x="4713316" y="2695344"/>
          <a:ext cx="2992582" cy="1420813"/>
        </p:xfrm>
        <a:graphic>
          <a:graphicData uri="http://schemas.openxmlformats.org/presentationml/2006/ole">
            <mc:AlternateContent xmlns:mc="http://schemas.openxmlformats.org/markup-compatibility/2006">
              <mc:Choice xmlns:v="urn:schemas-microsoft-com:vml" Requires="v">
                <p:oleObj spid="_x0000_s1111" name="Формула" r:id="rId5" imgW="1816100" imgH="533400" progId="Equation.3">
                  <p:embed/>
                </p:oleObj>
              </mc:Choice>
              <mc:Fallback>
                <p:oleObj name="Формула" r:id="rId5" imgW="1816100" imgH="5334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3316" y="2695344"/>
                        <a:ext cx="2992582" cy="1420813"/>
                      </a:xfrm>
                      <a:prstGeom prst="rect">
                        <a:avLst/>
                      </a:prstGeom>
                      <a:solidFill>
                        <a:schemeClr val="bg1"/>
                      </a:solidFill>
                      <a:ln>
                        <a:solidFill>
                          <a:schemeClr val="bg1"/>
                        </a:solidFill>
                      </a:ln>
                    </p:spPr>
                  </p:pic>
                </p:oleObj>
              </mc:Fallback>
            </mc:AlternateContent>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val="1180869929"/>
              </p:ext>
            </p:extLst>
          </p:nvPr>
        </p:nvGraphicFramePr>
        <p:xfrm>
          <a:off x="4732441" y="4696690"/>
          <a:ext cx="2501204" cy="1374775"/>
        </p:xfrm>
        <a:graphic>
          <a:graphicData uri="http://schemas.openxmlformats.org/presentationml/2006/ole">
            <mc:AlternateContent xmlns:mc="http://schemas.openxmlformats.org/markup-compatibility/2006">
              <mc:Choice xmlns:v="urn:schemas-microsoft-com:vml" Requires="v">
                <p:oleObj spid="_x0000_s1112" name="Формула" r:id="rId7" imgW="1574800" imgH="533400" progId="Equation.3">
                  <p:embed/>
                </p:oleObj>
              </mc:Choice>
              <mc:Fallback>
                <p:oleObj name="Формула" r:id="rId7" imgW="1574800" imgH="53340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32441" y="4696690"/>
                        <a:ext cx="2501204" cy="1374775"/>
                      </a:xfrm>
                      <a:prstGeom prst="rect">
                        <a:avLst/>
                      </a:prstGeom>
                      <a:solidFill>
                        <a:schemeClr val="bg1"/>
                      </a:solidFill>
                      <a:ln>
                        <a:noFill/>
                      </a:ln>
                    </p:spPr>
                  </p:pic>
                </p:oleObj>
              </mc:Fallback>
            </mc:AlternateContent>
          </a:graphicData>
        </a:graphic>
      </p:graphicFrame>
      <p:graphicFrame>
        <p:nvGraphicFramePr>
          <p:cNvPr id="7" name="Объект 6"/>
          <p:cNvGraphicFramePr>
            <a:graphicFrameLocks noChangeAspect="1"/>
          </p:cNvGraphicFramePr>
          <p:nvPr>
            <p:extLst>
              <p:ext uri="{D42A27DB-BD31-4B8C-83A1-F6EECF244321}">
                <p14:modId xmlns:p14="http://schemas.microsoft.com/office/powerpoint/2010/main" val="1465077991"/>
              </p:ext>
            </p:extLst>
          </p:nvPr>
        </p:nvGraphicFramePr>
        <p:xfrm>
          <a:off x="1865427" y="4899777"/>
          <a:ext cx="628255" cy="1063625"/>
        </p:xfrm>
        <a:graphic>
          <a:graphicData uri="http://schemas.openxmlformats.org/presentationml/2006/ole">
            <mc:AlternateContent xmlns:mc="http://schemas.openxmlformats.org/markup-compatibility/2006">
              <mc:Choice xmlns:v="urn:schemas-microsoft-com:vml" Requires="v">
                <p:oleObj spid="_x0000_s1113" name="Формула" r:id="rId9" imgW="520474" imgH="533169" progId="Equation.3">
                  <p:embed/>
                </p:oleObj>
              </mc:Choice>
              <mc:Fallback>
                <p:oleObj name="Формула" r:id="rId9" imgW="520474" imgH="533169"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65427" y="4899777"/>
                        <a:ext cx="628255" cy="1063625"/>
                      </a:xfrm>
                      <a:prstGeom prst="rect">
                        <a:avLst/>
                      </a:prstGeom>
                      <a:solidFill>
                        <a:schemeClr val="bg1"/>
                      </a:solidFill>
                      <a:ln>
                        <a:noFill/>
                      </a:ln>
                    </p:spPr>
                  </p:pic>
                </p:oleObj>
              </mc:Fallback>
            </mc:AlternateContent>
          </a:graphicData>
        </a:graphic>
      </p:graphicFrame>
      <p:graphicFrame>
        <p:nvGraphicFramePr>
          <p:cNvPr id="8" name="Объект 7"/>
          <p:cNvGraphicFramePr>
            <a:graphicFrameLocks noChangeAspect="1"/>
          </p:cNvGraphicFramePr>
          <p:nvPr>
            <p:extLst>
              <p:ext uri="{D42A27DB-BD31-4B8C-83A1-F6EECF244321}">
                <p14:modId xmlns:p14="http://schemas.microsoft.com/office/powerpoint/2010/main" val="4225789472"/>
              </p:ext>
            </p:extLst>
          </p:nvPr>
        </p:nvGraphicFramePr>
        <p:xfrm>
          <a:off x="755535" y="4884940"/>
          <a:ext cx="798945" cy="1081088"/>
        </p:xfrm>
        <a:graphic>
          <a:graphicData uri="http://schemas.openxmlformats.org/presentationml/2006/ole">
            <mc:AlternateContent xmlns:mc="http://schemas.openxmlformats.org/markup-compatibility/2006">
              <mc:Choice xmlns:v="urn:schemas-microsoft-com:vml" Requires="v">
                <p:oleObj spid="_x0000_s1114" name="Формула" r:id="rId11" imgW="520474" imgH="533169" progId="Equation.3">
                  <p:embed/>
                </p:oleObj>
              </mc:Choice>
              <mc:Fallback>
                <p:oleObj name="Формула" r:id="rId11" imgW="520474" imgH="533169" progId="Equation.3">
                  <p:embed/>
                  <p:pic>
                    <p:nvPicPr>
                      <p:cNvPr id="0"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5535" y="4884940"/>
                        <a:ext cx="798945" cy="1081088"/>
                      </a:xfrm>
                      <a:prstGeom prst="rect">
                        <a:avLst/>
                      </a:prstGeom>
                      <a:solidFill>
                        <a:schemeClr val="bg1"/>
                      </a:solidFill>
                      <a:ln>
                        <a:noFill/>
                      </a:ln>
                    </p:spPr>
                  </p:pic>
                </p:oleObj>
              </mc:Fallback>
            </mc:AlternateContent>
          </a:graphicData>
        </a:graphic>
      </p:graphicFrame>
      <p:graphicFrame>
        <p:nvGraphicFramePr>
          <p:cNvPr id="9" name="Объект 8"/>
          <p:cNvGraphicFramePr>
            <a:graphicFrameLocks noChangeAspect="1"/>
          </p:cNvGraphicFramePr>
          <p:nvPr>
            <p:extLst>
              <p:ext uri="{D42A27DB-BD31-4B8C-83A1-F6EECF244321}">
                <p14:modId xmlns:p14="http://schemas.microsoft.com/office/powerpoint/2010/main" val="1755730171"/>
              </p:ext>
            </p:extLst>
          </p:nvPr>
        </p:nvGraphicFramePr>
        <p:xfrm>
          <a:off x="2862251" y="4891464"/>
          <a:ext cx="562278" cy="1044575"/>
        </p:xfrm>
        <a:graphic>
          <a:graphicData uri="http://schemas.openxmlformats.org/presentationml/2006/ole">
            <mc:AlternateContent xmlns:mc="http://schemas.openxmlformats.org/markup-compatibility/2006">
              <mc:Choice xmlns:v="urn:schemas-microsoft-com:vml" Requires="v">
                <p:oleObj spid="_x0000_s1115" name="Формула" r:id="rId13" imgW="469696" imgH="533169" progId="Equation.3">
                  <p:embed/>
                </p:oleObj>
              </mc:Choice>
              <mc:Fallback>
                <p:oleObj name="Формула" r:id="rId13" imgW="469696" imgH="533169" progId="Equation.3">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62251" y="4891464"/>
                        <a:ext cx="562278" cy="1044575"/>
                      </a:xfrm>
                      <a:prstGeom prst="rect">
                        <a:avLst/>
                      </a:prstGeom>
                      <a:solidFill>
                        <a:schemeClr val="bg1"/>
                      </a:solidFill>
                      <a:ln>
                        <a:noFill/>
                      </a:ln>
                    </p:spPr>
                  </p:pic>
                </p:oleObj>
              </mc:Fallback>
            </mc:AlternateContent>
          </a:graphicData>
        </a:graphic>
      </p:graphicFrame>
    </p:spTree>
    <p:extLst>
      <p:ext uri="{BB962C8B-B14F-4D97-AF65-F5344CB8AC3E}">
        <p14:creationId xmlns:p14="http://schemas.microsoft.com/office/powerpoint/2010/main" val="103132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altLang="ru-RU" i="1" dirty="0" smtClean="0">
                <a:solidFill>
                  <a:schemeClr val="bg1"/>
                </a:solidFill>
                <a:latin typeface="Times New Roman" pitchFamily="18" charset="0"/>
                <a:cs typeface="Times New Roman" pitchFamily="18" charset="0"/>
              </a:rPr>
              <a:t>Миллер </a:t>
            </a:r>
            <a:r>
              <a:rPr lang="ru-RU" altLang="ru-RU" i="1" dirty="0" err="1" smtClean="0">
                <a:solidFill>
                  <a:schemeClr val="bg1"/>
                </a:solidFill>
                <a:latin typeface="Times New Roman" pitchFamily="18" charset="0"/>
                <a:cs typeface="Times New Roman" pitchFamily="18" charset="0"/>
              </a:rPr>
              <a:t>индекстері</a:t>
            </a:r>
            <a:endParaRPr lang="ru-RU"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92500"/>
          </a:bodyPr>
          <a:lstStyle/>
          <a:p>
            <a:pPr marL="0" indent="449263"/>
            <a:r>
              <a:rPr lang="ru-RU" dirty="0">
                <a:solidFill>
                  <a:schemeClr val="bg1"/>
                </a:solidFill>
                <a:latin typeface="Times New Roman" pitchFamily="18" charset="0"/>
                <a:cs typeface="Times New Roman" pitchFamily="18" charset="0"/>
              </a:rPr>
              <a:t>Миллер </a:t>
            </a:r>
            <a:r>
              <a:rPr lang="ru-RU" dirty="0" err="1">
                <a:solidFill>
                  <a:schemeClr val="bg1"/>
                </a:solidFill>
                <a:latin typeface="Times New Roman" pitchFamily="18" charset="0"/>
                <a:cs typeface="Times New Roman" pitchFamily="18" charset="0"/>
              </a:rPr>
              <a:t>индекстері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келесідей</a:t>
            </a:r>
            <a:r>
              <a:rPr lang="ru-RU" dirty="0">
                <a:solidFill>
                  <a:schemeClr val="bg1"/>
                </a:solidFill>
                <a:latin typeface="Times New Roman" pitchFamily="18" charset="0"/>
                <a:cs typeface="Times New Roman" pitchFamily="18" charset="0"/>
              </a:rPr>
              <a:t>:</a:t>
            </a:r>
          </a:p>
          <a:p>
            <a:pPr marL="0" indent="449263"/>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Элементарлық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ұяшық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параметрлерінің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бірлігінде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кристаллографиялық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осьтермен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жазықтықтың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қиылысу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координаттары</a:t>
            </a:r>
            <a:r>
              <a:rPr lang="ru-RU" dirty="0">
                <a:solidFill>
                  <a:schemeClr val="bg1"/>
                </a:solidFill>
                <a:latin typeface="Times New Roman" pitchFamily="18" charset="0"/>
                <a:cs typeface="Times New Roman" pitchFamily="18" charset="0"/>
              </a:rPr>
              <a:t> (х, у, </a:t>
            </a:r>
            <a:r>
              <a:rPr lang="en-US" dirty="0">
                <a:solidFill>
                  <a:schemeClr val="bg1"/>
                </a:solidFill>
                <a:latin typeface="Times New Roman" pitchFamily="18" charset="0"/>
                <a:cs typeface="Times New Roman" pitchFamily="18" charset="0"/>
              </a:rPr>
              <a:t>z) </a:t>
            </a:r>
            <a:r>
              <a:rPr lang="ru-RU" dirty="0" err="1">
                <a:solidFill>
                  <a:schemeClr val="bg1"/>
                </a:solidFill>
                <a:latin typeface="Times New Roman" pitchFamily="18" charset="0"/>
                <a:cs typeface="Times New Roman" pitchFamily="18" charset="0"/>
              </a:rPr>
              <a:t>анықталады</a:t>
            </a:r>
            <a:r>
              <a:rPr lang="ru-RU" dirty="0">
                <a:solidFill>
                  <a:schemeClr val="bg1"/>
                </a:solidFill>
                <a:latin typeface="Times New Roman" pitchFamily="18" charset="0"/>
                <a:cs typeface="Times New Roman" pitchFamily="18" charset="0"/>
              </a:rPr>
              <a:t>. </a:t>
            </a:r>
          </a:p>
          <a:p>
            <a:pPr marL="0" indent="449263"/>
            <a:endParaRPr lang="ru-RU" dirty="0">
              <a:solidFill>
                <a:schemeClr val="bg1"/>
              </a:solidFill>
              <a:latin typeface="Times New Roman" pitchFamily="18" charset="0"/>
              <a:cs typeface="Times New Roman" pitchFamily="18" charset="0"/>
            </a:endParaRPr>
          </a:p>
          <a:p>
            <a:pPr marL="0" indent="449263"/>
            <a:r>
              <a:rPr lang="ru-RU" dirty="0">
                <a:solidFill>
                  <a:schemeClr val="bg1"/>
                </a:solidFill>
                <a:latin typeface="Times New Roman" pitchFamily="18" charset="0"/>
                <a:cs typeface="Times New Roman" pitchFamily="18" charset="0"/>
              </a:rPr>
              <a:t>Осы </a:t>
            </a:r>
            <a:r>
              <a:rPr lang="ru-RU" dirty="0" err="1">
                <a:solidFill>
                  <a:schemeClr val="bg1"/>
                </a:solidFill>
                <a:latin typeface="Times New Roman" pitchFamily="18" charset="0"/>
                <a:cs typeface="Times New Roman" pitchFamily="18" charset="0"/>
              </a:rPr>
              <a:t>координаттардың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мәндері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есептеледі</a:t>
            </a:r>
            <a:r>
              <a:rPr lang="ru-RU" dirty="0">
                <a:solidFill>
                  <a:schemeClr val="bg1"/>
                </a:solidFill>
                <a:latin typeface="Times New Roman" pitchFamily="18" charset="0"/>
                <a:cs typeface="Times New Roman" pitchFamily="18" charset="0"/>
              </a:rPr>
              <a:t> (4, 1/2, 0).</a:t>
            </a:r>
          </a:p>
          <a:p>
            <a:pPr marL="0" indent="449263"/>
            <a:r>
              <a:rPr lang="ru-RU" dirty="0" err="1">
                <a:solidFill>
                  <a:schemeClr val="bg1"/>
                </a:solidFill>
                <a:latin typeface="Times New Roman" pitchFamily="18" charset="0"/>
                <a:cs typeface="Times New Roman" pitchFamily="18" charset="0"/>
              </a:rPr>
              <a:t>Кері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мәндер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жалпы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бөлімге</a:t>
            </a:r>
            <a:r>
              <a:rPr lang="ru-RU" dirty="0">
                <a:solidFill>
                  <a:schemeClr val="bg1"/>
                </a:solidFill>
                <a:latin typeface="Times New Roman" pitchFamily="18" charset="0"/>
                <a:cs typeface="Times New Roman" pitchFamily="18" charset="0"/>
              </a:rPr>
              <a:t> (8/2, 1/2, 0) </a:t>
            </a:r>
            <a:r>
              <a:rPr lang="ru-RU" dirty="0" err="1">
                <a:solidFill>
                  <a:schemeClr val="bg1"/>
                </a:solidFill>
                <a:latin typeface="Times New Roman" pitchFamily="18" charset="0"/>
                <a:cs typeface="Times New Roman" pitchFamily="18" charset="0"/>
              </a:rPr>
              <a:t>келтіріледі</a:t>
            </a:r>
            <a:r>
              <a:rPr lang="ru-RU" dirty="0">
                <a:solidFill>
                  <a:schemeClr val="bg1"/>
                </a:solidFill>
                <a:latin typeface="Times New Roman" pitchFamily="18" charset="0"/>
                <a:cs typeface="Times New Roman" pitchFamily="18" charset="0"/>
              </a:rPr>
              <a:t>.</a:t>
            </a:r>
          </a:p>
          <a:p>
            <a:pPr marL="0" indent="449263"/>
            <a:r>
              <a:rPr lang="ru-RU" dirty="0" err="1">
                <a:solidFill>
                  <a:schemeClr val="bg1"/>
                </a:solidFill>
                <a:latin typeface="Times New Roman" pitchFamily="18" charset="0"/>
                <a:cs typeface="Times New Roman" pitchFamily="18" charset="0"/>
              </a:rPr>
              <a:t>Алымда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алынған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мәндер-Миллердің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индекстері</a:t>
            </a:r>
            <a:r>
              <a:rPr lang="ru-RU" dirty="0">
                <a:solidFill>
                  <a:schemeClr val="bg1"/>
                </a:solidFill>
                <a:latin typeface="Times New Roman" pitchFamily="18" charset="0"/>
                <a:cs typeface="Times New Roman" pitchFamily="18" charset="0"/>
              </a:rPr>
              <a:t> (810).</a:t>
            </a:r>
          </a:p>
        </p:txBody>
      </p:sp>
    </p:spTree>
    <p:extLst>
      <p:ext uri="{BB962C8B-B14F-4D97-AF65-F5344CB8AC3E}">
        <p14:creationId xmlns:p14="http://schemas.microsoft.com/office/powerpoint/2010/main" val="4230796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338" y="639445"/>
            <a:ext cx="7886700" cy="1325563"/>
          </a:xfrm>
        </p:spPr>
        <p:txBody>
          <a:bodyPr>
            <a:normAutofit fontScale="90000"/>
          </a:bodyPr>
          <a:lstStyle/>
          <a:p>
            <a:pPr algn="ctr"/>
            <a:r>
              <a:rPr lang="kk-KZ" b="1" dirty="0">
                <a:solidFill>
                  <a:schemeClr val="bg1"/>
                </a:solidFill>
                <a:latin typeface="Times New Roman" pitchFamily="18" charset="0"/>
                <a:cs typeface="Times New Roman" pitchFamily="18" charset="0"/>
              </a:rPr>
              <a:t>Кристалды торлардың </a:t>
            </a:r>
            <a:r>
              <a:rPr lang="kk-KZ" b="1" dirty="0" smtClean="0">
                <a:solidFill>
                  <a:schemeClr val="bg1"/>
                </a:solidFill>
                <a:latin typeface="Times New Roman" pitchFamily="18" charset="0"/>
                <a:cs typeface="Times New Roman" pitchFamily="18" charset="0"/>
              </a:rPr>
              <a:t>кемшіліктері </a:t>
            </a:r>
            <a:r>
              <a:rPr lang="kk-KZ" b="1" dirty="0">
                <a:solidFill>
                  <a:schemeClr val="bg1"/>
                </a:solidFill>
                <a:latin typeface="Times New Roman" pitchFamily="18" charset="0"/>
                <a:cs typeface="Times New Roman" pitchFamily="18" charset="0"/>
              </a:rPr>
              <a:t>мен ақаулары</a:t>
            </a:r>
            <a:r>
              <a:rPr lang="ru-RU" b="1" dirty="0">
                <a:latin typeface="Times New Roman" pitchFamily="18" charset="0"/>
                <a:cs typeface="Times New Roman" pitchFamily="18" charset="0"/>
              </a:rPr>
              <a:t/>
            </a:r>
            <a:br>
              <a:rPr lang="ru-RU" b="1"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77500" lnSpcReduction="20000"/>
          </a:bodyPr>
          <a:lstStyle/>
          <a:p>
            <a:pPr marL="0" indent="447675"/>
            <a:r>
              <a:rPr lang="kk-KZ" dirty="0">
                <a:solidFill>
                  <a:schemeClr val="bg1"/>
                </a:solidFill>
                <a:latin typeface="Times New Roman" pitchFamily="18" charset="0"/>
                <a:cs typeface="Times New Roman" pitchFamily="18" charset="0"/>
              </a:rPr>
              <a:t>Кристалды жүйелердің симметриясының қарастырылған қасиеттері жетілдірілген ішкі құрылымы бар мінсіз кристалдарға жатады. Іс жүзінде </a:t>
            </a:r>
            <a:r>
              <a:rPr lang="kk-KZ" dirty="0" smtClean="0">
                <a:solidFill>
                  <a:schemeClr val="bg1"/>
                </a:solidFill>
                <a:latin typeface="Times New Roman" pitchFamily="18" charset="0"/>
                <a:cs typeface="Times New Roman" pitchFamily="18" charset="0"/>
              </a:rPr>
              <a:t>мозайкалық </a:t>
            </a:r>
            <a:r>
              <a:rPr lang="kk-KZ" dirty="0">
                <a:solidFill>
                  <a:schemeClr val="bg1"/>
                </a:solidFill>
                <a:latin typeface="Times New Roman" pitchFamily="18" charset="0"/>
                <a:cs typeface="Times New Roman" pitchFamily="18" charset="0"/>
              </a:rPr>
              <a:t>құрылымы бар нақты құрылымдармен жұмыс істеу керек.              </a:t>
            </a:r>
            <a:endParaRPr lang="ru-RU" dirty="0">
              <a:solidFill>
                <a:schemeClr val="bg1"/>
              </a:solidFill>
              <a:latin typeface="Times New Roman" pitchFamily="18" charset="0"/>
              <a:cs typeface="Times New Roman" pitchFamily="18" charset="0"/>
            </a:endParaRPr>
          </a:p>
          <a:p>
            <a:pPr marL="0" indent="0">
              <a:buNone/>
            </a:pPr>
            <a:r>
              <a:rPr lang="kk-KZ" dirty="0">
                <a:solidFill>
                  <a:schemeClr val="bg1"/>
                </a:solidFill>
                <a:latin typeface="Times New Roman" pitchFamily="18" charset="0"/>
                <a:cs typeface="Times New Roman" pitchFamily="18" charset="0"/>
              </a:rPr>
              <a:t> </a:t>
            </a:r>
            <a:endParaRPr lang="ru-RU" dirty="0">
              <a:solidFill>
                <a:schemeClr val="bg1"/>
              </a:solidFill>
              <a:latin typeface="Times New Roman" pitchFamily="18" charset="0"/>
              <a:cs typeface="Times New Roman" pitchFamily="18" charset="0"/>
            </a:endParaRPr>
          </a:p>
          <a:p>
            <a:pPr marL="0" indent="447675"/>
            <a:r>
              <a:rPr lang="kk-KZ" dirty="0">
                <a:solidFill>
                  <a:schemeClr val="bg1"/>
                </a:solidFill>
                <a:latin typeface="Times New Roman" pitchFamily="18" charset="0"/>
                <a:cs typeface="Times New Roman" pitchFamily="18" charset="0"/>
              </a:rPr>
              <a:t>  Әдетте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кристалдар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блоктардан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жасалған</a:t>
            </a:r>
            <a:r>
              <a:rPr lang="ru-RU" dirty="0">
                <a:solidFill>
                  <a:schemeClr val="bg1"/>
                </a:solidFill>
                <a:latin typeface="Times New Roman" pitchFamily="18" charset="0"/>
                <a:cs typeface="Times New Roman" pitchFamily="18" charset="0"/>
              </a:rPr>
              <a:t>, тек </a:t>
            </a:r>
            <a:r>
              <a:rPr lang="ru-RU" dirty="0" err="1">
                <a:solidFill>
                  <a:schemeClr val="bg1"/>
                </a:solidFill>
                <a:latin typeface="Times New Roman" pitchFamily="18" charset="0"/>
                <a:cs typeface="Times New Roman" pitchFamily="18" charset="0"/>
              </a:rPr>
              <a:t>бір-біріне</a:t>
            </a:r>
            <a:r>
              <a:rPr lang="ru-RU" dirty="0">
                <a:solidFill>
                  <a:schemeClr val="bg1"/>
                </a:solidFill>
                <a:latin typeface="Times New Roman" pitchFamily="18" charset="0"/>
                <a:cs typeface="Times New Roman" pitchFamily="18" charset="0"/>
              </a:rPr>
              <a:t> параллель. </a:t>
            </a:r>
            <a:r>
              <a:rPr lang="ru-RU" dirty="0" err="1">
                <a:solidFill>
                  <a:schemeClr val="bg1"/>
                </a:solidFill>
                <a:latin typeface="Times New Roman" pitchFamily="18" charset="0"/>
                <a:cs typeface="Times New Roman" pitchFamily="18" charset="0"/>
              </a:rPr>
              <a:t>Блоктардың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өлшемдері</a:t>
            </a:r>
            <a:r>
              <a:rPr lang="ru-RU" dirty="0">
                <a:solidFill>
                  <a:schemeClr val="bg1"/>
                </a:solidFill>
                <a:latin typeface="Times New Roman" pitchFamily="18" charset="0"/>
                <a:cs typeface="Times New Roman" pitchFamily="18" charset="0"/>
              </a:rPr>
              <a:t> 10-6-10-8 м </a:t>
            </a:r>
            <a:r>
              <a:rPr lang="ru-RU" dirty="0" err="1">
                <a:solidFill>
                  <a:schemeClr val="bg1"/>
                </a:solidFill>
                <a:latin typeface="Times New Roman" pitchFamily="18" charset="0"/>
                <a:cs typeface="Times New Roman" pitchFamily="18" charset="0"/>
              </a:rPr>
              <a:t>диапазонында</a:t>
            </a:r>
            <a:r>
              <a:rPr lang="ru-RU" dirty="0">
                <a:solidFill>
                  <a:schemeClr val="bg1"/>
                </a:solidFill>
                <a:latin typeface="Times New Roman" pitchFamily="18" charset="0"/>
                <a:cs typeface="Times New Roman" pitchFamily="18" charset="0"/>
              </a:rPr>
              <a:t>, ал </a:t>
            </a:r>
            <a:r>
              <a:rPr lang="ru-RU" dirty="0" err="1">
                <a:solidFill>
                  <a:schemeClr val="bg1"/>
                </a:solidFill>
                <a:latin typeface="Times New Roman" pitchFamily="18" charset="0"/>
                <a:cs typeface="Times New Roman" pitchFamily="18" charset="0"/>
              </a:rPr>
              <a:t>олардың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арасындағы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бұрыштардың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шамасы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бірнеше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секундтан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бірнеше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минутқа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дейін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ауытқиды</a:t>
            </a:r>
            <a:r>
              <a:rPr lang="ru-RU" dirty="0">
                <a:solidFill>
                  <a:schemeClr val="bg1"/>
                </a:solidFill>
                <a:latin typeface="Times New Roman" pitchFamily="18" charset="0"/>
                <a:cs typeface="Times New Roman" pitchFamily="18" charset="0"/>
              </a:rPr>
              <a:t>.</a:t>
            </a:r>
          </a:p>
          <a:p>
            <a:pPr marL="0" indent="447675"/>
            <a:r>
              <a:rPr lang="ru-RU" dirty="0" err="1">
                <a:solidFill>
                  <a:schemeClr val="bg1"/>
                </a:solidFill>
                <a:latin typeface="Times New Roman" pitchFamily="18" charset="0"/>
                <a:cs typeface="Times New Roman" pitchFamily="18" charset="0"/>
              </a:rPr>
              <a:t>Бұл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жағдайда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бір-бірімен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байланысқан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блоктардағы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әртүрлі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бағдарға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болғандықтан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өтпелі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қабат</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пайда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онда</a:t>
            </a:r>
            <a:r>
              <a:rPr lang="ru-RU" dirty="0">
                <a:solidFill>
                  <a:schemeClr val="bg1"/>
                </a:solidFill>
                <a:latin typeface="Times New Roman" pitchFamily="18" charset="0"/>
                <a:cs typeface="Times New Roman" pitchFamily="18" charset="0"/>
              </a:rPr>
              <a:t> тор </a:t>
            </a:r>
            <a:r>
              <a:rPr lang="ru-RU" dirty="0" err="1">
                <a:solidFill>
                  <a:schemeClr val="bg1"/>
                </a:solidFill>
                <a:latin typeface="Times New Roman" pitchFamily="18" charset="0"/>
                <a:cs typeface="Times New Roman" pitchFamily="18" charset="0"/>
              </a:rPr>
              <a:t>біртіндеп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бағдардан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екінші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бағдарға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ауысады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Тағы</a:t>
            </a:r>
            <a:r>
              <a:rPr lang="ru-RU" dirty="0">
                <a:solidFill>
                  <a:schemeClr val="bg1"/>
                </a:solidFill>
                <a:latin typeface="Times New Roman" pitchFamily="18" charset="0"/>
                <a:cs typeface="Times New Roman" pitchFamily="18" charset="0"/>
              </a:rPr>
              <a:t> да </a:t>
            </a:r>
            <a:r>
              <a:rPr lang="ru-RU" dirty="0" err="1">
                <a:solidFill>
                  <a:schemeClr val="bg1"/>
                </a:solidFill>
                <a:latin typeface="Times New Roman" pitchFamily="18" charset="0"/>
                <a:cs typeface="Times New Roman" pitchFamily="18" charset="0"/>
              </a:rPr>
              <a:t>үлкен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бұрмалауға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поликристалдар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дәндерінің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шекарасындағы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торлар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ұшырайды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арасындағы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бұрыштары</a:t>
            </a:r>
            <a:r>
              <a:rPr lang="ru-RU" dirty="0">
                <a:solidFill>
                  <a:schemeClr val="bg1"/>
                </a:solidFill>
                <a:latin typeface="Times New Roman" pitchFamily="18" charset="0"/>
                <a:cs typeface="Times New Roman" pitchFamily="18" charset="0"/>
              </a:rPr>
              <a:t> он </a:t>
            </a:r>
            <a:r>
              <a:rPr lang="ru-RU" dirty="0" err="1">
                <a:solidFill>
                  <a:schemeClr val="bg1"/>
                </a:solidFill>
                <a:latin typeface="Times New Roman" pitchFamily="18" charset="0"/>
                <a:cs typeface="Times New Roman" pitchFamily="18" charset="0"/>
              </a:rPr>
              <a:t>градусқа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жетеді</a:t>
            </a:r>
            <a:r>
              <a:rPr lang="ru-RU" dirty="0">
                <a:solidFill>
                  <a:schemeClr val="bg1"/>
                </a:solidFill>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940966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628650" y="665018"/>
                <a:ext cx="7886700" cy="5926975"/>
              </a:xfrm>
            </p:spPr>
            <p:txBody>
              <a:bodyPr>
                <a:normAutofit fontScale="85000" lnSpcReduction="20000"/>
              </a:bodyPr>
              <a:lstStyle/>
              <a:p>
                <a:pPr marL="0" indent="447675"/>
                <a:r>
                  <a:rPr lang="kk-KZ" b="1" dirty="0" smtClean="0">
                    <a:solidFill>
                      <a:schemeClr val="bg1"/>
                    </a:solidFill>
                    <a:latin typeface="Times New Roman" pitchFamily="18" charset="0"/>
                    <a:cs typeface="Times New Roman" pitchFamily="18" charset="0"/>
                  </a:rPr>
                  <a:t> Френкель бойынша ақаулар</a:t>
                </a:r>
                <a:r>
                  <a:rPr lang="kk-KZ" dirty="0">
                    <a:solidFill>
                      <a:schemeClr val="bg1"/>
                    </a:solidFill>
                    <a:latin typeface="Times New Roman" pitchFamily="18" charset="0"/>
                    <a:cs typeface="Times New Roman" pitchFamily="18" charset="0"/>
                  </a:rPr>
                  <a:t>. Кез келген температурада кристалда энергиясы еркіндік дәрежесі бойынша энергияның біркелкі таралу Заңына жауап беретін орташа мәннен көп немесе аз атомдар бар. Жоғары энергияға ие атомдар тепе-теңдік күйінен жаңа күйге, мысалы, бір Элементарлық ұяшықтан екіншісіне немесе торап аралығына ауыса алады.  Бұл процесс бос түйін (бос жұмыс орны) мен атомның пайда болуымен байланысты. Кристалдың тұрақты құрылымындағы мұндай ақаулар Френкель бойынша ақаулар деп аталады. </a:t>
                </a:r>
                <a:r>
                  <a:rPr lang="en-US" dirty="0" err="1">
                    <a:solidFill>
                      <a:schemeClr val="bg1"/>
                    </a:solidFill>
                    <a:latin typeface="Times New Roman" pitchFamily="18" charset="0"/>
                    <a:cs typeface="Times New Roman" pitchFamily="18" charset="0"/>
                  </a:rPr>
                  <a:t>Олардың</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шоғырлануы</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пФ</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мынадай</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арақатынаспен</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анықталады</a:t>
                </a:r>
                <a:r>
                  <a:rPr lang="en-US" dirty="0" smtClean="0">
                    <a:solidFill>
                      <a:schemeClr val="bg1"/>
                    </a:solidFill>
                    <a:latin typeface="Times New Roman" pitchFamily="18" charset="0"/>
                    <a:cs typeface="Times New Roman" pitchFamily="18" charset="0"/>
                  </a:rPr>
                  <a:t>:</a:t>
                </a:r>
                <a:endParaRPr lang="kk-KZ" dirty="0" smtClean="0">
                  <a:solidFill>
                    <a:schemeClr val="bg1"/>
                  </a:solidFill>
                  <a:latin typeface="Times New Roman" pitchFamily="18" charset="0"/>
                  <a:cs typeface="Times New Roman" pitchFamily="18" charset="0"/>
                </a:endParaRPr>
              </a:p>
              <a:p>
                <a:pPr marL="0" indent="0">
                  <a:buNone/>
                </a:pPr>
                <a:endParaRPr lang="ru-RU" dirty="0">
                  <a:solidFill>
                    <a:schemeClr val="bg1"/>
                  </a:solidFill>
                  <a:latin typeface="Times New Roman" pitchFamily="18" charset="0"/>
                  <a:cs typeface="Times New Roman" pitchFamily="18" charset="0"/>
                </a:endParaRPr>
              </a:p>
              <a:p>
                <a:pPr marL="0" indent="447675"/>
                <a14:m>
                  <m:oMath xmlns:m="http://schemas.openxmlformats.org/officeDocument/2006/math">
                    <m:sSub>
                      <m:sSubPr>
                        <m:ctrlPr>
                          <a:rPr lang="ru-RU" sz="4200" i="1">
                            <a:solidFill>
                              <a:schemeClr val="bg1"/>
                            </a:solidFill>
                            <a:latin typeface="Cambria Math" panose="02040503050406030204" pitchFamily="18" charset="0"/>
                          </a:rPr>
                        </m:ctrlPr>
                      </m:sSubPr>
                      <m:e>
                        <m:r>
                          <a:rPr lang="en-US" sz="4200" i="1">
                            <a:solidFill>
                              <a:schemeClr val="bg1"/>
                            </a:solidFill>
                            <a:latin typeface="Cambria Math"/>
                          </a:rPr>
                          <m:t>𝑛</m:t>
                        </m:r>
                      </m:e>
                      <m:sub>
                        <m:r>
                          <a:rPr lang="en-US" sz="4200" i="1">
                            <a:solidFill>
                              <a:schemeClr val="bg1"/>
                            </a:solidFill>
                            <a:latin typeface="Cambria Math"/>
                          </a:rPr>
                          <m:t>ф</m:t>
                        </m:r>
                      </m:sub>
                    </m:sSub>
                    <m:r>
                      <a:rPr lang="en-US" sz="4200" i="1">
                        <a:solidFill>
                          <a:schemeClr val="bg1"/>
                        </a:solidFill>
                        <a:latin typeface="Cambria Math"/>
                      </a:rPr>
                      <m:t>=</m:t>
                    </m:r>
                    <m:r>
                      <a:rPr lang="en-US" sz="4200" i="1">
                        <a:solidFill>
                          <a:schemeClr val="bg1"/>
                        </a:solidFill>
                        <a:latin typeface="Cambria Math"/>
                      </a:rPr>
                      <m:t>𝐴𝑁</m:t>
                    </m:r>
                    <m:sSup>
                      <m:sSupPr>
                        <m:ctrlPr>
                          <a:rPr lang="ru-RU" sz="4200" i="1">
                            <a:solidFill>
                              <a:schemeClr val="bg1"/>
                            </a:solidFill>
                            <a:latin typeface="Cambria Math" panose="02040503050406030204" pitchFamily="18" charset="0"/>
                          </a:rPr>
                        </m:ctrlPr>
                      </m:sSupPr>
                      <m:e>
                        <m:r>
                          <a:rPr lang="en-US" sz="4200" i="1">
                            <a:solidFill>
                              <a:schemeClr val="bg1"/>
                            </a:solidFill>
                            <a:latin typeface="Cambria Math"/>
                          </a:rPr>
                          <m:t>𝑒</m:t>
                        </m:r>
                      </m:e>
                      <m:sup>
                        <m:r>
                          <a:rPr lang="en-US" sz="4200" i="1">
                            <a:solidFill>
                              <a:schemeClr val="bg1"/>
                            </a:solidFill>
                            <a:latin typeface="Cambria Math"/>
                          </a:rPr>
                          <m:t>−</m:t>
                        </m:r>
                        <m:sSub>
                          <m:sSubPr>
                            <m:ctrlPr>
                              <a:rPr lang="ru-RU" sz="4200" i="1">
                                <a:solidFill>
                                  <a:schemeClr val="bg1"/>
                                </a:solidFill>
                                <a:latin typeface="Cambria Math" panose="02040503050406030204" pitchFamily="18" charset="0"/>
                              </a:rPr>
                            </m:ctrlPr>
                          </m:sSubPr>
                          <m:e>
                            <m:r>
                              <a:rPr lang="en-US" sz="4200" i="1">
                                <a:solidFill>
                                  <a:schemeClr val="bg1"/>
                                </a:solidFill>
                                <a:latin typeface="Cambria Math"/>
                              </a:rPr>
                              <m:t>𝐸</m:t>
                            </m:r>
                          </m:e>
                          <m:sub>
                            <m:r>
                              <a:rPr lang="en-US" sz="4200" i="1">
                                <a:solidFill>
                                  <a:schemeClr val="bg1"/>
                                </a:solidFill>
                                <a:latin typeface="Cambria Math"/>
                              </a:rPr>
                              <m:t>ф</m:t>
                            </m:r>
                          </m:sub>
                        </m:sSub>
                        <m:r>
                          <a:rPr lang="en-US" sz="4200" i="1">
                            <a:solidFill>
                              <a:schemeClr val="bg1"/>
                            </a:solidFill>
                            <a:latin typeface="Cambria Math"/>
                          </a:rPr>
                          <m:t>/</m:t>
                        </m:r>
                        <m:sSub>
                          <m:sSubPr>
                            <m:ctrlPr>
                              <a:rPr lang="ru-RU" sz="4200" i="1">
                                <a:solidFill>
                                  <a:schemeClr val="bg1"/>
                                </a:solidFill>
                                <a:latin typeface="Cambria Math" panose="02040503050406030204" pitchFamily="18" charset="0"/>
                              </a:rPr>
                            </m:ctrlPr>
                          </m:sSubPr>
                          <m:e>
                            <m:r>
                              <a:rPr lang="en-US" sz="4200" i="1">
                                <a:solidFill>
                                  <a:schemeClr val="bg1"/>
                                </a:solidFill>
                                <a:latin typeface="Cambria Math"/>
                              </a:rPr>
                              <m:t>𝑘</m:t>
                            </m:r>
                          </m:e>
                          <m:sub>
                            <m:r>
                              <a:rPr lang="en-US" sz="4200" i="1">
                                <a:solidFill>
                                  <a:schemeClr val="bg1"/>
                                </a:solidFill>
                                <a:latin typeface="Cambria Math"/>
                              </a:rPr>
                              <m:t>𝐵</m:t>
                            </m:r>
                          </m:sub>
                        </m:sSub>
                        <m:r>
                          <a:rPr lang="en-US" sz="4200" i="1">
                            <a:solidFill>
                              <a:schemeClr val="bg1"/>
                            </a:solidFill>
                            <a:latin typeface="Cambria Math"/>
                          </a:rPr>
                          <m:t>𝑇</m:t>
                        </m:r>
                      </m:sup>
                    </m:sSup>
                  </m:oMath>
                </a14:m>
                <a:endParaRPr lang="ru-RU" dirty="0">
                  <a:solidFill>
                    <a:schemeClr val="bg1"/>
                  </a:solidFill>
                  <a:latin typeface="Times New Roman" pitchFamily="18" charset="0"/>
                  <a:cs typeface="Times New Roman" pitchFamily="18" charset="0"/>
                </a:endParaRPr>
              </a:p>
              <a:p>
                <a:pPr marL="0" indent="0">
                  <a:buNone/>
                </a:pPr>
                <a:endParaRPr lang="ru-RU" dirty="0">
                  <a:solidFill>
                    <a:schemeClr val="bg1"/>
                  </a:solidFill>
                  <a:latin typeface="Times New Roman" pitchFamily="18" charset="0"/>
                  <a:cs typeface="Times New Roman" pitchFamily="18" charset="0"/>
                </a:endParaRPr>
              </a:p>
              <a:p>
                <a:pPr marL="0" indent="447675"/>
                <a:r>
                  <a:rPr lang="en-US" dirty="0" err="1">
                    <a:solidFill>
                      <a:schemeClr val="bg1"/>
                    </a:solidFill>
                    <a:latin typeface="Times New Roman" pitchFamily="18" charset="0"/>
                    <a:cs typeface="Times New Roman" pitchFamily="18" charset="0"/>
                  </a:rPr>
                  <a:t>мұнда</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kB</a:t>
                </a:r>
                <a:r>
                  <a:rPr lang="en-US" dirty="0">
                    <a:solidFill>
                      <a:schemeClr val="bg1"/>
                    </a:solidFill>
                    <a:latin typeface="Times New Roman" pitchFamily="18" charset="0"/>
                    <a:cs typeface="Times New Roman" pitchFamily="18" charset="0"/>
                  </a:rPr>
                  <a:t>-</a:t>
                </a:r>
                <a:r>
                  <a:rPr lang="kk-KZ" dirty="0">
                    <a:solidFill>
                      <a:schemeClr val="bg1"/>
                    </a:solidFill>
                    <a:latin typeface="Times New Roman" pitchFamily="18" charset="0"/>
                    <a:cs typeface="Times New Roman" pitchFamily="18" charset="0"/>
                  </a:rPr>
                  <a:t>Больцман тұрақтысы</a:t>
                </a:r>
                <a:r>
                  <a:rPr lang="en-US" dirty="0">
                    <a:solidFill>
                      <a:schemeClr val="bg1"/>
                    </a:solidFill>
                    <a:latin typeface="Times New Roman" pitchFamily="18" charset="0"/>
                    <a:cs typeface="Times New Roman" pitchFamily="18" charset="0"/>
                  </a:rPr>
                  <a:t>; ЕФ — </a:t>
                </a:r>
                <a:r>
                  <a:rPr lang="en-US" dirty="0" err="1">
                    <a:solidFill>
                      <a:schemeClr val="bg1"/>
                    </a:solidFill>
                    <a:latin typeface="Times New Roman" pitchFamily="18" charset="0"/>
                    <a:cs typeface="Times New Roman" pitchFamily="18" charset="0"/>
                  </a:rPr>
                  <a:t>тораптар</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аралығына</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енгізу</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энергиясы</a:t>
                </a:r>
                <a:r>
                  <a:rPr lang="en-US" dirty="0">
                    <a:solidFill>
                      <a:schemeClr val="bg1"/>
                    </a:solidFill>
                    <a:latin typeface="Times New Roman" pitchFamily="18" charset="0"/>
                    <a:cs typeface="Times New Roman" pitchFamily="18" charset="0"/>
                  </a:rPr>
                  <a:t>; N — </a:t>
                </a:r>
                <a:r>
                  <a:rPr lang="en-US" dirty="0" err="1">
                    <a:solidFill>
                      <a:schemeClr val="bg1"/>
                    </a:solidFill>
                    <a:latin typeface="Times New Roman" pitchFamily="18" charset="0"/>
                    <a:cs typeface="Times New Roman" pitchFamily="18" charset="0"/>
                  </a:rPr>
                  <a:t>кристалдың</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осы</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көлеміндегі</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тор</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тораптарының</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саны</a:t>
                </a:r>
                <a:r>
                  <a:rPr lang="en-US" dirty="0">
                    <a:solidFill>
                      <a:schemeClr val="bg1"/>
                    </a:solidFill>
                    <a:latin typeface="Times New Roman" pitchFamily="18" charset="0"/>
                    <a:cs typeface="Times New Roman" pitchFamily="18" charset="0"/>
                  </a:rPr>
                  <a:t>; A-1 </a:t>
                </a:r>
                <a:r>
                  <a:rPr lang="en-US" dirty="0" err="1">
                    <a:solidFill>
                      <a:schemeClr val="bg1"/>
                    </a:solidFill>
                    <a:latin typeface="Times New Roman" pitchFamily="18" charset="0"/>
                    <a:cs typeface="Times New Roman" pitchFamily="18" charset="0"/>
                  </a:rPr>
                  <a:t>атомға</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есептегендегі</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тораптар</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аралығының</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санын</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сипаттайтын</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бүтін</a:t>
                </a:r>
                <a:r>
                  <a:rPr lang="en-US" dirty="0">
                    <a:solidFill>
                      <a:schemeClr val="bg1"/>
                    </a:solidFill>
                    <a:latin typeface="Times New Roman" pitchFamily="18" charset="0"/>
                    <a:cs typeface="Times New Roman" pitchFamily="18" charset="0"/>
                  </a:rPr>
                  <a:t> </a:t>
                </a:r>
                <a:r>
                  <a:rPr lang="en-US" dirty="0" err="1">
                    <a:solidFill>
                      <a:schemeClr val="bg1"/>
                    </a:solidFill>
                    <a:latin typeface="Times New Roman" pitchFamily="18" charset="0"/>
                    <a:cs typeface="Times New Roman" pitchFamily="18" charset="0"/>
                  </a:rPr>
                  <a:t>сан</a:t>
                </a:r>
                <a:r>
                  <a:rPr lang="en-US" dirty="0">
                    <a:solidFill>
                      <a:schemeClr val="bg1"/>
                    </a:solidFill>
                    <a:latin typeface="Times New Roman" pitchFamily="18" charset="0"/>
                    <a:cs typeface="Times New Roman" pitchFamily="18" charset="0"/>
                  </a:rPr>
                  <a:t>.</a:t>
                </a:r>
                <a:endParaRPr lang="ru-RU" dirty="0">
                  <a:solidFill>
                    <a:schemeClr val="bg1"/>
                  </a:solidFill>
                  <a:latin typeface="Times New Roman" pitchFamily="18" charset="0"/>
                  <a:cs typeface="Times New Roman" pitchFamily="18" charset="0"/>
                </a:endParaRP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628650" y="665018"/>
                <a:ext cx="7886700" cy="5926975"/>
              </a:xfrm>
              <a:blipFill rotWithShape="0">
                <a:blip r:embed="rId2"/>
                <a:stretch>
                  <a:fillRect l="-1159" t="-2469" r="-1855" b="-206"/>
                </a:stretch>
              </a:blipFill>
            </p:spPr>
            <p:txBody>
              <a:bodyPr/>
              <a:lstStyle/>
              <a:p>
                <a:r>
                  <a:rPr lang="ru-RU">
                    <a:noFill/>
                  </a:rPr>
                  <a:t> </a:t>
                </a:r>
              </a:p>
            </p:txBody>
          </p:sp>
        </mc:Fallback>
      </mc:AlternateContent>
    </p:spTree>
    <p:extLst>
      <p:ext uri="{BB962C8B-B14F-4D97-AF65-F5344CB8AC3E}">
        <p14:creationId xmlns:p14="http://schemas.microsoft.com/office/powerpoint/2010/main" val="3207780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628650" y="673331"/>
                <a:ext cx="7886700" cy="5926974"/>
              </a:xfrm>
            </p:spPr>
            <p:txBody>
              <a:bodyPr>
                <a:normAutofit fontScale="77500" lnSpcReduction="20000"/>
              </a:bodyPr>
              <a:lstStyle/>
              <a:p>
                <a:pPr marL="0" indent="447675"/>
                <a:r>
                  <a:rPr lang="kk-KZ" b="1" dirty="0" smtClean="0">
                    <a:solidFill>
                      <a:schemeClr val="bg1"/>
                    </a:solidFill>
                    <a:latin typeface="Times New Roman" pitchFamily="18" charset="0"/>
                    <a:cs typeface="Times New Roman" pitchFamily="18" charset="0"/>
                  </a:rPr>
                  <a:t>Шот бойынша ақаула</a:t>
                </a:r>
                <a:r>
                  <a:rPr lang="kk-KZ" dirty="0">
                    <a:solidFill>
                      <a:schemeClr val="bg1"/>
                    </a:solidFill>
                    <a:latin typeface="Times New Roman" pitchFamily="18" charset="0"/>
                    <a:cs typeface="Times New Roman" pitchFamily="18" charset="0"/>
                  </a:rPr>
                  <a:t>р. Ішкі буланудан басқа Кристалл бетінен атомдардың толық немесе ішінара булануы мүмкін. Атом толық буланған кезде кристалдың бетін тастап, жаңа фазаға — буға өтеді. Атомның ішінара булануы кезінде Кристал бетінен бет үстіне өтеді.</a:t>
                </a:r>
                <a:endParaRPr lang="ru-RU" dirty="0">
                  <a:solidFill>
                    <a:schemeClr val="bg1"/>
                  </a:solidFill>
                  <a:latin typeface="Times New Roman" pitchFamily="18" charset="0"/>
                  <a:cs typeface="Times New Roman" pitchFamily="18" charset="0"/>
                </a:endParaRPr>
              </a:p>
              <a:p>
                <a:pPr marL="0" indent="447675"/>
                <a:r>
                  <a:rPr lang="kk-KZ" dirty="0">
                    <a:solidFill>
                      <a:schemeClr val="bg1"/>
                    </a:solidFill>
                    <a:latin typeface="Times New Roman" pitchFamily="18" charset="0"/>
                    <a:cs typeface="Times New Roman" pitchFamily="18" charset="0"/>
                  </a:rPr>
                  <a:t>Басқа жағдайларда кристалдың үстіңгі қабатында бос орындар пайда болады. Терең жатқан атоммен толтырылған кезде бос жұмыс орны кристалдың ішіне тартылады және одан әрі оның көлемі бойынша диффундирленеді. Бұл бос жұмыс орындарын орналастыруға болмайды, себебі олардың түзілуі бір мезгілде атомды торап аралығына енгізумен қатар жүрмейді. Мұндай Бос орындар шот бойынша ақаулар деп аталады. N тораптары бар нақты кристалда шоттағы бос орындардың тепе-тең саны</a:t>
                </a:r>
                <a:endParaRPr lang="ru-RU" dirty="0">
                  <a:solidFill>
                    <a:schemeClr val="bg1"/>
                  </a:solidFill>
                  <a:latin typeface="Times New Roman" pitchFamily="18" charset="0"/>
                  <a:cs typeface="Times New Roman" pitchFamily="18" charset="0"/>
                </a:endParaRPr>
              </a:p>
              <a:p>
                <a:pPr marL="0" indent="0">
                  <a:buNone/>
                </a:pPr>
                <a:endParaRPr lang="ru-RU" dirty="0">
                  <a:solidFill>
                    <a:schemeClr val="bg1"/>
                  </a:solidFill>
                  <a:latin typeface="Times New Roman" pitchFamily="18" charset="0"/>
                  <a:cs typeface="Times New Roman" pitchFamily="18" charset="0"/>
                </a:endParaRPr>
              </a:p>
              <a:p>
                <a:pPr marL="0" indent="447675"/>
                <a14:m>
                  <m:oMath xmlns:m="http://schemas.openxmlformats.org/officeDocument/2006/math">
                    <m:sSub>
                      <m:sSubPr>
                        <m:ctrlPr>
                          <a:rPr lang="ru-RU" sz="4600" i="1">
                            <a:solidFill>
                              <a:schemeClr val="bg1"/>
                            </a:solidFill>
                            <a:latin typeface="Cambria Math" panose="02040503050406030204" pitchFamily="18" charset="0"/>
                          </a:rPr>
                        </m:ctrlPr>
                      </m:sSubPr>
                      <m:e>
                        <m:r>
                          <a:rPr lang="kk-KZ" sz="4600" i="1">
                            <a:solidFill>
                              <a:schemeClr val="bg1"/>
                            </a:solidFill>
                            <a:latin typeface="Cambria Math"/>
                          </a:rPr>
                          <m:t>𝑛</m:t>
                        </m:r>
                      </m:e>
                      <m:sub>
                        <m:r>
                          <a:rPr lang="kk-KZ" sz="4600" i="1">
                            <a:solidFill>
                              <a:schemeClr val="bg1"/>
                            </a:solidFill>
                            <a:latin typeface="Cambria Math"/>
                          </a:rPr>
                          <m:t>ш</m:t>
                        </m:r>
                      </m:sub>
                    </m:sSub>
                    <m:r>
                      <a:rPr lang="en-US" sz="4600" i="1">
                        <a:solidFill>
                          <a:schemeClr val="bg1"/>
                        </a:solidFill>
                        <a:latin typeface="Cambria Math"/>
                      </a:rPr>
                      <m:t>=</m:t>
                    </m:r>
                    <m:r>
                      <a:rPr lang="en-US" sz="4600" i="1">
                        <a:solidFill>
                          <a:schemeClr val="bg1"/>
                        </a:solidFill>
                        <a:latin typeface="Cambria Math"/>
                      </a:rPr>
                      <m:t>𝐴𝑁</m:t>
                    </m:r>
                    <m:sSup>
                      <m:sSupPr>
                        <m:ctrlPr>
                          <a:rPr lang="ru-RU" sz="4600" i="1">
                            <a:solidFill>
                              <a:schemeClr val="bg1"/>
                            </a:solidFill>
                            <a:latin typeface="Cambria Math" panose="02040503050406030204" pitchFamily="18" charset="0"/>
                          </a:rPr>
                        </m:ctrlPr>
                      </m:sSupPr>
                      <m:e>
                        <m:r>
                          <a:rPr lang="en-US" sz="4600" i="1">
                            <a:solidFill>
                              <a:schemeClr val="bg1"/>
                            </a:solidFill>
                            <a:latin typeface="Cambria Math"/>
                          </a:rPr>
                          <m:t>𝑒</m:t>
                        </m:r>
                      </m:e>
                      <m:sup>
                        <m:r>
                          <a:rPr lang="en-US" sz="4600" i="1">
                            <a:solidFill>
                              <a:schemeClr val="bg1"/>
                            </a:solidFill>
                            <a:latin typeface="Cambria Math"/>
                          </a:rPr>
                          <m:t>−</m:t>
                        </m:r>
                        <m:sSub>
                          <m:sSubPr>
                            <m:ctrlPr>
                              <a:rPr lang="ru-RU" sz="4600" i="1">
                                <a:solidFill>
                                  <a:schemeClr val="bg1"/>
                                </a:solidFill>
                                <a:latin typeface="Cambria Math" panose="02040503050406030204" pitchFamily="18" charset="0"/>
                              </a:rPr>
                            </m:ctrlPr>
                          </m:sSubPr>
                          <m:e>
                            <m:r>
                              <a:rPr lang="en-US" sz="4600" i="1">
                                <a:solidFill>
                                  <a:schemeClr val="bg1"/>
                                </a:solidFill>
                                <a:latin typeface="Cambria Math"/>
                              </a:rPr>
                              <m:t>𝐸</m:t>
                            </m:r>
                          </m:e>
                          <m:sub>
                            <m:r>
                              <a:rPr lang="en-US" sz="4600" i="1">
                                <a:solidFill>
                                  <a:schemeClr val="bg1"/>
                                </a:solidFill>
                                <a:latin typeface="Cambria Math"/>
                              </a:rPr>
                              <m:t>ш</m:t>
                            </m:r>
                          </m:sub>
                        </m:sSub>
                        <m:r>
                          <a:rPr lang="en-US" sz="4600" i="1">
                            <a:solidFill>
                              <a:schemeClr val="bg1"/>
                            </a:solidFill>
                            <a:latin typeface="Cambria Math"/>
                          </a:rPr>
                          <m:t>/</m:t>
                        </m:r>
                        <m:sSub>
                          <m:sSubPr>
                            <m:ctrlPr>
                              <a:rPr lang="ru-RU" sz="4600" i="1">
                                <a:solidFill>
                                  <a:schemeClr val="bg1"/>
                                </a:solidFill>
                                <a:latin typeface="Cambria Math" panose="02040503050406030204" pitchFamily="18" charset="0"/>
                              </a:rPr>
                            </m:ctrlPr>
                          </m:sSubPr>
                          <m:e>
                            <m:r>
                              <a:rPr lang="en-US" sz="4600" i="1">
                                <a:solidFill>
                                  <a:schemeClr val="bg1"/>
                                </a:solidFill>
                                <a:latin typeface="Cambria Math"/>
                              </a:rPr>
                              <m:t>𝑘</m:t>
                            </m:r>
                          </m:e>
                          <m:sub>
                            <m:r>
                              <a:rPr lang="en-US" sz="4600" i="1">
                                <a:solidFill>
                                  <a:schemeClr val="bg1"/>
                                </a:solidFill>
                                <a:latin typeface="Cambria Math"/>
                              </a:rPr>
                              <m:t>𝐵</m:t>
                            </m:r>
                          </m:sub>
                        </m:sSub>
                        <m:r>
                          <a:rPr lang="en-US" sz="4600" i="1">
                            <a:solidFill>
                              <a:schemeClr val="bg1"/>
                            </a:solidFill>
                            <a:latin typeface="Cambria Math"/>
                          </a:rPr>
                          <m:t>𝑇</m:t>
                        </m:r>
                      </m:sup>
                    </m:sSup>
                  </m:oMath>
                </a14:m>
                <a:endParaRPr lang="ru-RU" dirty="0" smtClean="0">
                  <a:solidFill>
                    <a:schemeClr val="bg1"/>
                  </a:solidFill>
                  <a:latin typeface="Times New Roman" pitchFamily="18" charset="0"/>
                  <a:cs typeface="Times New Roman" pitchFamily="18" charset="0"/>
                </a:endParaRPr>
              </a:p>
              <a:p>
                <a:pPr marL="0" indent="0">
                  <a:buNone/>
                </a:pPr>
                <a:endParaRPr lang="ru-RU" dirty="0">
                  <a:solidFill>
                    <a:schemeClr val="bg1"/>
                  </a:solidFill>
                  <a:latin typeface="Times New Roman" pitchFamily="18" charset="0"/>
                  <a:cs typeface="Times New Roman" pitchFamily="18" charset="0"/>
                </a:endParaRPr>
              </a:p>
              <a:p>
                <a:pPr marL="0" indent="447675"/>
                <a:r>
                  <a:rPr lang="kk-KZ" dirty="0">
                    <a:solidFill>
                      <a:schemeClr val="bg1"/>
                    </a:solidFill>
                    <a:latin typeface="Times New Roman" pitchFamily="18" charset="0"/>
                    <a:cs typeface="Times New Roman" pitchFamily="18" charset="0"/>
                  </a:rPr>
                  <a:t>мұнда EI-бос жұмыс орындарының пайда болу энергиясы, және де УЖ &lt; Б (алюминий үшін УК = 0,75 эВ).</a:t>
                </a:r>
                <a:endParaRPr lang="ru-RU" dirty="0">
                  <a:solidFill>
                    <a:schemeClr val="bg1"/>
                  </a:solidFill>
                  <a:latin typeface="Times New Roman" pitchFamily="18" charset="0"/>
                  <a:cs typeface="Times New Roman" pitchFamily="18" charset="0"/>
                </a:endParaRPr>
              </a:p>
              <a:p>
                <a:endParaRPr lang="ru-RU" dirty="0"/>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628650" y="673331"/>
                <a:ext cx="7886700" cy="5926974"/>
              </a:xfrm>
              <a:blipFill rotWithShape="0">
                <a:blip r:embed="rId2"/>
                <a:stretch>
                  <a:fillRect l="-1005" t="-2158" r="-1314"/>
                </a:stretch>
              </a:blipFill>
            </p:spPr>
            <p:txBody>
              <a:bodyPr/>
              <a:lstStyle/>
              <a:p>
                <a:r>
                  <a:rPr lang="ru-RU">
                    <a:noFill/>
                  </a:rPr>
                  <a:t> </a:t>
                </a:r>
              </a:p>
            </p:txBody>
          </p:sp>
        </mc:Fallback>
      </mc:AlternateContent>
    </p:spTree>
    <p:extLst>
      <p:ext uri="{BB962C8B-B14F-4D97-AF65-F5344CB8AC3E}">
        <p14:creationId xmlns:p14="http://schemas.microsoft.com/office/powerpoint/2010/main" val="909452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solidFill>
                  <a:schemeClr val="bg1"/>
                </a:solidFill>
                <a:latin typeface="Times New Roman" pitchFamily="18" charset="0"/>
                <a:cs typeface="Times New Roman" pitchFamily="18" charset="0"/>
              </a:rPr>
              <a:t>Кристалдың ақауы дегеніміз</a:t>
            </a:r>
            <a:endParaRPr lang="ru-RU"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p:txBody>
          <a:bodyPr/>
          <a:lstStyle/>
          <a:p>
            <a:r>
              <a:rPr lang="ru-RU" dirty="0" err="1">
                <a:solidFill>
                  <a:schemeClr val="bg1"/>
                </a:solidFill>
                <a:latin typeface="Times New Roman" pitchFamily="18" charset="0"/>
                <a:cs typeface="Times New Roman" pitchFamily="18" charset="0"/>
              </a:rPr>
              <a:t>Кристаллдың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кристаллдың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трансляциялық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симметриясының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кез</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келген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тұрақты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бұзылуы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деп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аталады</a:t>
            </a:r>
            <a:r>
              <a:rPr lang="ru-RU" dirty="0">
                <a:solidFill>
                  <a:schemeClr val="bg1"/>
                </a:solidFill>
                <a:latin typeface="Times New Roman" pitchFamily="18" charset="0"/>
                <a:cs typeface="Times New Roman" pitchFamily="18" charset="0"/>
              </a:rPr>
              <a:t> — кристалл </a:t>
            </a:r>
            <a:r>
              <a:rPr lang="ru-RU" dirty="0" err="1">
                <a:solidFill>
                  <a:schemeClr val="bg1"/>
                </a:solidFill>
                <a:latin typeface="Times New Roman" pitchFamily="18" charset="0"/>
                <a:cs typeface="Times New Roman" pitchFamily="18" charset="0"/>
              </a:rPr>
              <a:t>торының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мінсіз</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мерзімділігі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мөлшері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үйаралық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қашықтықтан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едәуір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асатын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өлшеу</a:t>
            </a:r>
            <a:r>
              <a:rPr lang="ru-RU" dirty="0">
                <a:solidFill>
                  <a:schemeClr val="bg1"/>
                </a:solidFill>
                <a:latin typeface="Times New Roman" pitchFamily="18" charset="0"/>
                <a:cs typeface="Times New Roman" pitchFamily="18" charset="0"/>
              </a:rPr>
              <a:t> саны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бір</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сызықтық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екі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үш</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көлемді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бөлінеді</a:t>
            </a:r>
            <a:endParaRPr lang="ru-RU"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954918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413193551"/>
              </p:ext>
            </p:extLst>
          </p:nvPr>
        </p:nvGraphicFramePr>
        <p:xfrm>
          <a:off x="475128" y="385482"/>
          <a:ext cx="7637931" cy="5387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6247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603061"/>
          </a:xfrm>
        </p:spPr>
        <p:txBody>
          <a:bodyPr>
            <a:normAutofit fontScale="90000"/>
          </a:bodyPr>
          <a:lstStyle/>
          <a:p>
            <a:r>
              <a:rPr lang="ru-RU" dirty="0" err="1">
                <a:solidFill>
                  <a:schemeClr val="bg1"/>
                </a:solidFill>
                <a:latin typeface="Times New Roman" pitchFamily="18" charset="0"/>
                <a:cs typeface="Times New Roman" pitchFamily="18" charset="0"/>
              </a:rPr>
              <a:t>Бірөлшемді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ақаулары</a:t>
            </a:r>
            <a:endParaRPr lang="ru-RU"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a:xfrm>
            <a:off x="503144" y="932330"/>
            <a:ext cx="4517092" cy="5593976"/>
          </a:xfrm>
        </p:spPr>
        <p:txBody>
          <a:bodyPr>
            <a:noAutofit/>
          </a:bodyPr>
          <a:lstStyle/>
          <a:p>
            <a:r>
              <a:rPr lang="ru-RU" sz="1600" dirty="0" err="1">
                <a:solidFill>
                  <a:schemeClr val="bg1"/>
                </a:solidFill>
                <a:latin typeface="Times New Roman" pitchFamily="18" charset="0"/>
                <a:cs typeface="Times New Roman" pitchFamily="18" charset="0"/>
              </a:rPr>
              <a:t>Бір</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өлшемді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сызықтық</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ақаулар</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кристалдардың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ақаулары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болып</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табылады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олардың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өлшемі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бір</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бағыт</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бойынша</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торлардың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параметрінен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көп</a:t>
            </a:r>
            <a:r>
              <a:rPr lang="ru-RU" sz="1600" dirty="0">
                <a:solidFill>
                  <a:schemeClr val="bg1"/>
                </a:solidFill>
                <a:latin typeface="Times New Roman" pitchFamily="18" charset="0"/>
                <a:cs typeface="Times New Roman" pitchFamily="18" charset="0"/>
              </a:rPr>
              <a:t>, ал </a:t>
            </a:r>
            <a:r>
              <a:rPr lang="ru-RU" sz="1600" dirty="0" err="1">
                <a:solidFill>
                  <a:schemeClr val="bg1"/>
                </a:solidFill>
                <a:latin typeface="Times New Roman" pitchFamily="18" charset="0"/>
                <a:cs typeface="Times New Roman" pitchFamily="18" charset="0"/>
              </a:rPr>
              <a:t>екіншісінде</a:t>
            </a:r>
            <a:r>
              <a:rPr lang="ru-RU" sz="1600" dirty="0">
                <a:solidFill>
                  <a:schemeClr val="bg1"/>
                </a:solidFill>
                <a:latin typeface="Times New Roman" pitchFamily="18" charset="0"/>
                <a:cs typeface="Times New Roman" pitchFamily="18" charset="0"/>
              </a:rPr>
              <a:t> — </a:t>
            </a:r>
            <a:r>
              <a:rPr lang="ru-RU" sz="1600" dirty="0" err="1">
                <a:solidFill>
                  <a:schemeClr val="bg1"/>
                </a:solidFill>
                <a:latin typeface="Times New Roman" pitchFamily="18" charset="0"/>
                <a:cs typeface="Times New Roman" pitchFamily="18" charset="0"/>
              </a:rPr>
              <a:t>онымен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өлшенеді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Сызықтық</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ақауларға</a:t>
            </a:r>
            <a:r>
              <a:rPr lang="ru-RU" sz="1600" dirty="0">
                <a:solidFill>
                  <a:schemeClr val="bg1"/>
                </a:solidFill>
                <a:latin typeface="Times New Roman" pitchFamily="18" charset="0"/>
                <a:cs typeface="Times New Roman" pitchFamily="18" charset="0"/>
              </a:rPr>
              <a:t> дислокация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дисклинация</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жатады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Жалпы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анықтамасы</a:t>
            </a:r>
            <a:r>
              <a:rPr lang="ru-RU" sz="1600" dirty="0">
                <a:solidFill>
                  <a:schemeClr val="bg1"/>
                </a:solidFill>
                <a:latin typeface="Times New Roman" pitchFamily="18" charset="0"/>
                <a:cs typeface="Times New Roman" pitchFamily="18" charset="0"/>
              </a:rPr>
              <a:t>: дислокация — </a:t>
            </a:r>
            <a:r>
              <a:rPr lang="ru-RU" sz="1600" dirty="0" err="1">
                <a:solidFill>
                  <a:schemeClr val="bg1"/>
                </a:solidFill>
                <a:latin typeface="Times New Roman" pitchFamily="18" charset="0"/>
                <a:cs typeface="Times New Roman" pitchFamily="18" charset="0"/>
              </a:rPr>
              <a:t>кристалдағы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аяқталмаған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жылжу</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аймағының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шекарасы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Дислокациялар</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ығысу</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векторымен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Бюргерс</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векторымен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a:t>
            </a:r>
            <a:r>
              <a:rPr lang="el-GR" sz="1600" dirty="0">
                <a:solidFill>
                  <a:schemeClr val="bg1"/>
                </a:solidFill>
                <a:latin typeface="Times New Roman" pitchFamily="18" charset="0"/>
                <a:cs typeface="Times New Roman" pitchFamily="18" charset="0"/>
              </a:rPr>
              <a:t>φ </a:t>
            </a:r>
            <a:r>
              <a:rPr lang="ru-RU" sz="1600" dirty="0" err="1">
                <a:solidFill>
                  <a:schemeClr val="bg1"/>
                </a:solidFill>
                <a:latin typeface="Times New Roman" pitchFamily="18" charset="0"/>
                <a:cs typeface="Times New Roman" pitchFamily="18" charset="0"/>
              </a:rPr>
              <a:t>бұрышымен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дислокация </a:t>
            </a:r>
            <a:r>
              <a:rPr lang="ru-RU" sz="1600" dirty="0" err="1">
                <a:solidFill>
                  <a:schemeClr val="bg1"/>
                </a:solidFill>
                <a:latin typeface="Times New Roman" pitchFamily="18" charset="0"/>
                <a:cs typeface="Times New Roman" pitchFamily="18" charset="0"/>
              </a:rPr>
              <a:t>сызығымен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сипатталады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Кезінде</a:t>
            </a:r>
            <a:r>
              <a:rPr lang="ru-RU" sz="1600" dirty="0">
                <a:solidFill>
                  <a:schemeClr val="bg1"/>
                </a:solidFill>
                <a:latin typeface="Times New Roman" pitchFamily="18" charset="0"/>
                <a:cs typeface="Times New Roman" pitchFamily="18" charset="0"/>
              </a:rPr>
              <a:t> </a:t>
            </a:r>
            <a:r>
              <a:rPr lang="el-GR" sz="1600" dirty="0">
                <a:solidFill>
                  <a:schemeClr val="bg1"/>
                </a:solidFill>
                <a:latin typeface="Times New Roman" pitchFamily="18" charset="0"/>
                <a:cs typeface="Times New Roman" pitchFamily="18" charset="0"/>
              </a:rPr>
              <a:t>φ=0 </a:t>
            </a:r>
            <a:r>
              <a:rPr lang="ru-RU" sz="1600" dirty="0">
                <a:solidFill>
                  <a:schemeClr val="bg1"/>
                </a:solidFill>
                <a:latin typeface="Times New Roman" pitchFamily="18" charset="0"/>
                <a:cs typeface="Times New Roman" pitchFamily="18" charset="0"/>
              </a:rPr>
              <a:t>дислокация </a:t>
            </a:r>
            <a:r>
              <a:rPr lang="ru-RU" sz="1600" dirty="0" err="1">
                <a:solidFill>
                  <a:schemeClr val="bg1"/>
                </a:solidFill>
                <a:latin typeface="Times New Roman" pitchFamily="18" charset="0"/>
                <a:cs typeface="Times New Roman" pitchFamily="18" charset="0"/>
              </a:rPr>
              <a:t>деп</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аталады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бұрандалы</a:t>
            </a:r>
            <a:r>
              <a:rPr lang="ru-RU" sz="1600" dirty="0">
                <a:solidFill>
                  <a:schemeClr val="bg1"/>
                </a:solidFill>
                <a:latin typeface="Times New Roman" pitchFamily="18" charset="0"/>
                <a:cs typeface="Times New Roman" pitchFamily="18" charset="0"/>
              </a:rPr>
              <a:t>; ал </a:t>
            </a:r>
            <a:r>
              <a:rPr lang="el-GR" sz="1600" dirty="0">
                <a:solidFill>
                  <a:schemeClr val="bg1"/>
                </a:solidFill>
                <a:latin typeface="Times New Roman" pitchFamily="18" charset="0"/>
                <a:cs typeface="Times New Roman" pitchFamily="18" charset="0"/>
              </a:rPr>
              <a:t>φ=90° - </a:t>
            </a:r>
            <a:r>
              <a:rPr lang="ru-RU" sz="1600" dirty="0" err="1">
                <a:solidFill>
                  <a:schemeClr val="bg1"/>
                </a:solidFill>
                <a:latin typeface="Times New Roman" pitchFamily="18" charset="0"/>
                <a:cs typeface="Times New Roman" pitchFamily="18" charset="0"/>
              </a:rPr>
              <a:t>өлкелік</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кезінде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басқа</a:t>
            </a:r>
            <a:r>
              <a:rPr lang="ru-RU" sz="1600" dirty="0">
                <a:solidFill>
                  <a:schemeClr val="bg1"/>
                </a:solidFill>
                <a:latin typeface="Times New Roman" pitchFamily="18" charset="0"/>
                <a:cs typeface="Times New Roman" pitchFamily="18" charset="0"/>
              </a:rPr>
              <a:t> да </a:t>
            </a:r>
            <a:r>
              <a:rPr lang="ru-RU" sz="1600" dirty="0" err="1">
                <a:solidFill>
                  <a:schemeClr val="bg1"/>
                </a:solidFill>
                <a:latin typeface="Times New Roman" pitchFamily="18" charset="0"/>
                <a:cs typeface="Times New Roman" pitchFamily="18" charset="0"/>
              </a:rPr>
              <a:t>бұрыштарында</a:t>
            </a:r>
            <a:r>
              <a:rPr lang="ru-RU" sz="1600" dirty="0">
                <a:solidFill>
                  <a:schemeClr val="bg1"/>
                </a:solidFill>
                <a:latin typeface="Times New Roman" pitchFamily="18" charset="0"/>
                <a:cs typeface="Times New Roman" pitchFamily="18" charset="0"/>
              </a:rPr>
              <a:t> - </a:t>
            </a:r>
            <a:r>
              <a:rPr lang="ru-RU" sz="1600" dirty="0" err="1">
                <a:solidFill>
                  <a:schemeClr val="bg1"/>
                </a:solidFill>
                <a:latin typeface="Times New Roman" pitchFamily="18" charset="0"/>
                <a:cs typeface="Times New Roman" pitchFamily="18" charset="0"/>
              </a:rPr>
              <a:t>аралас</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сол</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кезде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мүмкін</a:t>
            </a:r>
            <a:r>
              <a:rPr lang="ru-RU" sz="1600" dirty="0">
                <a:solidFill>
                  <a:schemeClr val="bg1"/>
                </a:solidFill>
                <a:latin typeface="Times New Roman" pitchFamily="18" charset="0"/>
                <a:cs typeface="Times New Roman" pitchFamily="18" charset="0"/>
              </a:rPr>
              <a:t> разложена </a:t>
            </a:r>
            <a:r>
              <a:rPr lang="ru-RU" sz="1600" dirty="0" err="1">
                <a:solidFill>
                  <a:schemeClr val="bg1"/>
                </a:solidFill>
                <a:latin typeface="Times New Roman" pitchFamily="18" charset="0"/>
                <a:cs typeface="Times New Roman" pitchFamily="18" charset="0"/>
              </a:rPr>
              <a:t>арналған</a:t>
            </a:r>
            <a:r>
              <a:rPr lang="ru-RU" sz="1600" dirty="0">
                <a:solidFill>
                  <a:schemeClr val="bg1"/>
                </a:solidFill>
                <a:latin typeface="Times New Roman" pitchFamily="18" charset="0"/>
                <a:cs typeface="Times New Roman" pitchFamily="18" charset="0"/>
              </a:rPr>
              <a:t> винтовую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краевую </a:t>
            </a:r>
            <a:r>
              <a:rPr lang="ru-RU" sz="1600" dirty="0" err="1">
                <a:solidFill>
                  <a:schemeClr val="bg1"/>
                </a:solidFill>
                <a:latin typeface="Times New Roman" pitchFamily="18" charset="0"/>
                <a:cs typeface="Times New Roman" pitchFamily="18" charset="0"/>
              </a:rPr>
              <a:t>компоненттері</a:t>
            </a:r>
            <a:r>
              <a:rPr lang="ru-RU" sz="1600" dirty="0">
                <a:solidFill>
                  <a:schemeClr val="bg1"/>
                </a:solidFill>
                <a:latin typeface="Times New Roman" pitchFamily="18" charset="0"/>
                <a:cs typeface="Times New Roman" pitchFamily="18" charset="0"/>
              </a:rPr>
              <a:t>. Дислокация </a:t>
            </a:r>
            <a:r>
              <a:rPr lang="ru-RU" sz="1600" dirty="0" err="1">
                <a:solidFill>
                  <a:schemeClr val="bg1"/>
                </a:solidFill>
                <a:latin typeface="Times New Roman" pitchFamily="18" charset="0"/>
                <a:cs typeface="Times New Roman" pitchFamily="18" charset="0"/>
              </a:rPr>
              <a:t>кристалдың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өсу</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процесінде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пайда</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болады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оның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пластикалық</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деформациясы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кезінде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басқа</a:t>
            </a:r>
            <a:r>
              <a:rPr lang="ru-RU" sz="1600" dirty="0">
                <a:solidFill>
                  <a:schemeClr val="bg1"/>
                </a:solidFill>
                <a:latin typeface="Times New Roman" pitchFamily="18" charset="0"/>
                <a:cs typeface="Times New Roman" pitchFamily="18" charset="0"/>
              </a:rPr>
              <a:t> да </a:t>
            </a:r>
            <a:r>
              <a:rPr lang="ru-RU" sz="1600" dirty="0" err="1">
                <a:solidFill>
                  <a:schemeClr val="bg1"/>
                </a:solidFill>
                <a:latin typeface="Times New Roman" pitchFamily="18" charset="0"/>
                <a:cs typeface="Times New Roman" pitchFamily="18" charset="0"/>
              </a:rPr>
              <a:t>көптеген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жағдайларда</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Сыртқы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әсер</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ету</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кезіндегі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олардың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таралуы</a:t>
            </a:r>
            <a:r>
              <a:rPr lang="ru-RU" sz="1600" dirty="0">
                <a:solidFill>
                  <a:schemeClr val="bg1"/>
                </a:solidFill>
                <a:latin typeface="Times New Roman" pitchFamily="18" charset="0"/>
                <a:cs typeface="Times New Roman" pitchFamily="18" charset="0"/>
              </a:rPr>
              <a:t> мен </a:t>
            </a:r>
            <a:r>
              <a:rPr lang="ru-RU" sz="1600" dirty="0" err="1">
                <a:solidFill>
                  <a:schemeClr val="bg1"/>
                </a:solidFill>
                <a:latin typeface="Times New Roman" pitchFamily="18" charset="0"/>
                <a:cs typeface="Times New Roman" pitchFamily="18" charset="0"/>
              </a:rPr>
              <a:t>мінез-құлқы</a:t>
            </a:r>
            <a:r>
              <a:rPr lang="ru-RU" sz="1600" dirty="0">
                <a:solidFill>
                  <a:schemeClr val="bg1"/>
                </a:solidFill>
                <a:latin typeface="Times New Roman" pitchFamily="18" charset="0"/>
                <a:cs typeface="Times New Roman" pitchFamily="18" charset="0"/>
              </a:rPr>
              <a:t> аса </a:t>
            </a:r>
            <a:r>
              <a:rPr lang="ru-RU" sz="1600" dirty="0" err="1">
                <a:solidFill>
                  <a:schemeClr val="bg1"/>
                </a:solidFill>
                <a:latin typeface="Times New Roman" pitchFamily="18" charset="0"/>
                <a:cs typeface="Times New Roman" pitchFamily="18" charset="0"/>
              </a:rPr>
              <a:t>маңызды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механикалық</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қасиеттерді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атап</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айтқанда</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беріктігі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икемділігі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сондай</a:t>
            </a:r>
            <a:r>
              <a:rPr lang="ru-RU" sz="1600" dirty="0">
                <a:solidFill>
                  <a:schemeClr val="bg1"/>
                </a:solidFill>
                <a:latin typeface="Times New Roman" pitchFamily="18" charset="0"/>
                <a:cs typeface="Times New Roman" pitchFamily="18" charset="0"/>
              </a:rPr>
              <a:t> — </a:t>
            </a:r>
            <a:r>
              <a:rPr lang="ru-RU" sz="1600" dirty="0" err="1">
                <a:solidFill>
                  <a:schemeClr val="bg1"/>
                </a:solidFill>
                <a:latin typeface="Times New Roman" pitchFamily="18" charset="0"/>
                <a:cs typeface="Times New Roman" pitchFamily="18" charset="0"/>
              </a:rPr>
              <a:t>ақ</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электр</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өткізгіштігі</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және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т.б</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Дисклинация-кристалдағы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аяқталмаған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бұрылыс</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аймағының</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шекарасы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ретінде</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анықтайды</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Бұрылыс</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векторымен</a:t>
            </a:r>
            <a:r>
              <a:rPr lang="ru-RU" sz="1600" dirty="0">
                <a:solidFill>
                  <a:schemeClr val="bg1"/>
                </a:solidFill>
                <a:latin typeface="Times New Roman" pitchFamily="18" charset="0"/>
                <a:cs typeface="Times New Roman" pitchFamily="18" charset="0"/>
              </a:rPr>
              <a:t> </a:t>
            </a:r>
            <a:r>
              <a:rPr lang="ru-RU" sz="1600" dirty="0" err="1">
                <a:solidFill>
                  <a:schemeClr val="bg1"/>
                </a:solidFill>
                <a:latin typeface="Times New Roman" pitchFamily="18" charset="0"/>
                <a:cs typeface="Times New Roman" pitchFamily="18" charset="0"/>
              </a:rPr>
              <a:t>сипатталады</a:t>
            </a:r>
            <a:r>
              <a:rPr lang="ru-RU" sz="1600" dirty="0">
                <a:solidFill>
                  <a:schemeClr val="bg1"/>
                </a:solidFill>
                <a:latin typeface="Times New Roman" pitchFamily="18" charset="0"/>
                <a:cs typeface="Times New Roman" pitchFamily="18"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2071" y="1882588"/>
            <a:ext cx="3823847" cy="3287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798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solidFill>
                  <a:schemeClr val="bg1"/>
                </a:solidFill>
                <a:latin typeface="Times New Roman" pitchFamily="18" charset="0"/>
                <a:cs typeface="Times New Roman" pitchFamily="18" charset="0"/>
              </a:rPr>
              <a:t>Екі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a:t>
            </a:r>
            <a:endParaRPr lang="ru-RU"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a:xfrm>
            <a:off x="628650" y="1825625"/>
            <a:ext cx="4266079" cy="4351338"/>
          </a:xfrm>
        </p:spPr>
        <p:txBody>
          <a:bodyPr/>
          <a:lstStyle/>
          <a:p>
            <a:r>
              <a:rPr lang="ru-RU" dirty="0" err="1">
                <a:solidFill>
                  <a:schemeClr val="bg1"/>
                </a:solidFill>
                <a:latin typeface="Times New Roman" pitchFamily="18" charset="0"/>
                <a:cs typeface="Times New Roman" pitchFamily="18" charset="0"/>
              </a:rPr>
              <a:t>Негізгі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a:t>
            </a:r>
            <a:r>
              <a:rPr lang="ru-RU" dirty="0">
                <a:solidFill>
                  <a:schemeClr val="bg1"/>
                </a:solidFill>
                <a:latin typeface="Times New Roman" pitchFamily="18" charset="0"/>
                <a:cs typeface="Times New Roman" pitchFamily="18" charset="0"/>
              </a:rPr>
              <a:t> — </a:t>
            </a:r>
            <a:r>
              <a:rPr lang="ru-RU" dirty="0" err="1">
                <a:solidFill>
                  <a:schemeClr val="bg1"/>
                </a:solidFill>
                <a:latin typeface="Times New Roman" pitchFamily="18" charset="0"/>
                <a:cs typeface="Times New Roman" pitchFamily="18" charset="0"/>
              </a:rPr>
              <a:t>бұл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сыныптың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өкілі-кристалдың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беті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Басқа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жағдайлар</a:t>
            </a:r>
            <a:r>
              <a:rPr lang="ru-RU" dirty="0">
                <a:solidFill>
                  <a:schemeClr val="bg1"/>
                </a:solidFill>
                <a:latin typeface="Times New Roman" pitchFamily="18" charset="0"/>
                <a:cs typeface="Times New Roman" pitchFamily="18" charset="0"/>
              </a:rPr>
              <a:t>-материал </a:t>
            </a:r>
            <a:r>
              <a:rPr lang="ru-RU" dirty="0" err="1">
                <a:solidFill>
                  <a:schemeClr val="bg1"/>
                </a:solidFill>
                <a:latin typeface="Times New Roman" pitchFamily="18" charset="0"/>
                <a:cs typeface="Times New Roman" pitchFamily="18" charset="0"/>
              </a:rPr>
              <a:t>дәндерінің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шекаралары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ішінде</a:t>
            </a:r>
            <a:r>
              <a:rPr lang="ru-RU" dirty="0">
                <a:solidFill>
                  <a:schemeClr val="bg1"/>
                </a:solidFill>
                <a:latin typeface="Times New Roman" pitchFamily="18" charset="0"/>
                <a:cs typeface="Times New Roman" pitchFamily="18" charset="0"/>
              </a:rPr>
              <a:t> аз </a:t>
            </a:r>
            <a:r>
              <a:rPr lang="ru-RU" dirty="0" err="1">
                <a:solidFill>
                  <a:schemeClr val="bg1"/>
                </a:solidFill>
                <a:latin typeface="Times New Roman" pitchFamily="18" charset="0"/>
                <a:cs typeface="Times New Roman" pitchFamily="18" charset="0"/>
              </a:rPr>
              <a:t>бұрышты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шекаралар</a:t>
            </a:r>
            <a:r>
              <a:rPr lang="ru-RU" dirty="0">
                <a:solidFill>
                  <a:schemeClr val="bg1"/>
                </a:solidFill>
                <a:latin typeface="Times New Roman" pitchFamily="18" charset="0"/>
                <a:cs typeface="Times New Roman" pitchFamily="18" charset="0"/>
              </a:rPr>
              <a:t> (дислокация </a:t>
            </a:r>
            <a:r>
              <a:rPr lang="ru-RU" dirty="0" err="1">
                <a:solidFill>
                  <a:schemeClr val="bg1"/>
                </a:solidFill>
                <a:latin typeface="Times New Roman" pitchFamily="18" charset="0"/>
                <a:cs typeface="Times New Roman" pitchFamily="18" charset="0"/>
              </a:rPr>
              <a:t>ассоциациялары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болып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табылады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екілік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жазықтығы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фазалар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бөлімінің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беті</a:t>
            </a:r>
            <a:r>
              <a:rPr lang="ru-RU" dirty="0">
                <a:solidFill>
                  <a:schemeClr val="bg1"/>
                </a:solidFill>
                <a:latin typeface="Times New Roman" pitchFamily="18" charset="0"/>
                <a:cs typeface="Times New Roman" pitchFamily="18" charset="0"/>
              </a:rPr>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8580" y="1712259"/>
            <a:ext cx="3661322" cy="359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5481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674780"/>
          </a:xfrm>
        </p:spPr>
        <p:txBody>
          <a:bodyPr>
            <a:normAutofit fontScale="90000"/>
          </a:bodyPr>
          <a:lstStyle/>
          <a:p>
            <a:r>
              <a:rPr lang="ru-RU" dirty="0" err="1">
                <a:solidFill>
                  <a:schemeClr val="bg1"/>
                </a:solidFill>
                <a:latin typeface="Times New Roman" pitchFamily="18" charset="0"/>
                <a:cs typeface="Times New Roman" pitchFamily="18" charset="0"/>
              </a:rPr>
              <a:t>Үш</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өлшемді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a:t>
            </a:r>
            <a:endParaRPr lang="ru-RU" dirty="0">
              <a:solidFill>
                <a:schemeClr val="bg1"/>
              </a:solidFill>
              <a:latin typeface="Times New Roman" pitchFamily="18" charset="0"/>
              <a:cs typeface="Times New Roman" pitchFamily="18" charset="0"/>
            </a:endParaRPr>
          </a:p>
        </p:txBody>
      </p:sp>
      <p:sp>
        <p:nvSpPr>
          <p:cNvPr id="3" name="Объект 2"/>
          <p:cNvSpPr>
            <a:spLocks noGrp="1"/>
          </p:cNvSpPr>
          <p:nvPr>
            <p:ph idx="1"/>
          </p:nvPr>
        </p:nvSpPr>
        <p:spPr>
          <a:xfrm>
            <a:off x="628650" y="995082"/>
            <a:ext cx="4346762" cy="5934636"/>
          </a:xfrm>
        </p:spPr>
        <p:txBody>
          <a:bodyPr>
            <a:normAutofit fontScale="77500" lnSpcReduction="20000"/>
          </a:bodyPr>
          <a:lstStyle/>
          <a:p>
            <a:r>
              <a:rPr lang="ru-RU" dirty="0" err="1">
                <a:solidFill>
                  <a:schemeClr val="bg1"/>
                </a:solidFill>
                <a:latin typeface="Times New Roman" pitchFamily="18" charset="0"/>
                <a:cs typeface="Times New Roman" pitchFamily="18" charset="0"/>
              </a:rPr>
              <a:t>Көлемді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Оларға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тесіктер</a:t>
            </a:r>
            <a:r>
              <a:rPr lang="ru-RU" dirty="0">
                <a:solidFill>
                  <a:schemeClr val="bg1"/>
                </a:solidFill>
                <a:latin typeface="Times New Roman" pitchFamily="18" charset="0"/>
                <a:cs typeface="Times New Roman" pitchFamily="18" charset="0"/>
              </a:rPr>
              <a:t> мен </a:t>
            </a:r>
            <a:r>
              <a:rPr lang="ru-RU" dirty="0" err="1">
                <a:solidFill>
                  <a:schemeClr val="bg1"/>
                </a:solidFill>
                <a:latin typeface="Times New Roman" pitchFamily="18" charset="0"/>
                <a:cs typeface="Times New Roman" pitchFamily="18" charset="0"/>
              </a:rPr>
              <a:t>арналарды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құрайтын</a:t>
            </a:r>
            <a:r>
              <a:rPr lang="ru-RU" dirty="0">
                <a:solidFill>
                  <a:schemeClr val="bg1"/>
                </a:solidFill>
                <a:latin typeface="Times New Roman" pitchFamily="18" charset="0"/>
                <a:cs typeface="Times New Roman" pitchFamily="18" charset="0"/>
              </a:rPr>
              <a:t> бос </a:t>
            </a:r>
            <a:r>
              <a:rPr lang="ru-RU" dirty="0" err="1">
                <a:solidFill>
                  <a:schemeClr val="bg1"/>
                </a:solidFill>
                <a:latin typeface="Times New Roman" pitchFamily="18" charset="0"/>
                <a:cs typeface="Times New Roman" pitchFamily="18" charset="0"/>
              </a:rPr>
              <a:t>орындардың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жиналуы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әртүрлі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ақауларда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декорацияланатын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шөгетін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бөлшектер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мысалы</a:t>
            </a:r>
            <a:r>
              <a:rPr lang="ru-RU" dirty="0">
                <a:solidFill>
                  <a:schemeClr val="bg1"/>
                </a:solidFill>
                <a:latin typeface="Times New Roman" pitchFamily="18" charset="0"/>
                <a:cs typeface="Times New Roman" pitchFamily="18" charset="0"/>
              </a:rPr>
              <a:t> газ </a:t>
            </a:r>
            <a:r>
              <a:rPr lang="ru-RU" dirty="0" err="1">
                <a:solidFill>
                  <a:schemeClr val="bg1"/>
                </a:solidFill>
                <a:latin typeface="Times New Roman" pitchFamily="18" charset="0"/>
                <a:cs typeface="Times New Roman" pitchFamily="18" charset="0"/>
              </a:rPr>
              <a:t>көпіршіктері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жатыр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ерітіндісінің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көпіршіктері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секторлар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құм</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сағаттары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өсу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аймақтары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түріндегі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қоспалардың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жиналуы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жатады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Әдетте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аралас</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фазалардың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тесігі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немесе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қосылуы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Көптеген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ақаулардан</a:t>
            </a:r>
            <a:r>
              <a:rPr lang="ru-RU" dirty="0">
                <a:solidFill>
                  <a:schemeClr val="bg1"/>
                </a:solidFill>
                <a:latin typeface="Times New Roman" pitchFamily="18" charset="0"/>
                <a:cs typeface="Times New Roman" pitchFamily="18" charset="0"/>
              </a:rPr>
              <a:t> конгломерат </a:t>
            </a:r>
            <a:r>
              <a:rPr lang="ru-RU" dirty="0" err="1">
                <a:solidFill>
                  <a:schemeClr val="bg1"/>
                </a:solidFill>
                <a:latin typeface="Times New Roman" pitchFamily="18" charset="0"/>
                <a:cs typeface="Times New Roman" pitchFamily="18" charset="0"/>
              </a:rPr>
              <a:t>болып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табылады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Шығу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тегі-кристалдың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өсу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режимдерінің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бұзылуы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қаныққан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қатты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ерітіндінің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ыдырауы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үлгілердің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ластануы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Кейбір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жағдайларда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мысалы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дисперсиялық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қатаю</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кезінде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көлемді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ақауларды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физикалық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қасиеттерін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түрлендіру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үшін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материалға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арнайы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енгізеді</a:t>
            </a:r>
            <a:r>
              <a:rPr lang="ru-RU" dirty="0">
                <a:solidFill>
                  <a:schemeClr val="bg1"/>
                </a:solidFill>
                <a:latin typeface="Times New Roman" pitchFamily="18" charset="0"/>
                <a:cs typeface="Times New Roman" pitchFamily="18" charset="0"/>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730" y="1428750"/>
            <a:ext cx="3493242" cy="451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2181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3067" y="2300369"/>
            <a:ext cx="4744999" cy="2034564"/>
          </a:xfrm>
        </p:spPr>
        <p:txBody>
          <a:bodyPr>
            <a:normAutofit/>
          </a:bodyPr>
          <a:lstStyle/>
          <a:p>
            <a:r>
              <a:rPr lang="kk-KZ" sz="2800" b="1" cap="all" dirty="0" smtClean="0">
                <a:solidFill>
                  <a:schemeClr val="bg1"/>
                </a:solidFill>
                <a:latin typeface="Times New Roman" panose="02020603050405020304" pitchFamily="18" charset="0"/>
                <a:cs typeface="Times New Roman" panose="02020603050405020304" pitchFamily="18" charset="0"/>
              </a:rPr>
              <a:t>Назарларыңызға рақмет!</a:t>
            </a:r>
            <a:endParaRPr lang="en-US" sz="2800" b="1" cap="all"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018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193184"/>
            <a:ext cx="7886700" cy="6323526"/>
          </a:xfrm>
        </p:spPr>
        <p:txBody>
          <a:bodyPr>
            <a:normAutofit fontScale="90000"/>
          </a:bodyPr>
          <a:lstStyle/>
          <a:p>
            <a:r>
              <a:rPr lang="kk-KZ" dirty="0" smtClean="0">
                <a:solidFill>
                  <a:schemeClr val="bg1"/>
                </a:solidFill>
              </a:rPr>
              <a:t>Сұрақтар:</a:t>
            </a:r>
            <a:br>
              <a:rPr lang="kk-KZ" dirty="0" smtClean="0">
                <a:solidFill>
                  <a:schemeClr val="bg1"/>
                </a:solidFill>
              </a:rPr>
            </a:br>
            <a:r>
              <a:rPr lang="kk-KZ" dirty="0" smtClean="0">
                <a:solidFill>
                  <a:schemeClr val="bg1"/>
                </a:solidFill>
              </a:rPr>
              <a:t>1) Кристалл кванттық гармон</a:t>
            </a:r>
            <a:r>
              <a:rPr lang="kk-KZ" dirty="0">
                <a:solidFill>
                  <a:schemeClr val="bg1"/>
                </a:solidFill>
              </a:rPr>
              <a:t>и</a:t>
            </a:r>
            <a:r>
              <a:rPr lang="kk-KZ" dirty="0" smtClean="0">
                <a:solidFill>
                  <a:schemeClr val="bg1"/>
                </a:solidFill>
              </a:rPr>
              <a:t>калық осциллятор ретінде.</a:t>
            </a:r>
            <a:br>
              <a:rPr lang="kk-KZ" dirty="0" smtClean="0">
                <a:solidFill>
                  <a:schemeClr val="bg1"/>
                </a:solidFill>
              </a:rPr>
            </a:br>
            <a:r>
              <a:rPr lang="kk-KZ" dirty="0" smtClean="0">
                <a:solidFill>
                  <a:schemeClr val="bg1"/>
                </a:solidFill>
              </a:rPr>
              <a:t>2) Жоғарғы және төменгі температурадағы жылусыйымдылықтар.</a:t>
            </a:r>
            <a:br>
              <a:rPr lang="kk-KZ" dirty="0" smtClean="0">
                <a:solidFill>
                  <a:schemeClr val="bg1"/>
                </a:solidFill>
              </a:rPr>
            </a:br>
            <a:r>
              <a:rPr lang="kk-KZ" dirty="0" smtClean="0">
                <a:solidFill>
                  <a:schemeClr val="bg1"/>
                </a:solidFill>
              </a:rPr>
              <a:t>3) Дебай моделі. Дебай формуласы.</a:t>
            </a:r>
            <a:br>
              <a:rPr lang="kk-KZ" dirty="0" smtClean="0">
                <a:solidFill>
                  <a:schemeClr val="bg1"/>
                </a:solidFill>
              </a:rPr>
            </a:br>
            <a:r>
              <a:rPr lang="kk-KZ" dirty="0" smtClean="0">
                <a:solidFill>
                  <a:schemeClr val="bg1"/>
                </a:solidFill>
              </a:rPr>
              <a:t>4) Электронды меншікті </a:t>
            </a:r>
            <a:r>
              <a:rPr lang="kk-KZ" dirty="0" smtClean="0">
                <a:solidFill>
                  <a:schemeClr val="bg1"/>
                </a:solidFill>
              </a:rPr>
              <a:t>жылусыйымдылық</a:t>
            </a:r>
            <a:r>
              <a:rPr lang="kk-KZ" dirty="0" smtClean="0">
                <a:solidFill>
                  <a:schemeClr val="bg1"/>
                </a:solidFill>
              </a:rPr>
              <a:t>.</a:t>
            </a:r>
            <a:endParaRPr lang="ru-RU" dirty="0">
              <a:solidFill>
                <a:schemeClr val="bg1"/>
              </a:solidFill>
            </a:endParaRPr>
          </a:p>
        </p:txBody>
      </p:sp>
    </p:spTree>
    <p:extLst>
      <p:ext uri="{BB962C8B-B14F-4D97-AF65-F5344CB8AC3E}">
        <p14:creationId xmlns:p14="http://schemas.microsoft.com/office/powerpoint/2010/main" val="36139761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TotalTime>
  <Words>1091</Words>
  <Application>Microsoft Office PowerPoint</Application>
  <PresentationFormat>Экран (4:3)</PresentationFormat>
  <Paragraphs>90</Paragraphs>
  <Slides>21</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21</vt:i4>
      </vt:variant>
    </vt:vector>
  </HeadingPairs>
  <TitlesOfParts>
    <vt:vector size="30" baseType="lpstr">
      <vt:lpstr>Arial</vt:lpstr>
      <vt:lpstr>Calibri</vt:lpstr>
      <vt:lpstr>Calibri Light</vt:lpstr>
      <vt:lpstr>Cambria Math</vt:lpstr>
      <vt:lpstr>Franklin Gothic Book</vt:lpstr>
      <vt:lpstr>Times New Roman</vt:lpstr>
      <vt:lpstr>Wingdings</vt:lpstr>
      <vt:lpstr>Office Theme</vt:lpstr>
      <vt:lpstr>Формула</vt:lpstr>
      <vt:lpstr>Кристалдық тор. Бравэ және базисті торлар. Кристалдағы түйіндер, бағыттар және жазықтықтардың белгіленуі (Миллер индекстері). Кері тор және оның қасиеттері. Кристалдық тордағы кемшіліктер мен ақаулар</vt:lpstr>
      <vt:lpstr>Зат физикалық денеден тұрады.</vt:lpstr>
      <vt:lpstr>Қатты заттар</vt:lpstr>
      <vt:lpstr>Презентация PowerPoint</vt:lpstr>
      <vt:lpstr>Кристалды торлардың түрлері</vt:lpstr>
      <vt:lpstr>Бравэ торлары дегеніміз не?</vt:lpstr>
      <vt:lpstr>Презентация PowerPoint</vt:lpstr>
      <vt:lpstr>Бравэ ұяшығын таңдау үшін үш шарт қолданылады:</vt:lpstr>
      <vt:lpstr>Кристаллографиялық жазықтықтар және Миллердің индекстері</vt:lpstr>
      <vt:lpstr>Миллер индексі</vt:lpstr>
      <vt:lpstr>Миллер индекстері</vt:lpstr>
      <vt:lpstr>Кристалды торлардың кемшіліктері мен ақаулары </vt:lpstr>
      <vt:lpstr>Презентация PowerPoint</vt:lpstr>
      <vt:lpstr>Презентация PowerPoint</vt:lpstr>
      <vt:lpstr>Кристалдың ақауы дегеніміз</vt:lpstr>
      <vt:lpstr>Презентация PowerPoint</vt:lpstr>
      <vt:lpstr>Бірөлшемді ақаулары</vt:lpstr>
      <vt:lpstr>Екі өлшемді ақаулар</vt:lpstr>
      <vt:lpstr>Үш өлшемді ақаулар</vt:lpstr>
      <vt:lpstr>Назарларыңызға рақмет!</vt:lpstr>
      <vt:lpstr>Сұрақтар: 1) Кристалл кванттық гармоникалық осциллятор ретінде. 2) Жоғарғы және төменгі температурадағы жылусыйымдылықтар. 3) Дебай моделі. Дебай формуласы. 4) Электронды меншікті жылусыйымдылық.</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Дидар Ескермесов</cp:lastModifiedBy>
  <cp:revision>23</cp:revision>
  <dcterms:created xsi:type="dcterms:W3CDTF">2019-08-22T12:28:48Z</dcterms:created>
  <dcterms:modified xsi:type="dcterms:W3CDTF">2024-11-04T05:25:56Z</dcterms:modified>
</cp:coreProperties>
</file>