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930" y="6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EF7E09"/>
                </a:solidFill>
                <a:latin typeface="Verdana"/>
                <a:cs typeface="Verdana"/>
              </a:defRPr>
            </a:lvl1pPr>
          </a:lstStyle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EF7E09"/>
                </a:solidFill>
                <a:latin typeface="Verdana"/>
                <a:cs typeface="Verdana"/>
              </a:defRPr>
            </a:lvl1pPr>
          </a:lstStyle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EF7E09"/>
                </a:solidFill>
                <a:latin typeface="Verdana"/>
                <a:cs typeface="Verdana"/>
              </a:defRPr>
            </a:lvl1pPr>
          </a:lstStyle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EF7E09"/>
                </a:solidFill>
                <a:latin typeface="Verdana"/>
                <a:cs typeface="Verdana"/>
              </a:defRPr>
            </a:lvl1pPr>
          </a:lstStyle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EF7E09"/>
                </a:solidFill>
                <a:latin typeface="Verdana"/>
                <a:cs typeface="Verdana"/>
              </a:defRPr>
            </a:lvl1pPr>
          </a:lstStyle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5552" y="300227"/>
            <a:ext cx="8691372" cy="635508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4800" y="328675"/>
            <a:ext cx="8532876" cy="619753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04800" y="328675"/>
            <a:ext cx="8533130" cy="6197600"/>
          </a:xfrm>
          <a:custGeom>
            <a:avLst/>
            <a:gdLst/>
            <a:ahLst/>
            <a:cxnLst/>
            <a:rect l="l" t="t" r="r" b="b"/>
            <a:pathLst>
              <a:path w="8533130" h="6197600">
                <a:moveTo>
                  <a:pt x="0" y="128904"/>
                </a:moveTo>
                <a:lnTo>
                  <a:pt x="10135" y="78706"/>
                </a:lnTo>
                <a:lnTo>
                  <a:pt x="37776" y="37734"/>
                </a:lnTo>
                <a:lnTo>
                  <a:pt x="78770" y="10122"/>
                </a:lnTo>
                <a:lnTo>
                  <a:pt x="128968" y="0"/>
                </a:lnTo>
                <a:lnTo>
                  <a:pt x="8403844" y="0"/>
                </a:lnTo>
                <a:lnTo>
                  <a:pt x="8454060" y="10122"/>
                </a:lnTo>
                <a:lnTo>
                  <a:pt x="8495061" y="37734"/>
                </a:lnTo>
                <a:lnTo>
                  <a:pt x="8522680" y="78706"/>
                </a:lnTo>
                <a:lnTo>
                  <a:pt x="8532749" y="128904"/>
                </a:lnTo>
                <a:lnTo>
                  <a:pt x="8532876" y="6068568"/>
                </a:lnTo>
                <a:lnTo>
                  <a:pt x="8522626" y="6118765"/>
                </a:lnTo>
                <a:lnTo>
                  <a:pt x="8495014" y="6159760"/>
                </a:lnTo>
                <a:lnTo>
                  <a:pt x="8454042" y="6187400"/>
                </a:lnTo>
                <a:lnTo>
                  <a:pt x="8403844" y="6197536"/>
                </a:lnTo>
                <a:lnTo>
                  <a:pt x="128968" y="6197536"/>
                </a:lnTo>
                <a:lnTo>
                  <a:pt x="78770" y="6187400"/>
                </a:lnTo>
                <a:lnTo>
                  <a:pt x="37776" y="6159760"/>
                </a:lnTo>
                <a:lnTo>
                  <a:pt x="10135" y="6118765"/>
                </a:lnTo>
                <a:lnTo>
                  <a:pt x="0" y="6068568"/>
                </a:lnTo>
                <a:lnTo>
                  <a:pt x="0" y="128904"/>
                </a:lnTo>
                <a:close/>
              </a:path>
            </a:pathLst>
          </a:custGeom>
          <a:ln w="3175">
            <a:solidFill>
              <a:srgbClr val="A3A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8592" y="434212"/>
            <a:ext cx="8306815" cy="54863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84779" y="5930551"/>
            <a:ext cx="5982970" cy="455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EF7E09"/>
                </a:solidFill>
                <a:latin typeface="Verdana"/>
                <a:cs typeface="Verdana"/>
              </a:defRPr>
            </a:lvl1pPr>
          </a:lstStyle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4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3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840" y="318515"/>
            <a:ext cx="8655050" cy="6323330"/>
            <a:chOff x="243840" y="318515"/>
            <a:chExt cx="8655050" cy="6323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" y="318515"/>
              <a:ext cx="8654795" cy="63230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328675"/>
              <a:ext cx="8532876" cy="61975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4800" y="328675"/>
              <a:ext cx="8533130" cy="6197600"/>
            </a:xfrm>
            <a:custGeom>
              <a:avLst/>
              <a:gdLst/>
              <a:ahLst/>
              <a:cxnLst/>
              <a:rect l="l" t="t" r="r" b="b"/>
              <a:pathLst>
                <a:path w="8533130" h="6197600">
                  <a:moveTo>
                    <a:pt x="0" y="128904"/>
                  </a:moveTo>
                  <a:lnTo>
                    <a:pt x="10135" y="78706"/>
                  </a:lnTo>
                  <a:lnTo>
                    <a:pt x="37776" y="37734"/>
                  </a:lnTo>
                  <a:lnTo>
                    <a:pt x="78770" y="10122"/>
                  </a:lnTo>
                  <a:lnTo>
                    <a:pt x="128968" y="0"/>
                  </a:lnTo>
                  <a:lnTo>
                    <a:pt x="8403844" y="0"/>
                  </a:lnTo>
                  <a:lnTo>
                    <a:pt x="8454060" y="10122"/>
                  </a:lnTo>
                  <a:lnTo>
                    <a:pt x="8495061" y="37734"/>
                  </a:lnTo>
                  <a:lnTo>
                    <a:pt x="8522680" y="78706"/>
                  </a:lnTo>
                  <a:lnTo>
                    <a:pt x="8532749" y="128904"/>
                  </a:lnTo>
                  <a:lnTo>
                    <a:pt x="8532876" y="6068568"/>
                  </a:lnTo>
                  <a:lnTo>
                    <a:pt x="8522626" y="6118765"/>
                  </a:lnTo>
                  <a:lnTo>
                    <a:pt x="8495014" y="6159760"/>
                  </a:lnTo>
                  <a:lnTo>
                    <a:pt x="8454042" y="6187400"/>
                  </a:lnTo>
                  <a:lnTo>
                    <a:pt x="8403844" y="6197536"/>
                  </a:lnTo>
                  <a:lnTo>
                    <a:pt x="128968" y="6197536"/>
                  </a:lnTo>
                  <a:lnTo>
                    <a:pt x="78770" y="6187400"/>
                  </a:lnTo>
                  <a:lnTo>
                    <a:pt x="37776" y="6159760"/>
                  </a:lnTo>
                  <a:lnTo>
                    <a:pt x="10135" y="6118765"/>
                  </a:lnTo>
                  <a:lnTo>
                    <a:pt x="0" y="6068568"/>
                  </a:lnTo>
                  <a:lnTo>
                    <a:pt x="0" y="128904"/>
                  </a:lnTo>
                  <a:close/>
                </a:path>
              </a:pathLst>
            </a:custGeom>
            <a:ln w="3175">
              <a:solidFill>
                <a:srgbClr val="A3A2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8592" y="434212"/>
              <a:ext cx="8306815" cy="548634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18540" y="3605910"/>
            <a:ext cx="776414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 indent="-451484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463550" algn="l"/>
                <a:tab pos="464184" algn="l"/>
              </a:tabLst>
            </a:pP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изучить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идеологию</a:t>
            </a:r>
            <a:r>
              <a:rPr sz="1400" b="1" i="1" spc="-3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предлагаемых</a:t>
            </a:r>
            <a:r>
              <a:rPr sz="1400" i="1" spc="-3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в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концепции</a:t>
            </a:r>
            <a:r>
              <a:rPr sz="1400" i="1" spc="-3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CDIO</a:t>
            </a:r>
            <a:r>
              <a:rPr sz="1400" i="1" spc="-3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инноваций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EF7E09"/>
              </a:buClr>
              <a:buFont typeface="Microsoft Sans Serif"/>
              <a:buChar char="•"/>
            </a:pPr>
            <a:endParaRPr sz="1350">
              <a:latin typeface="Verdana"/>
              <a:cs typeface="Verdana"/>
            </a:endParaRPr>
          </a:p>
          <a:p>
            <a:pPr marL="463550" indent="-451484">
              <a:lnSpc>
                <a:spcPct val="100000"/>
              </a:lnSpc>
              <a:buFont typeface="Microsoft Sans Serif"/>
              <a:buChar char="•"/>
              <a:tabLst>
                <a:tab pos="463550" algn="l"/>
                <a:tab pos="464184" algn="l"/>
              </a:tabLst>
            </a:pP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рассмотреть</a:t>
            </a:r>
            <a:r>
              <a:rPr sz="1400" i="1" spc="22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реорганизацию</a:t>
            </a:r>
            <a:r>
              <a:rPr sz="1400" b="1" i="1" spc="22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учебного</a:t>
            </a:r>
            <a:r>
              <a:rPr sz="1400" i="1" spc="204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процесса</a:t>
            </a:r>
            <a:r>
              <a:rPr sz="1400" i="1" spc="22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с</a:t>
            </a:r>
            <a:r>
              <a:rPr sz="1400" b="1" i="1" spc="23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точки</a:t>
            </a:r>
            <a:r>
              <a:rPr sz="1400" b="1" i="1" spc="24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зрения</a:t>
            </a:r>
            <a:r>
              <a:rPr sz="1400" b="1" i="1" spc="23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курса</a:t>
            </a:r>
            <a:r>
              <a:rPr sz="1400" b="1" i="1" spc="22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и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дисциплины</a:t>
            </a:r>
            <a:r>
              <a:rPr sz="1400" b="1" i="1" spc="-6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«Введение</a:t>
            </a:r>
            <a:r>
              <a:rPr sz="1400" b="1" i="1" spc="-4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в инженерную</a:t>
            </a:r>
            <a:r>
              <a:rPr sz="1400" b="1" i="1" spc="-4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деятельность»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Verdana"/>
              <a:cs typeface="Verdana"/>
            </a:endParaRPr>
          </a:p>
          <a:p>
            <a:pPr marL="463550" indent="-451484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463550" algn="l"/>
                <a:tab pos="464184" algn="l"/>
                <a:tab pos="2318385" algn="l"/>
                <a:tab pos="2974340" algn="l"/>
                <a:tab pos="3230245" algn="l"/>
                <a:tab pos="4632325" algn="l"/>
                <a:tab pos="4867275" algn="l"/>
                <a:tab pos="6292215" algn="l"/>
                <a:tab pos="6653530" algn="l"/>
              </a:tabLst>
            </a:pP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проанализировать	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опыт	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и	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ознакомиться	</a:t>
            </a:r>
            <a:r>
              <a:rPr sz="1400" i="1" spc="15" dirty="0">
                <a:solidFill>
                  <a:srgbClr val="EF7E09"/>
                </a:solidFill>
                <a:latin typeface="Verdana"/>
                <a:cs typeface="Verdana"/>
              </a:rPr>
              <a:t>с	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проблемами	</a:t>
            </a:r>
            <a:r>
              <a:rPr sz="1400" i="1" spc="5" dirty="0">
                <a:solidFill>
                  <a:srgbClr val="EF7E09"/>
                </a:solidFill>
                <a:latin typeface="Verdana"/>
                <a:cs typeface="Verdana"/>
              </a:rPr>
              <a:t>на	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конкретных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примерах</a:t>
            </a:r>
            <a:r>
              <a:rPr sz="1400" b="1" i="1" spc="-6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ООП</a:t>
            </a:r>
            <a:r>
              <a:rPr sz="1400" b="1" i="1" spc="45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в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ТПУ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Verdana"/>
              <a:cs typeface="Verdana"/>
            </a:endParaRPr>
          </a:p>
          <a:p>
            <a:pPr marL="463550" indent="-451484">
              <a:lnSpc>
                <a:spcPct val="100000"/>
              </a:lnSpc>
              <a:buFont typeface="Microsoft Sans Serif"/>
              <a:buChar char="•"/>
              <a:tabLst>
                <a:tab pos="463550" algn="l"/>
                <a:tab pos="464184" algn="l"/>
              </a:tabLst>
            </a:pP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представить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своё</a:t>
            </a:r>
            <a:r>
              <a:rPr sz="1400" b="1" i="1" spc="-2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видение</a:t>
            </a:r>
            <a:r>
              <a:rPr sz="1400" b="1" i="1" spc="-2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курса</a:t>
            </a:r>
            <a:r>
              <a:rPr sz="1400" b="1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и</a:t>
            </a:r>
            <a:r>
              <a:rPr sz="1400" b="1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дисциплины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86000" y="455676"/>
            <a:ext cx="4608830" cy="607060"/>
            <a:chOff x="2286000" y="455676"/>
            <a:chExt cx="4608830" cy="6070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0" y="455676"/>
              <a:ext cx="4608576" cy="6065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9177" y="667512"/>
              <a:ext cx="4060444" cy="36106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90168" y="1300352"/>
            <a:ext cx="776414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5085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Verdana"/>
                <a:cs typeface="Verdana"/>
              </a:rPr>
              <a:t>CDIO </a:t>
            </a:r>
            <a:r>
              <a:rPr sz="1400" b="1" spc="-5" dirty="0">
                <a:latin typeface="Verdana"/>
                <a:cs typeface="Verdana"/>
              </a:rPr>
              <a:t>Стандарт </a:t>
            </a:r>
            <a:r>
              <a:rPr sz="1400" b="1" dirty="0">
                <a:latin typeface="Verdana"/>
                <a:cs typeface="Verdana"/>
              </a:rPr>
              <a:t>4 </a:t>
            </a:r>
            <a:r>
              <a:rPr sz="1400" dirty="0">
                <a:latin typeface="Verdana"/>
                <a:cs typeface="Verdana"/>
              </a:rPr>
              <a:t>оговаривает </a:t>
            </a:r>
            <a:r>
              <a:rPr sz="1400" spc="-5" dirty="0">
                <a:latin typeface="Verdana"/>
                <a:cs typeface="Verdana"/>
              </a:rPr>
              <a:t>наличие </a:t>
            </a:r>
            <a:r>
              <a:rPr sz="1400" dirty="0">
                <a:latin typeface="Verdana"/>
                <a:cs typeface="Verdana"/>
              </a:rPr>
              <a:t>в учебном </a:t>
            </a:r>
            <a:r>
              <a:rPr sz="1400" spc="-5" dirty="0">
                <a:latin typeface="Verdana"/>
                <a:cs typeface="Verdana"/>
              </a:rPr>
              <a:t>плане </a:t>
            </a:r>
            <a:r>
              <a:rPr sz="1400" b="1" spc="-5" dirty="0">
                <a:latin typeface="Verdana"/>
                <a:cs typeface="Verdana"/>
              </a:rPr>
              <a:t>вводного курса</a:t>
            </a:r>
            <a:r>
              <a:rPr sz="1400" spc="-5" dirty="0">
                <a:latin typeface="Verdana"/>
                <a:cs typeface="Verdana"/>
              </a:rPr>
              <a:t>, 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закладывающий основы инженерной практики </a:t>
            </a:r>
            <a:r>
              <a:rPr sz="1400" dirty="0">
                <a:latin typeface="Verdana"/>
                <a:cs typeface="Verdana"/>
              </a:rPr>
              <a:t>в </a:t>
            </a:r>
            <a:r>
              <a:rPr sz="1400" spc="-5" dirty="0">
                <a:latin typeface="Verdana"/>
                <a:cs typeface="Verdana"/>
              </a:rPr>
              <a:t>области </a:t>
            </a:r>
            <a:r>
              <a:rPr sz="1400" dirty="0">
                <a:latin typeface="Verdana"/>
                <a:cs typeface="Verdana"/>
              </a:rPr>
              <a:t>создания </a:t>
            </a:r>
            <a:r>
              <a:rPr sz="1400" spc="-5" dirty="0">
                <a:latin typeface="Verdana"/>
                <a:cs typeface="Verdana"/>
              </a:rPr>
              <a:t>продуктов </a:t>
            </a:r>
            <a:r>
              <a:rPr sz="1400" dirty="0">
                <a:latin typeface="Verdana"/>
                <a:cs typeface="Verdana"/>
              </a:rPr>
              <a:t>и 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систем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и</a:t>
            </a:r>
            <a:r>
              <a:rPr sz="1400" spc="-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обучающий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основным</a:t>
            </a:r>
            <a:r>
              <a:rPr sz="1400" spc="-3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личностным</a:t>
            </a:r>
            <a:r>
              <a:rPr sz="1400" spc="-3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и</a:t>
            </a:r>
            <a:r>
              <a:rPr sz="1400" spc="-1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межличностным</a:t>
            </a:r>
            <a:r>
              <a:rPr sz="1400" spc="-3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компетенциям.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Verdana"/>
              <a:cs typeface="Verdana"/>
            </a:endParaRPr>
          </a:p>
          <a:p>
            <a:pPr marL="12700" marR="5080" indent="450850" algn="just">
              <a:lnSpc>
                <a:spcPct val="100000"/>
              </a:lnSpc>
            </a:pP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Курс </a:t>
            </a:r>
            <a:r>
              <a:rPr sz="1400" b="1" i="1" spc="-10" dirty="0">
                <a:solidFill>
                  <a:srgbClr val="EF7E09"/>
                </a:solidFill>
                <a:latin typeface="Verdana"/>
                <a:cs typeface="Verdana"/>
              </a:rPr>
              <a:t>«Введение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в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инженерную деятельность»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закладывает основную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теоретико-практическую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базу,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позволяет</a:t>
            </a:r>
            <a:r>
              <a:rPr sz="1400" i="1" spc="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осознать</a:t>
            </a:r>
            <a:r>
              <a:rPr sz="1400" i="1" spc="484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значимость</a:t>
            </a:r>
            <a:r>
              <a:rPr sz="1400" i="1" spc="484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инженерного </a:t>
            </a:r>
            <a:r>
              <a:rPr sz="1400" i="1" spc="-48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труда,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повысить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мотивацию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к</a:t>
            </a:r>
            <a:r>
              <a:rPr sz="1400" i="1" spc="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обучению,</a:t>
            </a:r>
            <a:r>
              <a:rPr sz="1400" i="1" spc="484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формировать</a:t>
            </a:r>
            <a:r>
              <a:rPr sz="1400" i="1" spc="49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компетенции,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необходимые</a:t>
            </a:r>
            <a:r>
              <a:rPr sz="1400" i="1" spc="-5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в инженерном</a:t>
            </a:r>
            <a:r>
              <a:rPr sz="1400" i="1" spc="-5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деле.</a:t>
            </a:r>
            <a:endParaRPr sz="1400" dirty="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81200" y="3044062"/>
            <a:ext cx="6204585" cy="3191510"/>
            <a:chOff x="2584704" y="2993135"/>
            <a:chExt cx="6204585" cy="319151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6452" y="2993135"/>
              <a:ext cx="1554479" cy="5242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34003" y="3183127"/>
              <a:ext cx="1100455" cy="2838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84704" y="5884163"/>
              <a:ext cx="5612892" cy="3002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50707" y="5884163"/>
              <a:ext cx="723900" cy="3002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27719" y="5884163"/>
              <a:ext cx="361188" cy="300228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xfrm>
            <a:off x="2882618" y="6010976"/>
            <a:ext cx="598297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216" y="854963"/>
            <a:ext cx="7342632" cy="9829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2406" y="1214755"/>
            <a:ext cx="4856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Ключевые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концептуальные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идеи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концепции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CDIO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5216" y="1933955"/>
            <a:ext cx="7342632" cy="10287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62406" y="2295270"/>
            <a:ext cx="6847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Реорганизация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учебного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процесса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ходе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применение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концепции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СDIO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5216" y="3017520"/>
            <a:ext cx="7342632" cy="9829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62406" y="3375482"/>
            <a:ext cx="39681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Реализация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концепции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CDIO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Опыт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ТПУ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5216" y="4169664"/>
            <a:ext cx="7342632" cy="98755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62406" y="4527930"/>
            <a:ext cx="7575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Выводы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84704" y="5884164"/>
            <a:ext cx="6204585" cy="300355"/>
            <a:chOff x="2584704" y="5884164"/>
            <a:chExt cx="6204585" cy="30035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4704" y="5884164"/>
              <a:ext cx="5612892" cy="3002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50707" y="5884164"/>
              <a:ext cx="723900" cy="3002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27719" y="5884164"/>
              <a:ext cx="361188" cy="30022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308975" y="415797"/>
            <a:ext cx="24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3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8" y="438912"/>
            <a:ext cx="7315200" cy="4114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3350" y="1341500"/>
            <a:ext cx="6480175" cy="43195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2406" y="397782"/>
            <a:ext cx="5815965" cy="76581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Ключевые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концептуальные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идеи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концепции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CDIO</a:t>
            </a:r>
            <a:endParaRPr sz="1400">
              <a:latin typeface="Verdana"/>
              <a:cs typeface="Verdana"/>
            </a:endParaRPr>
          </a:p>
          <a:p>
            <a:pPr marL="1956435">
              <a:lnSpc>
                <a:spcPct val="100000"/>
              </a:lnSpc>
              <a:spcBef>
                <a:spcPts val="1120"/>
              </a:spcBef>
            </a:pPr>
            <a:r>
              <a:rPr sz="1800" b="1" dirty="0">
                <a:latin typeface="Arial"/>
                <a:cs typeface="Arial"/>
              </a:rPr>
              <a:t>О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сути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инженерной</a:t>
            </a:r>
            <a:r>
              <a:rPr sz="1800" b="1" spc="-10" dirty="0">
                <a:latin typeface="Arial"/>
                <a:cs typeface="Arial"/>
              </a:rPr>
              <a:t> деятельности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84704" y="5884164"/>
            <a:ext cx="6204585" cy="300355"/>
            <a:chOff x="2584704" y="5884164"/>
            <a:chExt cx="6204585" cy="30035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4704" y="5884164"/>
              <a:ext cx="5612892" cy="300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50707" y="5884164"/>
              <a:ext cx="723900" cy="3002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7719" y="5884164"/>
              <a:ext cx="361188" cy="30022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380603" y="415797"/>
            <a:ext cx="24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4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68" y="438912"/>
            <a:ext cx="7315200" cy="4343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1196847"/>
            <a:ext cx="4140200" cy="35036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67402" y="1373251"/>
            <a:ext cx="1708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42010" algn="l"/>
              </a:tabLst>
            </a:pPr>
            <a:r>
              <a:rPr sz="1400" dirty="0">
                <a:latin typeface="Verdana"/>
                <a:cs typeface="Verdana"/>
              </a:rPr>
              <a:t>При	</a:t>
            </a:r>
            <a:r>
              <a:rPr sz="1400" spc="-10" dirty="0">
                <a:latin typeface="Verdana"/>
                <a:cs typeface="Verdana"/>
              </a:rPr>
              <a:t>с</a:t>
            </a:r>
            <a:r>
              <a:rPr sz="1400" dirty="0">
                <a:latin typeface="Verdana"/>
                <a:cs typeface="Verdana"/>
              </a:rPr>
              <a:t>озд</a:t>
            </a:r>
            <a:r>
              <a:rPr sz="1400" spc="-20" dirty="0">
                <a:latin typeface="Verdana"/>
                <a:cs typeface="Verdana"/>
              </a:rPr>
              <a:t>а</a:t>
            </a:r>
            <a:r>
              <a:rPr sz="1400" spc="-10" dirty="0">
                <a:latin typeface="Verdana"/>
                <a:cs typeface="Verdana"/>
              </a:rPr>
              <a:t>н</a:t>
            </a:r>
            <a:r>
              <a:rPr sz="1400" spc="-5" dirty="0">
                <a:latin typeface="Verdana"/>
                <a:cs typeface="Verdana"/>
              </a:rPr>
              <a:t>ии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19670" y="1373251"/>
            <a:ext cx="14712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Verdana"/>
                <a:cs typeface="Verdana"/>
              </a:rPr>
              <a:t>инновационной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67402" y="1586611"/>
            <a:ext cx="26333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50645" algn="l"/>
              </a:tabLst>
            </a:pPr>
            <a:r>
              <a:rPr sz="1400" spc="-5" dirty="0">
                <a:latin typeface="Verdana"/>
                <a:cs typeface="Verdana"/>
              </a:rPr>
              <a:t>продукции	производится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18501" y="1586611"/>
            <a:ext cx="6711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Verdana"/>
                <a:cs typeface="Verdana"/>
              </a:rPr>
              <a:t>анализ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7402" y="1800225"/>
            <a:ext cx="3625215" cy="2373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957195" algn="l"/>
              </a:tabLst>
            </a:pPr>
            <a:r>
              <a:rPr sz="1400" b="1" spc="-5" dirty="0">
                <a:latin typeface="Verdana"/>
                <a:cs typeface="Verdana"/>
              </a:rPr>
              <a:t>востребованности</a:t>
            </a:r>
            <a:r>
              <a:rPr sz="1400" b="1" spc="47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(</a:t>
            </a:r>
            <a:r>
              <a:rPr sz="1400" b="1" spc="-5" dirty="0">
                <a:latin typeface="Verdana"/>
                <a:cs typeface="Verdana"/>
              </a:rPr>
              <a:t>desirability</a:t>
            </a:r>
            <a:r>
              <a:rPr sz="1400" spc="-5" dirty="0">
                <a:latin typeface="Verdana"/>
                <a:cs typeface="Verdana"/>
              </a:rPr>
              <a:t>) </a:t>
            </a:r>
            <a:r>
              <a:rPr sz="1400" spc="-48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продукции</a:t>
            </a:r>
            <a:r>
              <a:rPr sz="1400" dirty="0">
                <a:latin typeface="Verdana"/>
                <a:cs typeface="Verdana"/>
              </a:rPr>
              <a:t> с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точки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зрения</a:t>
            </a:r>
            <a:r>
              <a:rPr sz="1400" dirty="0">
                <a:latin typeface="Verdana"/>
                <a:cs typeface="Verdana"/>
              </a:rPr>
              <a:t> ее 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социальной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значимости.</a:t>
            </a:r>
            <a:r>
              <a:rPr sz="1400" dirty="0">
                <a:latin typeface="Verdana"/>
                <a:cs typeface="Verdana"/>
              </a:rPr>
              <a:t> Далее 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о</a:t>
            </a:r>
            <a:r>
              <a:rPr sz="1400" spc="-10" dirty="0">
                <a:latin typeface="Verdana"/>
                <a:cs typeface="Verdana"/>
              </a:rPr>
              <a:t>с</a:t>
            </a:r>
            <a:r>
              <a:rPr sz="1400" dirty="0">
                <a:latin typeface="Verdana"/>
                <a:cs typeface="Verdana"/>
              </a:rPr>
              <a:t>уще</a:t>
            </a:r>
            <a:r>
              <a:rPr sz="1400" spc="-5" dirty="0">
                <a:latin typeface="Verdana"/>
                <a:cs typeface="Verdana"/>
              </a:rPr>
              <a:t>ст</a:t>
            </a:r>
            <a:r>
              <a:rPr sz="1400" dirty="0">
                <a:latin typeface="Verdana"/>
                <a:cs typeface="Verdana"/>
              </a:rPr>
              <a:t>вляе</a:t>
            </a:r>
            <a:r>
              <a:rPr sz="1400" spc="-5" dirty="0">
                <a:latin typeface="Verdana"/>
                <a:cs typeface="Verdana"/>
              </a:rPr>
              <a:t>т</a:t>
            </a:r>
            <a:r>
              <a:rPr sz="1400" spc="-10" dirty="0">
                <a:latin typeface="Verdana"/>
                <a:cs typeface="Verdana"/>
              </a:rPr>
              <a:t>с</a:t>
            </a:r>
            <a:r>
              <a:rPr sz="1400" dirty="0">
                <a:latin typeface="Verdana"/>
                <a:cs typeface="Verdana"/>
              </a:rPr>
              <a:t>я	о</a:t>
            </a:r>
            <a:r>
              <a:rPr sz="1400" spc="-10" dirty="0">
                <a:latin typeface="Verdana"/>
                <a:cs typeface="Verdana"/>
              </a:rPr>
              <a:t>ц</a:t>
            </a:r>
            <a:r>
              <a:rPr sz="1400" dirty="0">
                <a:latin typeface="Verdana"/>
                <a:cs typeface="Verdana"/>
              </a:rPr>
              <a:t>ен</a:t>
            </a:r>
            <a:r>
              <a:rPr sz="1400" spc="-10" dirty="0">
                <a:latin typeface="Verdana"/>
                <a:cs typeface="Verdana"/>
              </a:rPr>
              <a:t>к</a:t>
            </a:r>
            <a:r>
              <a:rPr sz="1400" dirty="0">
                <a:latin typeface="Verdana"/>
                <a:cs typeface="Verdana"/>
              </a:rPr>
              <a:t>а  </a:t>
            </a:r>
            <a:r>
              <a:rPr sz="1400" b="1" spc="-5" dirty="0">
                <a:latin typeface="Verdana"/>
                <a:cs typeface="Verdana"/>
              </a:rPr>
              <a:t>реализуемости </a:t>
            </a:r>
            <a:r>
              <a:rPr sz="1400" spc="-5" dirty="0">
                <a:latin typeface="Verdana"/>
                <a:cs typeface="Verdana"/>
              </a:rPr>
              <a:t>проекта (</a:t>
            </a:r>
            <a:r>
              <a:rPr sz="1400" b="1" spc="-5" dirty="0">
                <a:latin typeface="Verdana"/>
                <a:cs typeface="Verdana"/>
              </a:rPr>
              <a:t>feasibility</a:t>
            </a:r>
            <a:r>
              <a:rPr sz="1400" spc="-5" dirty="0">
                <a:latin typeface="Verdana"/>
                <a:cs typeface="Verdana"/>
              </a:rPr>
              <a:t>) </a:t>
            </a:r>
            <a:r>
              <a:rPr sz="1400" spc="-48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с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точки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зрения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технических</a:t>
            </a:r>
            <a:r>
              <a:rPr sz="1400" dirty="0">
                <a:latin typeface="Verdana"/>
                <a:cs typeface="Verdana"/>
              </a:rPr>
              <a:t> и 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технологических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возможностей. </a:t>
            </a:r>
            <a:r>
              <a:rPr sz="1400" spc="-48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Выполняется анализ </a:t>
            </a:r>
            <a:r>
              <a:rPr sz="1400" spc="-5" dirty="0">
                <a:latin typeface="Verdana"/>
                <a:cs typeface="Verdana"/>
              </a:rPr>
              <a:t>организационно- </a:t>
            </a:r>
            <a:r>
              <a:rPr sz="1400" spc="-48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экономических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аспектов</a:t>
            </a:r>
            <a:r>
              <a:rPr sz="1400" dirty="0">
                <a:latin typeface="Verdana"/>
                <a:cs typeface="Verdana"/>
              </a:rPr>
              <a:t> и </a:t>
            </a:r>
            <a:r>
              <a:rPr sz="1400" spc="-480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финансовой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жизнеспособности </a:t>
            </a:r>
            <a:r>
              <a:rPr sz="1400" b="1" spc="-46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проекта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(</a:t>
            </a:r>
            <a:r>
              <a:rPr sz="1400" b="1" dirty="0">
                <a:latin typeface="Verdana"/>
                <a:cs typeface="Verdana"/>
              </a:rPr>
              <a:t>viability</a:t>
            </a:r>
            <a:r>
              <a:rPr sz="1400" dirty="0">
                <a:latin typeface="Verdana"/>
                <a:cs typeface="Verdana"/>
              </a:rPr>
              <a:t>).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473" y="397782"/>
            <a:ext cx="5887720" cy="76581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Ключевые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концептуальные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идеи</a:t>
            </a:r>
            <a:endParaRPr sz="1400">
              <a:latin typeface="Verdana"/>
              <a:cs typeface="Verdana"/>
            </a:endParaRPr>
          </a:p>
          <a:p>
            <a:pPr marL="2028189">
              <a:lnSpc>
                <a:spcPct val="100000"/>
              </a:lnSpc>
              <a:spcBef>
                <a:spcPts val="1120"/>
              </a:spcBef>
            </a:pPr>
            <a:r>
              <a:rPr sz="1800" b="1" dirty="0">
                <a:latin typeface="Arial"/>
                <a:cs typeface="Arial"/>
              </a:rPr>
              <a:t>О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сути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инженерной</a:t>
            </a:r>
            <a:r>
              <a:rPr sz="1800" b="1" spc="-10" dirty="0">
                <a:latin typeface="Arial"/>
                <a:cs typeface="Arial"/>
              </a:rPr>
              <a:t> деятельности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84704" y="5884164"/>
            <a:ext cx="6204585" cy="300355"/>
            <a:chOff x="2584704" y="5884164"/>
            <a:chExt cx="6204585" cy="30035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4704" y="5884164"/>
              <a:ext cx="5612892" cy="3002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50707" y="5884164"/>
              <a:ext cx="723900" cy="3002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7719" y="5884164"/>
              <a:ext cx="361188" cy="30022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90168" y="4685487"/>
            <a:ext cx="7764145" cy="1090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105"/>
              </a:spcBef>
              <a:tabLst>
                <a:tab pos="1432560" algn="l"/>
                <a:tab pos="1682750" algn="l"/>
                <a:tab pos="3041015" algn="l"/>
                <a:tab pos="3639820" algn="l"/>
                <a:tab pos="4473575" algn="l"/>
                <a:tab pos="5059045" algn="l"/>
                <a:tab pos="5697855" algn="l"/>
                <a:tab pos="6511925" algn="l"/>
              </a:tabLst>
            </a:pPr>
            <a:r>
              <a:rPr sz="1400" spc="-5" dirty="0">
                <a:latin typeface="Verdana"/>
                <a:cs typeface="Verdana"/>
              </a:rPr>
              <a:t>Инженер	</a:t>
            </a:r>
            <a:r>
              <a:rPr sz="1400" dirty="0">
                <a:latin typeface="Verdana"/>
                <a:cs typeface="Verdana"/>
              </a:rPr>
              <a:t>в	</a:t>
            </a:r>
            <a:r>
              <a:rPr sz="1400" spc="-5" dirty="0">
                <a:latin typeface="Verdana"/>
                <a:cs typeface="Verdana"/>
              </a:rPr>
              <a:t>современном	мире	</a:t>
            </a:r>
            <a:r>
              <a:rPr sz="1400" dirty="0">
                <a:latin typeface="Verdana"/>
                <a:cs typeface="Verdana"/>
              </a:rPr>
              <a:t>должен	быть	</a:t>
            </a:r>
            <a:r>
              <a:rPr sz="1400" spc="-5" dirty="0">
                <a:latin typeface="Verdana"/>
                <a:cs typeface="Verdana"/>
              </a:rPr>
              <a:t>готов	решать	</a:t>
            </a:r>
            <a:r>
              <a:rPr sz="1400" b="1" spc="-5" dirty="0">
                <a:latin typeface="Verdana"/>
                <a:cs typeface="Verdana"/>
              </a:rPr>
              <a:t>глобальные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Verdana"/>
                <a:cs typeface="Verdana"/>
              </a:rPr>
              <a:t>проблемы</a:t>
            </a:r>
            <a:r>
              <a:rPr sz="1400" b="1" spc="-75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человечества</a:t>
            </a:r>
            <a:r>
              <a:rPr sz="1400" spc="-5" dirty="0">
                <a:latin typeface="Verdana"/>
                <a:cs typeface="Verdana"/>
              </a:rPr>
              <a:t>:</a:t>
            </a:r>
            <a:endParaRPr sz="1400">
              <a:latin typeface="Verdana"/>
              <a:cs typeface="Verdana"/>
            </a:endParaRPr>
          </a:p>
          <a:p>
            <a:pPr marL="620395" indent="-157480">
              <a:lnSpc>
                <a:spcPct val="100000"/>
              </a:lnSpc>
              <a:buChar char="•"/>
              <a:tabLst>
                <a:tab pos="621030" algn="l"/>
              </a:tabLst>
            </a:pPr>
            <a:r>
              <a:rPr sz="1400" spc="-5" dirty="0">
                <a:latin typeface="Verdana"/>
                <a:cs typeface="Verdana"/>
              </a:rPr>
              <a:t>устойчивое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развитие</a:t>
            </a:r>
            <a:r>
              <a:rPr sz="1400" spc="2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цивилизации</a:t>
            </a:r>
            <a:r>
              <a:rPr sz="1400" spc="20" dirty="0"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(глобальный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уровень)</a:t>
            </a:r>
            <a:r>
              <a:rPr sz="1400" dirty="0">
                <a:latin typeface="Verdana"/>
                <a:cs typeface="Verdana"/>
              </a:rPr>
              <a:t>,</a:t>
            </a:r>
            <a:endParaRPr sz="1400">
              <a:latin typeface="Verdana"/>
              <a:cs typeface="Verdana"/>
            </a:endParaRPr>
          </a:p>
          <a:p>
            <a:pPr marL="620395" indent="-157480">
              <a:lnSpc>
                <a:spcPts val="1670"/>
              </a:lnSpc>
              <a:buChar char="•"/>
              <a:tabLst>
                <a:tab pos="621030" algn="l"/>
              </a:tabLst>
            </a:pPr>
            <a:r>
              <a:rPr sz="1400" spc="-5" dirty="0">
                <a:latin typeface="Verdana"/>
                <a:cs typeface="Verdana"/>
              </a:rPr>
              <a:t>уязвимость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и </a:t>
            </a:r>
            <a:r>
              <a:rPr sz="1400" spc="-5" dirty="0">
                <a:latin typeface="Verdana"/>
                <a:cs typeface="Verdana"/>
              </a:rPr>
              <a:t>здоровье </a:t>
            </a:r>
            <a:r>
              <a:rPr sz="1400" dirty="0">
                <a:latin typeface="Verdana"/>
                <a:cs typeface="Verdana"/>
              </a:rPr>
              <a:t>человека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(локальный</a:t>
            </a:r>
            <a:r>
              <a:rPr sz="1400" i="1" spc="-3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уровень)</a:t>
            </a:r>
            <a:r>
              <a:rPr sz="1400" dirty="0">
                <a:latin typeface="Verdana"/>
                <a:cs typeface="Verdana"/>
              </a:rPr>
              <a:t>,</a:t>
            </a:r>
            <a:endParaRPr sz="1400">
              <a:latin typeface="Verdana"/>
              <a:cs typeface="Verdana"/>
            </a:endParaRPr>
          </a:p>
          <a:p>
            <a:pPr marL="620395" indent="-157480">
              <a:lnSpc>
                <a:spcPts val="1670"/>
              </a:lnSpc>
              <a:buChar char="•"/>
              <a:tabLst>
                <a:tab pos="621030" algn="l"/>
              </a:tabLst>
            </a:pPr>
            <a:r>
              <a:rPr sz="1400" dirty="0">
                <a:latin typeface="Verdana"/>
                <a:cs typeface="Verdana"/>
              </a:rPr>
              <a:t>удовлетворенность</a:t>
            </a:r>
            <a:r>
              <a:rPr sz="1400" spc="-2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человека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жизнью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(уровень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развлечений)</a:t>
            </a:r>
            <a:r>
              <a:rPr sz="1400" dirty="0">
                <a:latin typeface="Verdana"/>
                <a:cs typeface="Verdana"/>
              </a:rPr>
              <a:t>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380603" y="415797"/>
            <a:ext cx="24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5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68" y="438912"/>
            <a:ext cx="7315200" cy="43433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42987" y="1557400"/>
            <a:ext cx="7746365" cy="4627245"/>
            <a:chOff x="1042987" y="1557400"/>
            <a:chExt cx="7746365" cy="46272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2987" y="1557400"/>
              <a:ext cx="6821424" cy="4319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4703" y="5884163"/>
              <a:ext cx="5612892" cy="3002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50707" y="5884163"/>
              <a:ext cx="723900" cy="300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7719" y="5884163"/>
              <a:ext cx="361188" cy="30022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90473" y="397782"/>
            <a:ext cx="6871334" cy="112649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Ключевые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концептуальные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идеи</a:t>
            </a:r>
            <a:endParaRPr sz="1400">
              <a:latin typeface="Verdana"/>
              <a:cs typeface="Verdana"/>
            </a:endParaRPr>
          </a:p>
          <a:p>
            <a:pPr marL="935990" algn="ctr">
              <a:lnSpc>
                <a:spcPct val="100000"/>
              </a:lnSpc>
              <a:spcBef>
                <a:spcPts val="1120"/>
              </a:spcBef>
            </a:pPr>
            <a:r>
              <a:rPr sz="1800" b="1" dirty="0">
                <a:latin typeface="Arial"/>
                <a:cs typeface="Arial"/>
              </a:rPr>
              <a:t>О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направлении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устойчивого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развития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цивилизации</a:t>
            </a:r>
            <a:endParaRPr sz="1800">
              <a:latin typeface="Arial"/>
              <a:cs typeface="Arial"/>
            </a:endParaRPr>
          </a:p>
          <a:p>
            <a:pPr marL="890269" algn="ctr">
              <a:lnSpc>
                <a:spcPct val="100000"/>
              </a:lnSpc>
              <a:spcBef>
                <a:spcPts val="675"/>
              </a:spcBef>
            </a:pPr>
            <a:r>
              <a:rPr sz="1800" spc="-10" dirty="0">
                <a:latin typeface="Microsoft Sans Serif"/>
                <a:cs typeface="Microsoft Sans Serif"/>
              </a:rPr>
              <a:t>Волны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технических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инноваций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Кондратьева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80603" y="415797"/>
            <a:ext cx="24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6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68" y="438912"/>
            <a:ext cx="7315200" cy="434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473" y="397782"/>
            <a:ext cx="5659120" cy="76581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Ключевые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концептуальные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идеи</a:t>
            </a:r>
            <a:endParaRPr sz="1400">
              <a:latin typeface="Verdana"/>
              <a:cs typeface="Verdana"/>
            </a:endParaRPr>
          </a:p>
          <a:p>
            <a:pPr marL="1812289">
              <a:lnSpc>
                <a:spcPct val="100000"/>
              </a:lnSpc>
              <a:spcBef>
                <a:spcPts val="1120"/>
              </a:spcBef>
            </a:pPr>
            <a:r>
              <a:rPr sz="1800" b="1" dirty="0">
                <a:latin typeface="Arial"/>
                <a:cs typeface="Arial"/>
              </a:rPr>
              <a:t>О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сути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инженерного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образования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1341500"/>
            <a:ext cx="4319524" cy="43925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83555" y="1373251"/>
            <a:ext cx="3444240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Зачем</a:t>
            </a:r>
            <a:r>
              <a:rPr sz="1400" i="1" spc="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нужен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переход</a:t>
            </a:r>
            <a:r>
              <a:rPr sz="1400" i="1" spc="5" dirty="0">
                <a:solidFill>
                  <a:srgbClr val="EF7E09"/>
                </a:solidFill>
                <a:latin typeface="Verdana"/>
                <a:cs typeface="Verdana"/>
              </a:rPr>
              <a:t> на</a:t>
            </a:r>
            <a:r>
              <a:rPr sz="1400" i="1" spc="1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2-х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уровневую</a:t>
            </a:r>
            <a:r>
              <a:rPr sz="1400" i="1" spc="-6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систему</a:t>
            </a:r>
            <a:r>
              <a:rPr sz="1400" i="1" spc="1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подготовки?</a:t>
            </a:r>
            <a:endParaRPr sz="14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В условиях, </a:t>
            </a:r>
            <a:r>
              <a:rPr sz="1400" spc="-5" dirty="0">
                <a:latin typeface="Verdana"/>
                <a:cs typeface="Verdana"/>
              </a:rPr>
              <a:t>когда </a:t>
            </a:r>
            <a:r>
              <a:rPr sz="1400" b="1" spc="-5" dirty="0">
                <a:latin typeface="Verdana"/>
                <a:cs typeface="Verdana"/>
              </a:rPr>
              <a:t>достоверность 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экономического</a:t>
            </a:r>
            <a:endParaRPr sz="14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dirty="0">
                <a:latin typeface="Verdana"/>
                <a:cs typeface="Verdana"/>
              </a:rPr>
              <a:t>прогнозирования</a:t>
            </a:r>
            <a:r>
              <a:rPr sz="1400" b="1" spc="-35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не</a:t>
            </a:r>
            <a:r>
              <a:rPr sz="1400" b="1" spc="-35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превышает</a:t>
            </a:r>
            <a:r>
              <a:rPr sz="1400" spc="-5" dirty="0">
                <a:latin typeface="Verdana"/>
                <a:cs typeface="Verdana"/>
              </a:rPr>
              <a:t>, </a:t>
            </a:r>
            <a:r>
              <a:rPr sz="1400" spc="-48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как</a:t>
            </a:r>
            <a:r>
              <a:rPr sz="1400" dirty="0">
                <a:latin typeface="Verdana"/>
                <a:cs typeface="Verdana"/>
              </a:rPr>
              <a:t> правило,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2-х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лет</a:t>
            </a:r>
            <a:r>
              <a:rPr sz="1400" spc="-5" dirty="0">
                <a:latin typeface="Verdana"/>
                <a:cs typeface="Verdana"/>
              </a:rPr>
              <a:t>,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система 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массового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одноуровневого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5- 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летнего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высшего</a:t>
            </a:r>
            <a:r>
              <a:rPr sz="1400" b="1" spc="470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образования </a:t>
            </a:r>
            <a:r>
              <a:rPr sz="1400" b="1" spc="-465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не</a:t>
            </a:r>
            <a:r>
              <a:rPr sz="1400" b="1" spc="-25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эффективна</a:t>
            </a:r>
            <a:r>
              <a:rPr sz="1400" dirty="0">
                <a:latin typeface="Verdana"/>
                <a:cs typeface="Verdana"/>
              </a:rPr>
              <a:t>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654" y="3507485"/>
            <a:ext cx="16433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Verdana"/>
                <a:cs typeface="Verdana"/>
              </a:rPr>
              <a:t>обра</a:t>
            </a:r>
            <a:r>
              <a:rPr sz="1400" spc="-5" dirty="0">
                <a:latin typeface="Verdana"/>
                <a:cs typeface="Verdana"/>
              </a:rPr>
              <a:t>з</a:t>
            </a:r>
            <a:r>
              <a:rPr sz="1400" dirty="0">
                <a:latin typeface="Verdana"/>
                <a:cs typeface="Verdana"/>
              </a:rPr>
              <a:t>о</a:t>
            </a:r>
            <a:r>
              <a:rPr sz="1400" spc="-10" dirty="0">
                <a:latin typeface="Verdana"/>
                <a:cs typeface="Verdana"/>
              </a:rPr>
              <a:t>в</a:t>
            </a:r>
            <a:r>
              <a:rPr sz="1400" dirty="0">
                <a:latin typeface="Verdana"/>
                <a:cs typeface="Verdana"/>
              </a:rPr>
              <a:t>ател</a:t>
            </a:r>
            <a:r>
              <a:rPr sz="1400" spc="-10" dirty="0">
                <a:latin typeface="Verdana"/>
                <a:cs typeface="Verdana"/>
              </a:rPr>
              <a:t>ь</a:t>
            </a:r>
            <a:r>
              <a:rPr sz="1400" dirty="0">
                <a:latin typeface="Verdana"/>
                <a:cs typeface="Verdana"/>
              </a:rPr>
              <a:t>н</a:t>
            </a:r>
            <a:r>
              <a:rPr sz="1400" spc="-5" dirty="0">
                <a:latin typeface="Verdana"/>
                <a:cs typeface="Verdana"/>
              </a:rPr>
              <a:t>ые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20331" y="3720846"/>
            <a:ext cx="18065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1915" algn="l"/>
              </a:tabLst>
            </a:pPr>
            <a:r>
              <a:rPr sz="1400" dirty="0">
                <a:latin typeface="Verdana"/>
                <a:cs typeface="Verdana"/>
              </a:rPr>
              <a:t>до</a:t>
            </a:r>
            <a:r>
              <a:rPr sz="1400" spc="5" dirty="0">
                <a:latin typeface="Verdana"/>
                <a:cs typeface="Verdana"/>
              </a:rPr>
              <a:t>л</a:t>
            </a:r>
            <a:r>
              <a:rPr sz="1400" spc="-20" dirty="0">
                <a:latin typeface="Verdana"/>
                <a:cs typeface="Verdana"/>
              </a:rPr>
              <a:t>ж</a:t>
            </a:r>
            <a:r>
              <a:rPr sz="1400" dirty="0">
                <a:latin typeface="Verdana"/>
                <a:cs typeface="Verdana"/>
              </a:rPr>
              <a:t>ны	</a:t>
            </a:r>
            <a:r>
              <a:rPr sz="1400" spc="-5" dirty="0">
                <a:latin typeface="Verdana"/>
                <a:cs typeface="Verdana"/>
              </a:rPr>
              <a:t>быть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3555" y="3507485"/>
            <a:ext cx="137160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Verdana"/>
                <a:cs typeface="Verdana"/>
              </a:rPr>
              <a:t>Современные 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программы </a:t>
            </a:r>
            <a:r>
              <a:rPr sz="1400" dirty="0">
                <a:latin typeface="Verdana"/>
                <a:cs typeface="Verdana"/>
              </a:rPr>
              <a:t> н</a:t>
            </a:r>
            <a:r>
              <a:rPr sz="1400" spc="-15" dirty="0">
                <a:latin typeface="Verdana"/>
                <a:cs typeface="Verdana"/>
              </a:rPr>
              <a:t>а</a:t>
            </a:r>
            <a:r>
              <a:rPr sz="1400" dirty="0">
                <a:latin typeface="Verdana"/>
                <a:cs typeface="Verdana"/>
              </a:rPr>
              <a:t>п</a:t>
            </a:r>
            <a:r>
              <a:rPr sz="1400" spc="-15" dirty="0">
                <a:latin typeface="Verdana"/>
                <a:cs typeface="Verdana"/>
              </a:rPr>
              <a:t>р</a:t>
            </a:r>
            <a:r>
              <a:rPr sz="1400" dirty="0">
                <a:latin typeface="Verdana"/>
                <a:cs typeface="Verdana"/>
              </a:rPr>
              <a:t>авл</a:t>
            </a:r>
            <a:r>
              <a:rPr sz="1400" spc="-10" dirty="0">
                <a:latin typeface="Verdana"/>
                <a:cs typeface="Verdana"/>
              </a:rPr>
              <a:t>ен</a:t>
            </a:r>
            <a:r>
              <a:rPr sz="1400" dirty="0">
                <a:latin typeface="Verdana"/>
                <a:cs typeface="Verdana"/>
              </a:rPr>
              <a:t>н</a:t>
            </a:r>
            <a:r>
              <a:rPr sz="1400" spc="-15" dirty="0">
                <a:latin typeface="Verdana"/>
                <a:cs typeface="Verdana"/>
              </a:rPr>
              <a:t>ы</a:t>
            </a:r>
            <a:r>
              <a:rPr sz="1400" dirty="0">
                <a:latin typeface="Verdana"/>
                <a:cs typeface="Verdana"/>
              </a:rPr>
              <a:t>е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8516" y="3934205"/>
            <a:ext cx="18573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3075" algn="l"/>
              </a:tabLst>
            </a:pPr>
            <a:r>
              <a:rPr sz="1400" spc="5" dirty="0">
                <a:latin typeface="Verdana"/>
                <a:cs typeface="Verdana"/>
              </a:rPr>
              <a:t>н</a:t>
            </a:r>
            <a:r>
              <a:rPr sz="1400" dirty="0">
                <a:latin typeface="Verdana"/>
                <a:cs typeface="Verdana"/>
              </a:rPr>
              <a:t>а	</a:t>
            </a:r>
            <a:r>
              <a:rPr sz="1400" spc="-5" dirty="0">
                <a:latin typeface="Verdana"/>
                <a:cs typeface="Verdana"/>
              </a:rPr>
              <a:t>ф</a:t>
            </a:r>
            <a:r>
              <a:rPr sz="1400" dirty="0">
                <a:latin typeface="Verdana"/>
                <a:cs typeface="Verdana"/>
              </a:rPr>
              <a:t>ормир</a:t>
            </a:r>
            <a:r>
              <a:rPr sz="1400" spc="-15" dirty="0">
                <a:latin typeface="Verdana"/>
                <a:cs typeface="Verdana"/>
              </a:rPr>
              <a:t>о</a:t>
            </a:r>
            <a:r>
              <a:rPr sz="1400" dirty="0">
                <a:latin typeface="Verdana"/>
                <a:cs typeface="Verdana"/>
              </a:rPr>
              <a:t>ван</a:t>
            </a:r>
            <a:r>
              <a:rPr sz="1400" spc="-10" dirty="0">
                <a:latin typeface="Verdana"/>
                <a:cs typeface="Verdana"/>
              </a:rPr>
              <a:t>и</a:t>
            </a:r>
            <a:r>
              <a:rPr sz="1400" dirty="0">
                <a:latin typeface="Verdana"/>
                <a:cs typeface="Verdana"/>
              </a:rPr>
              <a:t>е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83555" y="4147515"/>
            <a:ext cx="344297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Verdana"/>
                <a:cs typeface="Verdana"/>
              </a:rPr>
              <a:t>соответствующих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tabLst>
                <a:tab pos="1724025" algn="l"/>
                <a:tab pos="2185670" algn="l"/>
              </a:tabLst>
            </a:pPr>
            <a:r>
              <a:rPr sz="1400" b="1" spc="-5" dirty="0">
                <a:latin typeface="Verdana"/>
                <a:cs typeface="Verdana"/>
              </a:rPr>
              <a:t>профессиональных 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spc="-10" dirty="0">
                <a:latin typeface="Verdana"/>
                <a:cs typeface="Verdana"/>
              </a:rPr>
              <a:t>к</a:t>
            </a:r>
            <a:r>
              <a:rPr sz="1400" b="1" spc="-5" dirty="0">
                <a:latin typeface="Verdana"/>
                <a:cs typeface="Verdana"/>
              </a:rPr>
              <a:t>омпе</a:t>
            </a:r>
            <a:r>
              <a:rPr sz="1400" b="1" spc="-10" dirty="0">
                <a:latin typeface="Verdana"/>
                <a:cs typeface="Verdana"/>
              </a:rPr>
              <a:t>т</a:t>
            </a:r>
            <a:r>
              <a:rPr sz="1400" b="1" spc="-5" dirty="0">
                <a:latin typeface="Verdana"/>
                <a:cs typeface="Verdana"/>
              </a:rPr>
              <a:t>енц</a:t>
            </a:r>
            <a:r>
              <a:rPr sz="1400" b="1" spc="-10" dirty="0">
                <a:latin typeface="Verdana"/>
                <a:cs typeface="Verdana"/>
              </a:rPr>
              <a:t>и</a:t>
            </a:r>
            <a:r>
              <a:rPr sz="1400" b="1" dirty="0">
                <a:latin typeface="Verdana"/>
                <a:cs typeface="Verdana"/>
              </a:rPr>
              <a:t>й	</a:t>
            </a:r>
            <a:r>
              <a:rPr sz="1400" dirty="0">
                <a:latin typeface="Verdana"/>
                <a:cs typeface="Verdana"/>
              </a:rPr>
              <a:t>и	</a:t>
            </a:r>
            <a:r>
              <a:rPr sz="1400" b="1" spc="-5" dirty="0">
                <a:latin typeface="Verdana"/>
                <a:cs typeface="Verdana"/>
              </a:rPr>
              <a:t>лич</a:t>
            </a:r>
            <a:r>
              <a:rPr sz="1400" b="1" spc="-10" dirty="0">
                <a:latin typeface="Verdana"/>
                <a:cs typeface="Verdana"/>
              </a:rPr>
              <a:t>н</a:t>
            </a:r>
            <a:r>
              <a:rPr sz="1400" b="1" spc="-5" dirty="0">
                <a:latin typeface="Verdana"/>
                <a:cs typeface="Verdana"/>
              </a:rPr>
              <a:t>ос</a:t>
            </a:r>
            <a:r>
              <a:rPr sz="1400" b="1" dirty="0">
                <a:latin typeface="Verdana"/>
                <a:cs typeface="Verdana"/>
              </a:rPr>
              <a:t>тных  качеств</a:t>
            </a:r>
            <a:r>
              <a:rPr sz="1400" b="1" spc="-2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будущих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инженеров.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584704" y="5884164"/>
            <a:ext cx="6204585" cy="300355"/>
            <a:chOff x="2584704" y="5884164"/>
            <a:chExt cx="6204585" cy="30035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4704" y="5884164"/>
              <a:ext cx="5612892" cy="3002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50707" y="5884164"/>
              <a:ext cx="723900" cy="30022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7719" y="5884164"/>
              <a:ext cx="361188" cy="30022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308975" y="415797"/>
            <a:ext cx="24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7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68" y="438912"/>
            <a:ext cx="7315200" cy="4343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3350" y="1412875"/>
            <a:ext cx="5759450" cy="36004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0168" y="5046091"/>
            <a:ext cx="28225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8140" algn="l"/>
                <a:tab pos="1321435" algn="l"/>
                <a:tab pos="1658620" algn="l"/>
              </a:tabLst>
            </a:pPr>
            <a:r>
              <a:rPr sz="1400" dirty="0">
                <a:latin typeface="Verdana"/>
                <a:cs typeface="Verdana"/>
              </a:rPr>
              <a:t>В	</a:t>
            </a:r>
            <a:r>
              <a:rPr sz="1400" spc="-5" dirty="0">
                <a:latin typeface="Verdana"/>
                <a:cs typeface="Verdana"/>
              </a:rPr>
              <a:t>тех</a:t>
            </a:r>
            <a:r>
              <a:rPr sz="1400" dirty="0">
                <a:latin typeface="Verdana"/>
                <a:cs typeface="Verdana"/>
              </a:rPr>
              <a:t>н</a:t>
            </a:r>
            <a:r>
              <a:rPr sz="1400" spc="-15" dirty="0">
                <a:latin typeface="Verdana"/>
                <a:cs typeface="Verdana"/>
              </a:rPr>
              <a:t>и</a:t>
            </a:r>
            <a:r>
              <a:rPr sz="1400" dirty="0">
                <a:latin typeface="Verdana"/>
                <a:cs typeface="Verdana"/>
              </a:rPr>
              <a:t>ке	и	</a:t>
            </a:r>
            <a:r>
              <a:rPr sz="1400" spc="-5" dirty="0">
                <a:latin typeface="Verdana"/>
                <a:cs typeface="Verdana"/>
              </a:rPr>
              <a:t>те</a:t>
            </a:r>
            <a:r>
              <a:rPr sz="1400" spc="-15" dirty="0">
                <a:latin typeface="Verdana"/>
                <a:cs typeface="Verdana"/>
              </a:rPr>
              <a:t>х</a:t>
            </a:r>
            <a:r>
              <a:rPr sz="1400" dirty="0">
                <a:latin typeface="Verdana"/>
                <a:cs typeface="Verdana"/>
              </a:rPr>
              <a:t>нологиях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09542" y="5046091"/>
            <a:ext cx="12947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Verdana"/>
                <a:cs typeface="Verdana"/>
              </a:rPr>
              <a:t>заимствована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1792" y="5046091"/>
            <a:ext cx="1401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Verdana"/>
                <a:cs typeface="Verdana"/>
              </a:rPr>
              <a:t>биологическая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02373" y="5046091"/>
            <a:ext cx="16516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4635" algn="l"/>
              </a:tabLst>
            </a:pPr>
            <a:r>
              <a:rPr sz="1400" spc="-5" dirty="0">
                <a:latin typeface="Verdana"/>
                <a:cs typeface="Verdana"/>
              </a:rPr>
              <a:t>терми</a:t>
            </a:r>
            <a:r>
              <a:rPr sz="1400" spc="-10" dirty="0">
                <a:latin typeface="Verdana"/>
                <a:cs typeface="Verdana"/>
              </a:rPr>
              <a:t>н</a:t>
            </a:r>
            <a:r>
              <a:rPr sz="1400" dirty="0">
                <a:latin typeface="Verdana"/>
                <a:cs typeface="Verdana"/>
              </a:rPr>
              <a:t>олог</a:t>
            </a:r>
            <a:r>
              <a:rPr sz="1400" spc="-10" dirty="0">
                <a:latin typeface="Verdana"/>
                <a:cs typeface="Verdana"/>
              </a:rPr>
              <a:t>и</a:t>
            </a:r>
            <a:r>
              <a:rPr sz="1400" dirty="0">
                <a:latin typeface="Verdana"/>
                <a:cs typeface="Verdana"/>
              </a:rPr>
              <a:t>я	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168" y="5259451"/>
            <a:ext cx="5897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0015" algn="l"/>
                <a:tab pos="2962910" algn="l"/>
                <a:tab pos="3254375" algn="l"/>
                <a:tab pos="4462780" algn="l"/>
                <a:tab pos="5198110" algn="l"/>
              </a:tabLst>
            </a:pPr>
            <a:r>
              <a:rPr sz="1400" spc="-5" dirty="0">
                <a:latin typeface="Verdana"/>
                <a:cs typeface="Verdana"/>
              </a:rPr>
              <a:t>ра</a:t>
            </a:r>
            <a:r>
              <a:rPr sz="1400" spc="-10" dirty="0">
                <a:latin typeface="Verdana"/>
                <a:cs typeface="Verdana"/>
              </a:rPr>
              <a:t>з</a:t>
            </a:r>
            <a:r>
              <a:rPr sz="1400" spc="-5" dirty="0">
                <a:latin typeface="Verdana"/>
                <a:cs typeface="Verdana"/>
              </a:rPr>
              <a:t>работ</a:t>
            </a:r>
            <a:r>
              <a:rPr sz="1400" spc="-10" dirty="0">
                <a:latin typeface="Verdana"/>
                <a:cs typeface="Verdana"/>
              </a:rPr>
              <a:t>ан</a:t>
            </a:r>
            <a:r>
              <a:rPr sz="1400" dirty="0">
                <a:latin typeface="Verdana"/>
                <a:cs typeface="Verdana"/>
              </a:rPr>
              <a:t>ы	</a:t>
            </a:r>
            <a:r>
              <a:rPr sz="1400" spc="-10" dirty="0">
                <a:latin typeface="Verdana"/>
                <a:cs typeface="Verdana"/>
              </a:rPr>
              <a:t>п</a:t>
            </a:r>
            <a:r>
              <a:rPr sz="1400" spc="-5" dirty="0">
                <a:latin typeface="Verdana"/>
                <a:cs typeface="Verdana"/>
              </a:rPr>
              <a:t>р</a:t>
            </a:r>
            <a:r>
              <a:rPr sz="1400" dirty="0">
                <a:latin typeface="Verdana"/>
                <a:cs typeface="Verdana"/>
              </a:rPr>
              <a:t>едст</a:t>
            </a:r>
            <a:r>
              <a:rPr sz="1400" spc="-10" dirty="0">
                <a:latin typeface="Verdana"/>
                <a:cs typeface="Verdana"/>
              </a:rPr>
              <a:t>а</a:t>
            </a:r>
            <a:r>
              <a:rPr sz="1400" dirty="0">
                <a:latin typeface="Verdana"/>
                <a:cs typeface="Verdana"/>
              </a:rPr>
              <a:t>вл</a:t>
            </a:r>
            <a:r>
              <a:rPr sz="1400" spc="5" dirty="0">
                <a:latin typeface="Verdana"/>
                <a:cs typeface="Verdana"/>
              </a:rPr>
              <a:t>е</a:t>
            </a:r>
            <a:r>
              <a:rPr sz="1400" dirty="0">
                <a:latin typeface="Verdana"/>
                <a:cs typeface="Verdana"/>
              </a:rPr>
              <a:t>н</a:t>
            </a:r>
            <a:r>
              <a:rPr sz="1400" spc="-15" dirty="0">
                <a:latin typeface="Verdana"/>
                <a:cs typeface="Verdana"/>
              </a:rPr>
              <a:t>и</a:t>
            </a:r>
            <a:r>
              <a:rPr sz="1400" dirty="0">
                <a:latin typeface="Verdana"/>
                <a:cs typeface="Verdana"/>
              </a:rPr>
              <a:t>я	о	</a:t>
            </a:r>
            <a:r>
              <a:rPr sz="1400" spc="-5" dirty="0">
                <a:latin typeface="Verdana"/>
                <a:cs typeface="Verdana"/>
              </a:rPr>
              <a:t>жизн</a:t>
            </a:r>
            <a:r>
              <a:rPr sz="1400" spc="-10" dirty="0">
                <a:latin typeface="Verdana"/>
                <a:cs typeface="Verdana"/>
              </a:rPr>
              <a:t>ен</a:t>
            </a:r>
            <a:r>
              <a:rPr sz="1400" dirty="0">
                <a:latin typeface="Verdana"/>
                <a:cs typeface="Verdana"/>
              </a:rPr>
              <a:t>ном	</a:t>
            </a:r>
            <a:r>
              <a:rPr sz="1400" spc="-5" dirty="0">
                <a:latin typeface="Verdana"/>
                <a:cs typeface="Verdana"/>
              </a:rPr>
              <a:t>цикл</a:t>
            </a:r>
            <a:r>
              <a:rPr sz="1400" dirty="0">
                <a:latin typeface="Verdana"/>
                <a:cs typeface="Verdana"/>
              </a:rPr>
              <a:t>е	</a:t>
            </a:r>
            <a:r>
              <a:rPr sz="1400" spc="-10" dirty="0">
                <a:latin typeface="Verdana"/>
                <a:cs typeface="Verdana"/>
              </a:rPr>
              <a:t>с</a:t>
            </a:r>
            <a:r>
              <a:rPr sz="1400" spc="-5" dirty="0">
                <a:latin typeface="Verdana"/>
                <a:cs typeface="Verdana"/>
              </a:rPr>
              <a:t>истем</a:t>
            </a:r>
            <a:r>
              <a:rPr sz="1400" dirty="0">
                <a:latin typeface="Verdana"/>
                <a:cs typeface="Verdana"/>
              </a:rPr>
              <a:t>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7509" y="5259451"/>
            <a:ext cx="1706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5155" algn="l"/>
                <a:tab pos="1036955" algn="l"/>
              </a:tabLst>
            </a:pPr>
            <a:r>
              <a:rPr sz="1400" spc="-5" dirty="0">
                <a:latin typeface="Verdana"/>
                <a:cs typeface="Verdana"/>
              </a:rPr>
              <a:t>Это</a:t>
            </a:r>
            <a:r>
              <a:rPr sz="1400" dirty="0">
                <a:latin typeface="Verdana"/>
                <a:cs typeface="Verdana"/>
              </a:rPr>
              <a:t>т	</a:t>
            </a:r>
            <a:r>
              <a:rPr sz="1400" spc="-5" dirty="0">
                <a:latin typeface="Verdana"/>
                <a:cs typeface="Verdana"/>
              </a:rPr>
              <a:t>ж</a:t>
            </a:r>
            <a:r>
              <a:rPr sz="1400" dirty="0">
                <a:latin typeface="Verdana"/>
                <a:cs typeface="Verdana"/>
              </a:rPr>
              <a:t>е	по</a:t>
            </a:r>
            <a:r>
              <a:rPr sz="1400" spc="-10" dirty="0">
                <a:latin typeface="Verdana"/>
                <a:cs typeface="Verdana"/>
              </a:rPr>
              <a:t>д</a:t>
            </a:r>
            <a:r>
              <a:rPr sz="1400" dirty="0">
                <a:latin typeface="Verdana"/>
                <a:cs typeface="Verdana"/>
              </a:rPr>
              <a:t>ход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0168" y="5472785"/>
            <a:ext cx="55899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Verdana"/>
                <a:cs typeface="Verdana"/>
              </a:rPr>
              <a:t>применим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и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к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проектированию</a:t>
            </a:r>
            <a:r>
              <a:rPr sz="1400" spc="-5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образовательных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программ.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584704" y="5884164"/>
            <a:ext cx="6326505" cy="513715"/>
            <a:chOff x="2584704" y="5884164"/>
            <a:chExt cx="6326505" cy="51371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4704" y="5884164"/>
              <a:ext cx="6326124" cy="3002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400" y="6097524"/>
              <a:ext cx="4064507" cy="30022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90473" y="397782"/>
            <a:ext cx="5720715" cy="99949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Ключевые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концептуальные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идеи</a:t>
            </a:r>
            <a:endParaRPr sz="1400">
              <a:latin typeface="Verdana"/>
              <a:cs typeface="Verdana"/>
            </a:endParaRPr>
          </a:p>
          <a:p>
            <a:pPr marL="1812289">
              <a:lnSpc>
                <a:spcPct val="100000"/>
              </a:lnSpc>
              <a:spcBef>
                <a:spcPts val="1120"/>
              </a:spcBef>
            </a:pPr>
            <a:r>
              <a:rPr sz="1800" b="1" dirty="0">
                <a:latin typeface="Arial"/>
                <a:cs typeface="Arial"/>
              </a:rPr>
              <a:t>О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сути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инженерного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образования</a:t>
            </a:r>
            <a:endParaRPr sz="1800">
              <a:latin typeface="Arial"/>
              <a:cs typeface="Arial"/>
            </a:endParaRPr>
          </a:p>
          <a:p>
            <a:pPr marL="1380490">
              <a:lnSpc>
                <a:spcPct val="100000"/>
              </a:lnSpc>
              <a:spcBef>
                <a:spcPts val="155"/>
              </a:spcBef>
            </a:pPr>
            <a:r>
              <a:rPr sz="1400" spc="-5" dirty="0">
                <a:latin typeface="Verdana"/>
                <a:cs typeface="Verdana"/>
              </a:rPr>
              <a:t>Жизненный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цикл </a:t>
            </a:r>
            <a:r>
              <a:rPr sz="1400" dirty="0">
                <a:latin typeface="Verdana"/>
                <a:cs typeface="Verdana"/>
              </a:rPr>
              <a:t>образовательной</a:t>
            </a:r>
            <a:r>
              <a:rPr sz="1400" spc="-1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программы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331834" y="415797"/>
            <a:ext cx="219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8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50" y="1196847"/>
            <a:ext cx="8064500" cy="37799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5190490"/>
            <a:ext cx="776097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74345" algn="l"/>
                <a:tab pos="908685" algn="l"/>
                <a:tab pos="1741170" algn="l"/>
                <a:tab pos="2321560" algn="l"/>
                <a:tab pos="3790950" algn="l"/>
                <a:tab pos="5016500" algn="l"/>
                <a:tab pos="5286375" algn="l"/>
                <a:tab pos="6263005" algn="l"/>
                <a:tab pos="6787515" algn="l"/>
                <a:tab pos="7229475" algn="l"/>
              </a:tabLst>
            </a:pPr>
            <a:r>
              <a:rPr sz="1400" i="1" spc="10" dirty="0">
                <a:solidFill>
                  <a:srgbClr val="EF7E09"/>
                </a:solidFill>
                <a:latin typeface="Verdana"/>
                <a:cs typeface="Verdana"/>
              </a:rPr>
              <a:t>В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с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е	это	до</a:t>
            </a:r>
            <a:r>
              <a:rPr sz="1400" i="1" spc="5" dirty="0">
                <a:solidFill>
                  <a:srgbClr val="EF7E09"/>
                </a:solidFill>
                <a:latin typeface="Verdana"/>
                <a:cs typeface="Verdana"/>
              </a:rPr>
              <a:t>л</a:t>
            </a:r>
            <a:r>
              <a:rPr sz="1400" i="1" spc="-20" dirty="0">
                <a:solidFill>
                  <a:srgbClr val="EF7E09"/>
                </a:solidFill>
                <a:latin typeface="Verdana"/>
                <a:cs typeface="Verdana"/>
              </a:rPr>
              <a:t>ж</a:t>
            </a:r>
            <a:r>
              <a:rPr sz="1400" i="1" spc="-10" dirty="0">
                <a:solidFill>
                  <a:srgbClr val="EF7E09"/>
                </a:solidFill>
                <a:latin typeface="Verdana"/>
                <a:cs typeface="Verdana"/>
              </a:rPr>
              <a:t>н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о	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быт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ь	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дос</a:t>
            </a:r>
            <a:r>
              <a:rPr sz="1400" b="1" i="1" spc="-10" dirty="0">
                <a:solidFill>
                  <a:srgbClr val="EF7E09"/>
                </a:solidFill>
                <a:latin typeface="Verdana"/>
                <a:cs typeface="Verdana"/>
              </a:rPr>
              <a:t>к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о</a:t>
            </a:r>
            <a:r>
              <a:rPr sz="1400" b="1" i="1" spc="-20" dirty="0">
                <a:solidFill>
                  <a:srgbClr val="EF7E09"/>
                </a:solidFill>
                <a:latin typeface="Verdana"/>
                <a:cs typeface="Verdana"/>
              </a:rPr>
              <a:t>н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ально	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раз</a:t>
            </a:r>
            <a:r>
              <a:rPr sz="1400" b="1" i="1" spc="-15" dirty="0">
                <a:solidFill>
                  <a:srgbClr val="EF7E09"/>
                </a:solidFill>
                <a:latin typeface="Verdana"/>
                <a:cs typeface="Verdana"/>
              </a:rPr>
              <a:t>о</a:t>
            </a:r>
            <a:r>
              <a:rPr sz="1400" b="1" i="1" spc="-10" dirty="0">
                <a:solidFill>
                  <a:srgbClr val="EF7E09"/>
                </a:solidFill>
                <a:latin typeface="Verdana"/>
                <a:cs typeface="Verdana"/>
              </a:rPr>
              <a:t>б</a:t>
            </a:r>
            <a:r>
              <a:rPr sz="1400" b="1" i="1" spc="-15" dirty="0">
                <a:solidFill>
                  <a:srgbClr val="EF7E09"/>
                </a:solidFill>
                <a:latin typeface="Verdana"/>
                <a:cs typeface="Verdana"/>
              </a:rPr>
              <a:t>р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а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н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о	и	</a:t>
            </a:r>
            <a:r>
              <a:rPr sz="1400" b="1" i="1" spc="-15" dirty="0">
                <a:solidFill>
                  <a:srgbClr val="EF7E09"/>
                </a:solidFill>
                <a:latin typeface="Verdana"/>
                <a:cs typeface="Verdana"/>
              </a:rPr>
              <a:t>у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ясне</a:t>
            </a:r>
            <a:r>
              <a:rPr sz="1400" b="1" i="1" spc="-15" dirty="0">
                <a:solidFill>
                  <a:srgbClr val="EF7E09"/>
                </a:solidFill>
                <a:latin typeface="Verdana"/>
                <a:cs typeface="Verdana"/>
              </a:rPr>
              <a:t>н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о	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тем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,	кто	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б</a:t>
            </a:r>
            <a:r>
              <a:rPr sz="1400" i="1" spc="-15" dirty="0">
                <a:solidFill>
                  <a:srgbClr val="EF7E09"/>
                </a:solidFill>
                <a:latin typeface="Verdana"/>
                <a:cs typeface="Verdana"/>
              </a:rPr>
              <a:t>у</a:t>
            </a:r>
            <a:r>
              <a:rPr sz="1400" i="1" spc="-10" dirty="0">
                <a:solidFill>
                  <a:srgbClr val="EF7E09"/>
                </a:solidFill>
                <a:latin typeface="Verdana"/>
                <a:cs typeface="Verdana"/>
              </a:rPr>
              <a:t>д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ет 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заниматься</a:t>
            </a:r>
            <a:r>
              <a:rPr sz="1400" i="1" spc="-3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проектированием</a:t>
            </a:r>
            <a:r>
              <a:rPr sz="1400" b="1" i="1" spc="-4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ООП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.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84704" y="5884164"/>
            <a:ext cx="6204585" cy="300355"/>
            <a:chOff x="2584704" y="5884164"/>
            <a:chExt cx="6204585" cy="3003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4704" y="5884164"/>
              <a:ext cx="5612892" cy="3002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0707" y="5884164"/>
              <a:ext cx="723900" cy="300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27719" y="5884164"/>
              <a:ext cx="361188" cy="30022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714750" y="939800"/>
            <a:ext cx="15760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Verdana"/>
                <a:cs typeface="Verdana"/>
              </a:rPr>
              <a:t>Концепция</a:t>
            </a:r>
            <a:r>
              <a:rPr sz="1400" spc="-12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СDIO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4068" y="438912"/>
            <a:ext cx="7315200" cy="43433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0473" y="508253"/>
            <a:ext cx="32518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Ключевые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концептуальные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идеи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80603" y="415797"/>
            <a:ext cx="24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9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68" y="1805939"/>
            <a:ext cx="7315200" cy="10104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473" y="1876806"/>
            <a:ext cx="6846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Реорганизация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учебного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процесса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ходе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применение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концепции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СDIO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068" y="2884932"/>
            <a:ext cx="6958583" cy="83210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0473" y="2957322"/>
            <a:ext cx="63652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2.1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Подготовка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студентов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комплексной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инженерной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деятельности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4068" y="3749040"/>
            <a:ext cx="6958583" cy="82753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90473" y="3821429"/>
            <a:ext cx="53835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Дисциплина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«Введение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в инженерную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деятельность»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84704" y="5884164"/>
            <a:ext cx="6204585" cy="300355"/>
            <a:chOff x="2584704" y="5884164"/>
            <a:chExt cx="6204585" cy="30035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4704" y="5884164"/>
              <a:ext cx="5612892" cy="30022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50707" y="5884164"/>
              <a:ext cx="723900" cy="3002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7719" y="5884164"/>
              <a:ext cx="361188" cy="30022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512063"/>
            <a:ext cx="6958583" cy="434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8540" y="580389"/>
            <a:ext cx="63652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2.1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Подготовка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студентов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комплексной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инженерной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деятельности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1196975"/>
            <a:ext cx="7727950" cy="431952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584704" y="5884164"/>
            <a:ext cx="6326505" cy="513715"/>
            <a:chOff x="2584704" y="5884164"/>
            <a:chExt cx="6326505" cy="51371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4704" y="5884164"/>
              <a:ext cx="6326124" cy="300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400" y="6097524"/>
              <a:ext cx="4064507" cy="30022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11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512063"/>
            <a:ext cx="6958583" cy="434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8540" y="580389"/>
            <a:ext cx="63652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2.1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Подготовка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студентов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комплексной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инженерной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деятельности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9750" y="907986"/>
            <a:ext cx="8371205" cy="5490210"/>
            <a:chOff x="539750" y="907986"/>
            <a:chExt cx="8371205" cy="54902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4704" y="5884164"/>
              <a:ext cx="6326124" cy="3002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400" y="6097524"/>
              <a:ext cx="4064507" cy="300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750" y="907986"/>
              <a:ext cx="6929374" cy="504037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12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68" y="1088136"/>
            <a:ext cx="6597396" cy="8229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473" y="1156462"/>
            <a:ext cx="53835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Дисциплина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«Введение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в инженерную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деятельность»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84704" y="5884164"/>
            <a:ext cx="6326505" cy="513715"/>
            <a:chOff x="2584704" y="5884164"/>
            <a:chExt cx="6326505" cy="5137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4704" y="5884164"/>
              <a:ext cx="6326124" cy="3002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400" y="6097524"/>
              <a:ext cx="4064507" cy="30022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4068" y="2020823"/>
            <a:ext cx="6231635" cy="65379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90473" y="2092832"/>
            <a:ext cx="58693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2.2.1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Формализация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автоматизация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проектной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деятельности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4068" y="2816351"/>
            <a:ext cx="6231635" cy="6492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0473" y="2885058"/>
            <a:ext cx="28505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2.2.2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Структура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 содержание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4068" y="3607308"/>
            <a:ext cx="6231635" cy="6492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90473" y="3677539"/>
            <a:ext cx="2561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2.2.3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Технологии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обучения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4068" y="4398264"/>
            <a:ext cx="6231635" cy="6492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90473" y="4469638"/>
            <a:ext cx="45027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2.2.4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Итоги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реализации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возможные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проблемы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13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84704" y="5884164"/>
            <a:ext cx="6326505" cy="513715"/>
            <a:chOff x="2584704" y="5884164"/>
            <a:chExt cx="6326505" cy="513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4704" y="5884164"/>
              <a:ext cx="6326124" cy="3002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0" y="6097524"/>
              <a:ext cx="4064507" cy="30022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4068" y="512063"/>
            <a:ext cx="6231635" cy="4297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0473" y="580389"/>
            <a:ext cx="58693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2.2.1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Формализация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автоматизация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проектной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деятельности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8312" y="981075"/>
            <a:ext cx="8279130" cy="4824730"/>
            <a:chOff x="468312" y="981075"/>
            <a:chExt cx="8279130" cy="482473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8312" y="981075"/>
              <a:ext cx="3024124" cy="42481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8175" y="3284537"/>
              <a:ext cx="6838950" cy="252095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787902" y="1153159"/>
            <a:ext cx="39223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77364" algn="l"/>
                <a:tab pos="3803015" algn="l"/>
              </a:tabLst>
            </a:pPr>
            <a:r>
              <a:rPr sz="1400" b="1" dirty="0">
                <a:latin typeface="Verdana"/>
                <a:cs typeface="Verdana"/>
              </a:rPr>
              <a:t>ИН</a:t>
            </a:r>
            <a:r>
              <a:rPr sz="1400" b="1" spc="-5" dirty="0">
                <a:latin typeface="Verdana"/>
                <a:cs typeface="Verdana"/>
              </a:rPr>
              <a:t>ЖЕНЕ</a:t>
            </a:r>
            <a:r>
              <a:rPr sz="1400" b="1" dirty="0">
                <a:latin typeface="Verdana"/>
                <a:cs typeface="Verdana"/>
              </a:rPr>
              <a:t>Р</a:t>
            </a:r>
            <a:r>
              <a:rPr sz="1400" b="1" spc="-5" dirty="0">
                <a:latin typeface="Verdana"/>
                <a:cs typeface="Verdana"/>
              </a:rPr>
              <a:t>НУ</a:t>
            </a:r>
            <a:r>
              <a:rPr sz="1400" b="1" dirty="0">
                <a:latin typeface="Verdana"/>
                <a:cs typeface="Verdana"/>
              </a:rPr>
              <a:t>Ю	</a:t>
            </a:r>
            <a:r>
              <a:rPr sz="1400" b="1" spc="-5" dirty="0">
                <a:latin typeface="Verdana"/>
                <a:cs typeface="Verdana"/>
              </a:rPr>
              <a:t>ДЕЯТ</a:t>
            </a:r>
            <a:r>
              <a:rPr sz="1400" b="1" dirty="0">
                <a:latin typeface="Verdana"/>
                <a:cs typeface="Verdana"/>
              </a:rPr>
              <a:t>Е</a:t>
            </a:r>
            <a:r>
              <a:rPr sz="1400" b="1" spc="-5" dirty="0">
                <a:latin typeface="Verdana"/>
                <a:cs typeface="Verdana"/>
              </a:rPr>
              <a:t>Л</a:t>
            </a:r>
            <a:r>
              <a:rPr sz="1400" b="1" spc="-10" dirty="0">
                <a:latin typeface="Verdana"/>
                <a:cs typeface="Verdana"/>
              </a:rPr>
              <a:t>Ь</a:t>
            </a:r>
            <a:r>
              <a:rPr sz="1400" b="1" spc="-5" dirty="0">
                <a:latin typeface="Verdana"/>
                <a:cs typeface="Verdana"/>
              </a:rPr>
              <a:t>Н</a:t>
            </a:r>
            <a:r>
              <a:rPr sz="1400" b="1" spc="-20" dirty="0">
                <a:latin typeface="Verdana"/>
                <a:cs typeface="Verdana"/>
              </a:rPr>
              <a:t>О</a:t>
            </a:r>
            <a:r>
              <a:rPr sz="1400" b="1" dirty="0">
                <a:latin typeface="Verdana"/>
                <a:cs typeface="Verdana"/>
              </a:rPr>
              <a:t>С</a:t>
            </a:r>
            <a:r>
              <a:rPr sz="1400" b="1" spc="-10" dirty="0">
                <a:latin typeface="Verdana"/>
                <a:cs typeface="Verdana"/>
              </a:rPr>
              <a:t>Т</a:t>
            </a:r>
            <a:r>
              <a:rPr sz="1400" b="1" dirty="0">
                <a:latin typeface="Verdana"/>
                <a:cs typeface="Verdana"/>
              </a:rPr>
              <a:t>Ь»	</a:t>
            </a:r>
            <a:r>
              <a:rPr sz="1400" dirty="0">
                <a:latin typeface="Verdana"/>
                <a:cs typeface="Verdana"/>
              </a:rPr>
              <a:t>в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82231" y="1366520"/>
            <a:ext cx="16281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Verdana"/>
                <a:cs typeface="Verdana"/>
              </a:rPr>
              <a:t>методическими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7902" y="1366520"/>
            <a:ext cx="273494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Verdana"/>
                <a:cs typeface="Verdana"/>
              </a:rPr>
              <a:t>регламентируется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2498090" algn="l"/>
              </a:tabLst>
            </a:pPr>
            <a:r>
              <a:rPr sz="1400" b="1" spc="-15" dirty="0">
                <a:latin typeface="Verdana"/>
                <a:cs typeface="Verdana"/>
              </a:rPr>
              <a:t>р</a:t>
            </a:r>
            <a:r>
              <a:rPr sz="1400" b="1" spc="-5" dirty="0">
                <a:latin typeface="Verdana"/>
                <a:cs typeface="Verdana"/>
              </a:rPr>
              <a:t>е</a:t>
            </a:r>
            <a:r>
              <a:rPr sz="1400" b="1" spc="-10" dirty="0">
                <a:latin typeface="Verdana"/>
                <a:cs typeface="Verdana"/>
              </a:rPr>
              <a:t>к</a:t>
            </a:r>
            <a:r>
              <a:rPr sz="1400" b="1" spc="-5" dirty="0">
                <a:latin typeface="Verdana"/>
                <a:cs typeface="Verdana"/>
              </a:rPr>
              <a:t>оме</a:t>
            </a:r>
            <a:r>
              <a:rPr sz="1400" b="1" spc="-20" dirty="0">
                <a:latin typeface="Verdana"/>
                <a:cs typeface="Verdana"/>
              </a:rPr>
              <a:t>н</a:t>
            </a:r>
            <a:r>
              <a:rPr sz="1400" b="1" spc="-5" dirty="0">
                <a:latin typeface="Verdana"/>
                <a:cs typeface="Verdana"/>
              </a:rPr>
              <a:t>да</a:t>
            </a:r>
            <a:r>
              <a:rPr sz="1400" b="1" spc="-10" dirty="0">
                <a:latin typeface="Verdana"/>
                <a:cs typeface="Verdana"/>
              </a:rPr>
              <a:t>ц</a:t>
            </a:r>
            <a:r>
              <a:rPr sz="1400" b="1" spc="-5" dirty="0">
                <a:latin typeface="Verdana"/>
                <a:cs typeface="Verdana"/>
              </a:rPr>
              <a:t>и</a:t>
            </a:r>
            <a:r>
              <a:rPr sz="1400" b="1" spc="-15" dirty="0">
                <a:latin typeface="Verdana"/>
                <a:cs typeface="Verdana"/>
              </a:rPr>
              <a:t>я</a:t>
            </a:r>
            <a:r>
              <a:rPr sz="1400" b="1" dirty="0">
                <a:latin typeface="Verdana"/>
                <a:cs typeface="Verdana"/>
              </a:rPr>
              <a:t>ми	</a:t>
            </a:r>
            <a:r>
              <a:rPr sz="1400" dirty="0">
                <a:latin typeface="Verdana"/>
                <a:cs typeface="Verdana"/>
              </a:rPr>
              <a:t>по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08266" y="1579829"/>
            <a:ext cx="11029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Verdana"/>
                <a:cs typeface="Verdana"/>
              </a:rPr>
              <a:t>с</a:t>
            </a:r>
            <a:r>
              <a:rPr sz="1400" b="1" spc="-10" dirty="0">
                <a:latin typeface="Verdana"/>
                <a:cs typeface="Verdana"/>
              </a:rPr>
              <a:t>т</a:t>
            </a:r>
            <a:r>
              <a:rPr sz="1400" b="1" spc="-5" dirty="0">
                <a:latin typeface="Verdana"/>
                <a:cs typeface="Verdana"/>
              </a:rPr>
              <a:t>ру</a:t>
            </a:r>
            <a:r>
              <a:rPr sz="1400" b="1" spc="-15" dirty="0">
                <a:latin typeface="Verdana"/>
                <a:cs typeface="Verdana"/>
              </a:rPr>
              <a:t>к</a:t>
            </a:r>
            <a:r>
              <a:rPr sz="1400" b="1" spc="-5" dirty="0">
                <a:latin typeface="Verdana"/>
                <a:cs typeface="Verdana"/>
              </a:rPr>
              <a:t>т</a:t>
            </a:r>
            <a:r>
              <a:rPr sz="1400" b="1" spc="-15" dirty="0">
                <a:latin typeface="Verdana"/>
                <a:cs typeface="Verdana"/>
              </a:rPr>
              <a:t>ур</a:t>
            </a:r>
            <a:r>
              <a:rPr sz="1400" b="1" spc="-5" dirty="0">
                <a:latin typeface="Verdana"/>
                <a:cs typeface="Verdana"/>
              </a:rPr>
              <a:t>е,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87902" y="1793494"/>
            <a:ext cx="452374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  <a:tabLst>
                <a:tab pos="2113915" algn="l"/>
                <a:tab pos="4380865" algn="l"/>
              </a:tabLst>
            </a:pPr>
            <a:r>
              <a:rPr sz="1400" b="1" spc="-5" dirty="0">
                <a:latin typeface="Verdana"/>
                <a:cs typeface="Verdana"/>
              </a:rPr>
              <a:t>со</a:t>
            </a:r>
            <a:r>
              <a:rPr sz="1400" b="1" spc="-15" dirty="0">
                <a:latin typeface="Verdana"/>
                <a:cs typeface="Verdana"/>
              </a:rPr>
              <a:t>д</a:t>
            </a:r>
            <a:r>
              <a:rPr sz="1400" b="1" spc="-5" dirty="0">
                <a:latin typeface="Verdana"/>
                <a:cs typeface="Verdana"/>
              </a:rPr>
              <a:t>е</a:t>
            </a:r>
            <a:r>
              <a:rPr sz="1400" b="1" spc="-10" dirty="0">
                <a:latin typeface="Verdana"/>
                <a:cs typeface="Verdana"/>
              </a:rPr>
              <a:t>р</a:t>
            </a:r>
            <a:r>
              <a:rPr sz="1400" b="1" dirty="0">
                <a:latin typeface="Verdana"/>
                <a:cs typeface="Verdana"/>
              </a:rPr>
              <a:t>жан</a:t>
            </a:r>
            <a:r>
              <a:rPr sz="1400" b="1" spc="-10" dirty="0">
                <a:latin typeface="Verdana"/>
                <a:cs typeface="Verdana"/>
              </a:rPr>
              <a:t>и</a:t>
            </a:r>
            <a:r>
              <a:rPr sz="1400" b="1" spc="-5" dirty="0">
                <a:latin typeface="Verdana"/>
                <a:cs typeface="Verdana"/>
              </a:rPr>
              <a:t>ю</a:t>
            </a:r>
            <a:r>
              <a:rPr sz="1400" b="1" dirty="0">
                <a:latin typeface="Verdana"/>
                <a:cs typeface="Verdana"/>
              </a:rPr>
              <a:t>,	пла</a:t>
            </a:r>
            <a:r>
              <a:rPr sz="1400" b="1" spc="-10" dirty="0">
                <a:latin typeface="Verdana"/>
                <a:cs typeface="Verdana"/>
              </a:rPr>
              <a:t>н</a:t>
            </a:r>
            <a:r>
              <a:rPr sz="1400" b="1" spc="-5" dirty="0">
                <a:latin typeface="Verdana"/>
                <a:cs typeface="Verdana"/>
              </a:rPr>
              <a:t>ирова</a:t>
            </a:r>
            <a:r>
              <a:rPr sz="1400" b="1" dirty="0">
                <a:latin typeface="Verdana"/>
                <a:cs typeface="Verdana"/>
              </a:rPr>
              <a:t>н</a:t>
            </a:r>
            <a:r>
              <a:rPr sz="1400" b="1" spc="-10" dirty="0">
                <a:latin typeface="Verdana"/>
                <a:cs typeface="Verdana"/>
              </a:rPr>
              <a:t>и</a:t>
            </a:r>
            <a:r>
              <a:rPr sz="1400" b="1" dirty="0">
                <a:latin typeface="Verdana"/>
                <a:cs typeface="Verdana"/>
              </a:rPr>
              <a:t>ю	и  </a:t>
            </a:r>
            <a:r>
              <a:rPr sz="1400" b="1" spc="-5" dirty="0">
                <a:latin typeface="Verdana"/>
                <a:cs typeface="Verdana"/>
              </a:rPr>
              <a:t>организации</a:t>
            </a:r>
            <a:r>
              <a:rPr sz="1400" b="1" dirty="0">
                <a:latin typeface="Verdana"/>
                <a:cs typeface="Verdana"/>
              </a:rPr>
              <a:t> учебного</a:t>
            </a:r>
            <a:r>
              <a:rPr sz="1400" b="1" spc="5" dirty="0">
                <a:latin typeface="Verdana"/>
                <a:cs typeface="Verdana"/>
              </a:rPr>
              <a:t> </a:t>
            </a:r>
            <a:r>
              <a:rPr sz="1400" b="1" dirty="0">
                <a:latin typeface="Verdana"/>
                <a:cs typeface="Verdana"/>
              </a:rPr>
              <a:t>процесса</a:t>
            </a:r>
            <a:r>
              <a:rPr sz="1400" b="1" spc="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в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рамках </a:t>
            </a:r>
            <a:r>
              <a:rPr sz="1400" spc="-48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модуля.</a:t>
            </a:r>
            <a:endParaRPr sz="14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Разработка</a:t>
            </a:r>
            <a:r>
              <a:rPr sz="1400" b="1" i="1" spc="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таких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EF7E09"/>
                </a:solidFill>
                <a:latin typeface="Verdana"/>
                <a:cs typeface="Verdana"/>
              </a:rPr>
              <a:t>рекомендаций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 это </a:t>
            </a:r>
            <a:r>
              <a:rPr sz="1400" i="1" spc="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трудоёмкий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и достаточно </a:t>
            </a:r>
            <a:r>
              <a:rPr sz="1400" b="1" i="1" spc="-5" dirty="0">
                <a:solidFill>
                  <a:srgbClr val="EF7E09"/>
                </a:solidFill>
                <a:latin typeface="Verdana"/>
                <a:cs typeface="Verdana"/>
              </a:rPr>
              <a:t>продолжительный </a:t>
            </a:r>
            <a:r>
              <a:rPr sz="1400" b="1" i="1" spc="-46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по</a:t>
            </a:r>
            <a:r>
              <a:rPr sz="1400" i="1" spc="-45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EF7E09"/>
                </a:solidFill>
                <a:latin typeface="Verdana"/>
                <a:cs typeface="Verdana"/>
              </a:rPr>
              <a:t>времени</a:t>
            </a:r>
            <a:r>
              <a:rPr sz="1400" i="1" spc="-10" dirty="0">
                <a:solidFill>
                  <a:srgbClr val="EF7E09"/>
                </a:solidFill>
                <a:latin typeface="Verdana"/>
                <a:cs typeface="Verdana"/>
              </a:rPr>
              <a:t> </a:t>
            </a:r>
            <a:r>
              <a:rPr sz="1400" b="1" i="1" dirty="0">
                <a:solidFill>
                  <a:srgbClr val="EF7E09"/>
                </a:solidFill>
                <a:latin typeface="Verdana"/>
                <a:cs typeface="Verdana"/>
              </a:rPr>
              <a:t>процесс.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7902" y="415797"/>
            <a:ext cx="4763770" cy="977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14</a:t>
            </a:r>
            <a:endParaRPr sz="2400">
              <a:latin typeface="Verdana"/>
              <a:cs typeface="Verdana"/>
            </a:endParaRPr>
          </a:p>
          <a:p>
            <a:pPr marR="246379" algn="r">
              <a:lnSpc>
                <a:spcPct val="100000"/>
              </a:lnSpc>
              <a:spcBef>
                <a:spcPts val="1250"/>
              </a:spcBef>
              <a:tabLst>
                <a:tab pos="1605915" algn="l"/>
                <a:tab pos="2741295" algn="l"/>
                <a:tab pos="4360545" algn="l"/>
              </a:tabLst>
            </a:pPr>
            <a:r>
              <a:rPr sz="1400" b="1" spc="-10" dirty="0">
                <a:latin typeface="Verdana"/>
                <a:cs typeface="Verdana"/>
              </a:rPr>
              <a:t>Р</a:t>
            </a:r>
            <a:r>
              <a:rPr sz="1400" b="1" spc="-5" dirty="0">
                <a:latin typeface="Verdana"/>
                <a:cs typeface="Verdana"/>
              </a:rPr>
              <a:t>еализац</a:t>
            </a:r>
            <a:r>
              <a:rPr sz="1400" b="1" spc="-10" dirty="0">
                <a:latin typeface="Verdana"/>
                <a:cs typeface="Verdana"/>
              </a:rPr>
              <a:t>и</a:t>
            </a:r>
            <a:r>
              <a:rPr sz="1400" b="1" dirty="0">
                <a:latin typeface="Verdana"/>
                <a:cs typeface="Verdana"/>
              </a:rPr>
              <a:t>я	</a:t>
            </a:r>
            <a:r>
              <a:rPr sz="1400" b="1" spc="-5" dirty="0">
                <a:latin typeface="Verdana"/>
                <a:cs typeface="Verdana"/>
              </a:rPr>
              <a:t>м</a:t>
            </a:r>
            <a:r>
              <a:rPr sz="1400" b="1" spc="-10" dirty="0">
                <a:latin typeface="Verdana"/>
                <a:cs typeface="Verdana"/>
              </a:rPr>
              <a:t>о</a:t>
            </a:r>
            <a:r>
              <a:rPr sz="1400" b="1" spc="-5" dirty="0">
                <a:latin typeface="Verdana"/>
                <a:cs typeface="Verdana"/>
              </a:rPr>
              <a:t>д</a:t>
            </a:r>
            <a:r>
              <a:rPr sz="1400" b="1" spc="-15" dirty="0">
                <a:latin typeface="Verdana"/>
                <a:cs typeface="Verdana"/>
              </a:rPr>
              <a:t>ул</a:t>
            </a:r>
            <a:r>
              <a:rPr sz="1400" b="1" dirty="0">
                <a:latin typeface="Verdana"/>
                <a:cs typeface="Verdana"/>
              </a:rPr>
              <a:t>я	</a:t>
            </a:r>
            <a:r>
              <a:rPr sz="1400" b="1" spc="-10" dirty="0">
                <a:latin typeface="Verdana"/>
                <a:cs typeface="Verdana"/>
              </a:rPr>
              <a:t>«</a:t>
            </a:r>
            <a:r>
              <a:rPr sz="1400" b="1" dirty="0">
                <a:latin typeface="Verdana"/>
                <a:cs typeface="Verdana"/>
              </a:rPr>
              <a:t>ВВЕ</a:t>
            </a:r>
            <a:r>
              <a:rPr sz="1400" b="1" spc="-10" dirty="0">
                <a:latin typeface="Verdana"/>
                <a:cs typeface="Verdana"/>
              </a:rPr>
              <a:t>Д</a:t>
            </a:r>
            <a:r>
              <a:rPr sz="1400" b="1" spc="-5" dirty="0">
                <a:latin typeface="Verdana"/>
                <a:cs typeface="Verdana"/>
              </a:rPr>
              <a:t>ЕНИ</a:t>
            </a:r>
            <a:r>
              <a:rPr sz="1400" b="1" dirty="0">
                <a:latin typeface="Verdana"/>
                <a:cs typeface="Verdana"/>
              </a:rPr>
              <a:t>Е	В</a:t>
            </a:r>
            <a:endParaRPr sz="1400">
              <a:latin typeface="Verdana"/>
              <a:cs typeface="Verdana"/>
            </a:endParaRPr>
          </a:p>
          <a:p>
            <a:pPr marR="245110" algn="r">
              <a:lnSpc>
                <a:spcPct val="100000"/>
              </a:lnSpc>
            </a:pPr>
            <a:r>
              <a:rPr sz="1400" spc="-5" dirty="0">
                <a:latin typeface="Verdana"/>
                <a:cs typeface="Verdana"/>
              </a:rPr>
              <a:t>ТПУ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4068" y="512063"/>
            <a:ext cx="8366759" cy="5885815"/>
            <a:chOff x="544068" y="512063"/>
            <a:chExt cx="8366759" cy="5885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4703" y="5884163"/>
              <a:ext cx="6326124" cy="3002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0" y="6097523"/>
              <a:ext cx="4064507" cy="3002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068" y="512063"/>
              <a:ext cx="6231635" cy="42976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90473" y="580389"/>
            <a:ext cx="58693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2.2.1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Формализация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автоматизация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проектной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деятельности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9750" y="908050"/>
            <a:ext cx="8353425" cy="5008880"/>
            <a:chOff x="539750" y="908050"/>
            <a:chExt cx="8353425" cy="500888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750" y="908050"/>
              <a:ext cx="5422900" cy="35640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2500" y="1916049"/>
              <a:ext cx="5400675" cy="31432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4212" y="2420937"/>
              <a:ext cx="5705475" cy="349567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15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84704" y="5884164"/>
            <a:ext cx="6326505" cy="513715"/>
            <a:chOff x="2584704" y="5884164"/>
            <a:chExt cx="6326505" cy="513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4704" y="5884164"/>
              <a:ext cx="6326124" cy="3002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0" y="6097524"/>
              <a:ext cx="4064507" cy="30022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4068" y="512063"/>
            <a:ext cx="6231635" cy="4297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0473" y="580389"/>
            <a:ext cx="58693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2.2.1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Формализация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автоматизация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проектной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деятельности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9750" y="907922"/>
            <a:ext cx="7993380" cy="4861560"/>
            <a:chOff x="539750" y="907922"/>
            <a:chExt cx="7993380" cy="48615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750" y="908049"/>
              <a:ext cx="4121150" cy="21939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5650" y="2565399"/>
              <a:ext cx="2628900" cy="30797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87900" y="907922"/>
              <a:ext cx="3744849" cy="26654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59176" y="2349500"/>
              <a:ext cx="5200650" cy="341947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16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0916" y="512063"/>
            <a:ext cx="8440420" cy="5885815"/>
            <a:chOff x="470916" y="512063"/>
            <a:chExt cx="8440420" cy="5885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4704" y="5884163"/>
              <a:ext cx="6326124" cy="3002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0" y="6097523"/>
              <a:ext cx="4064507" cy="3002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916" y="512063"/>
              <a:ext cx="6236208" cy="42976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18540" y="580389"/>
            <a:ext cx="28505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2.2.2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Структура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 содержание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9750" y="981011"/>
            <a:ext cx="7919974" cy="485940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17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84704" y="5884164"/>
            <a:ext cx="6326505" cy="513715"/>
            <a:chOff x="2584704" y="5884164"/>
            <a:chExt cx="6326505" cy="513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4704" y="5884164"/>
              <a:ext cx="6326124" cy="3002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0" y="6097524"/>
              <a:ext cx="4064507" cy="30022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916" y="512063"/>
            <a:ext cx="6236208" cy="4297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8540" y="580389"/>
            <a:ext cx="25615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2.2.3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Технологии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обучения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9750" y="907922"/>
            <a:ext cx="8107680" cy="4893310"/>
            <a:chOff x="539750" y="907922"/>
            <a:chExt cx="8107680" cy="489331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750" y="907922"/>
              <a:ext cx="5216525" cy="33735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1050" y="2060575"/>
              <a:ext cx="5449824" cy="28035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3575" y="2781299"/>
              <a:ext cx="5443601" cy="30194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093202" y="488645"/>
            <a:ext cx="45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18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Круглый</a:t>
            </a:r>
            <a:r>
              <a:rPr spc="-25" dirty="0"/>
              <a:t> </a:t>
            </a:r>
            <a:r>
              <a:rPr spc="-5" dirty="0"/>
              <a:t>стол:</a:t>
            </a:r>
            <a:r>
              <a:rPr spc="10" dirty="0"/>
              <a:t> </a:t>
            </a:r>
            <a:r>
              <a:rPr dirty="0"/>
              <a:t>«Оценка</a:t>
            </a:r>
            <a:r>
              <a:rPr spc="-45" dirty="0"/>
              <a:t> </a:t>
            </a:r>
            <a:r>
              <a:rPr dirty="0"/>
              <a:t>уровня</a:t>
            </a:r>
            <a:r>
              <a:rPr spc="-20" dirty="0"/>
              <a:t> </a:t>
            </a:r>
            <a:r>
              <a:rPr spc="-5" dirty="0"/>
              <a:t>готовности</a:t>
            </a:r>
            <a:r>
              <a:rPr spc="-15" dirty="0"/>
              <a:t> </a:t>
            </a:r>
            <a:r>
              <a:rPr dirty="0"/>
              <a:t>к</a:t>
            </a:r>
            <a:r>
              <a:rPr spc="-5" dirty="0"/>
              <a:t> </a:t>
            </a:r>
            <a:r>
              <a:rPr dirty="0"/>
              <a:t>реализации</a:t>
            </a:r>
            <a:r>
              <a:rPr spc="-5" dirty="0"/>
              <a:t> CDIO»</a:t>
            </a:r>
          </a:p>
          <a:p>
            <a:pPr marR="6350" algn="r">
              <a:lnSpc>
                <a:spcPct val="100000"/>
              </a:lnSpc>
            </a:pPr>
            <a:r>
              <a:rPr dirty="0"/>
              <a:t>«Введение</a:t>
            </a:r>
            <a:r>
              <a:rPr spc="-5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инженерную</a:t>
            </a:r>
            <a:r>
              <a:rPr spc="-70" dirty="0"/>
              <a:t> </a:t>
            </a:r>
            <a:r>
              <a:rPr dirty="0"/>
              <a:t>деятельность»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B9F2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628</Words>
  <Application>Microsoft Office PowerPoint</Application>
  <PresentationFormat>Экран (4:3)</PresentationFormat>
  <Paragraphs>129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Microsoft Sans Serif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тм1</dc:creator>
  <cp:lastModifiedBy>Алтынай</cp:lastModifiedBy>
  <cp:revision>1</cp:revision>
  <dcterms:created xsi:type="dcterms:W3CDTF">2024-09-29T20:12:25Z</dcterms:created>
  <dcterms:modified xsi:type="dcterms:W3CDTF">2024-09-29T20:15:01Z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2014-03-13T00:00:00Z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2024-09-29T00:00:00Z</vt:filetime>
  </property>
</Properties>
</file>