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1584621C-A482-48DC-8CBD-878C8726E909}" type="datetimeFigureOut">
              <a:rPr lang="ru-RU" smtClean="0"/>
              <a:t>30.09.2024</a:t>
            </a:fld>
            <a:endParaRPr lang="ru-RU"/>
          </a:p>
        </p:txBody>
      </p:sp>
      <p:sp>
        <p:nvSpPr>
          <p:cNvPr id="16" name="Номер слайда 15"/>
          <p:cNvSpPr>
            <a:spLocks noGrp="1"/>
          </p:cNvSpPr>
          <p:nvPr>
            <p:ph type="sldNum" sz="quarter" idx="11"/>
          </p:nvPr>
        </p:nvSpPr>
        <p:spPr/>
        <p:txBody>
          <a:bodyPr/>
          <a:lstStyle/>
          <a:p>
            <a:fld id="{AAF4A647-1048-4AFA-8756-6ABF87E44802}"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1584621C-A482-48DC-8CBD-878C8726E909}" type="datetimeFigureOut">
              <a:rPr lang="ru-RU" smtClean="0"/>
              <a:t>30.09.2024</a:t>
            </a:fld>
            <a:endParaRPr lang="ru-RU"/>
          </a:p>
        </p:txBody>
      </p:sp>
      <p:sp>
        <p:nvSpPr>
          <p:cNvPr id="15" name="Номер слайда 14"/>
          <p:cNvSpPr>
            <a:spLocks noGrp="1"/>
          </p:cNvSpPr>
          <p:nvPr>
            <p:ph type="sldNum" sz="quarter" idx="15"/>
          </p:nvPr>
        </p:nvSpPr>
        <p:spPr/>
        <p:txBody>
          <a:bodyPr/>
          <a:lstStyle>
            <a:lvl1pPr algn="ctr">
              <a:defRPr/>
            </a:lvl1pPr>
          </a:lstStyle>
          <a:p>
            <a:fld id="{AAF4A647-1048-4AFA-8756-6ABF87E44802}"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1584621C-A482-48DC-8CBD-878C8726E909}" type="datetimeFigureOut">
              <a:rPr lang="ru-RU" smtClean="0"/>
              <a:t>30.09.2024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F4A647-1048-4AFA-8756-6ABF87E44802}"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1584621C-A482-48DC-8CBD-878C8726E909}" type="datetimeFigureOut">
              <a:rPr lang="ru-RU" smtClean="0"/>
              <a:t>30.09.2024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F4A647-1048-4AFA-8756-6ABF87E44802}"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AF4A647-1048-4AFA-8756-6ABF87E44802}"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1584621C-A482-48DC-8CBD-878C8726E909}" type="datetimeFigureOut">
              <a:rPr lang="ru-RU" smtClean="0"/>
              <a:t>30.09.2024</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1584621C-A482-48DC-8CBD-878C8726E909}" type="datetimeFigureOut">
              <a:rPr lang="ru-RU" smtClean="0"/>
              <a:t>30.09.2024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AF4A647-1048-4AFA-8756-6ABF87E44802}"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584621C-A482-48DC-8CBD-878C8726E909}" type="datetimeFigureOut">
              <a:rPr lang="ru-RU" smtClean="0"/>
              <a:t>30.09.2024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AF4A647-1048-4AFA-8756-6ABF87E44802}"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1584621C-A482-48DC-8CBD-878C8726E909}" type="datetimeFigureOut">
              <a:rPr lang="ru-RU" smtClean="0"/>
              <a:t>30.09.2024</a:t>
            </a:fld>
            <a:endParaRPr lang="ru-RU"/>
          </a:p>
        </p:txBody>
      </p:sp>
      <p:sp>
        <p:nvSpPr>
          <p:cNvPr id="9" name="Номер слайда 8"/>
          <p:cNvSpPr>
            <a:spLocks noGrp="1"/>
          </p:cNvSpPr>
          <p:nvPr>
            <p:ph type="sldNum" sz="quarter" idx="15"/>
          </p:nvPr>
        </p:nvSpPr>
        <p:spPr/>
        <p:txBody>
          <a:bodyPr/>
          <a:lstStyle/>
          <a:p>
            <a:fld id="{AAF4A647-1048-4AFA-8756-6ABF87E44802}"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1584621C-A482-48DC-8CBD-878C8726E909}" type="datetimeFigureOut">
              <a:rPr lang="ru-RU" smtClean="0"/>
              <a:t>30.09.2024</a:t>
            </a:fld>
            <a:endParaRPr lang="ru-RU"/>
          </a:p>
        </p:txBody>
      </p:sp>
      <p:sp>
        <p:nvSpPr>
          <p:cNvPr id="9" name="Номер слайда 8"/>
          <p:cNvSpPr>
            <a:spLocks noGrp="1"/>
          </p:cNvSpPr>
          <p:nvPr>
            <p:ph type="sldNum" sz="quarter" idx="11"/>
          </p:nvPr>
        </p:nvSpPr>
        <p:spPr/>
        <p:txBody>
          <a:bodyPr/>
          <a:lstStyle/>
          <a:p>
            <a:fld id="{AAF4A647-1048-4AFA-8756-6ABF87E44802}"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584621C-A482-48DC-8CBD-878C8726E909}" type="datetimeFigureOut">
              <a:rPr lang="ru-RU" smtClean="0"/>
              <a:t>30.09.2024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F4A647-1048-4AFA-8756-6ABF87E44802}"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584621C-A482-48DC-8CBD-878C8726E909}" type="datetimeFigureOut">
              <a:rPr lang="ru-RU" smtClean="0"/>
              <a:t>30.09.2024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F4A647-1048-4AFA-8756-6ABF87E44802}"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584621C-A482-48DC-8CBD-878C8726E909}" type="datetimeFigureOut">
              <a:rPr lang="ru-RU" smtClean="0"/>
              <a:t>30.09.2024</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AF4A647-1048-4AFA-8756-6ABF87E44802}"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subTitle" idx="1"/>
          </p:nvPr>
        </p:nvSpPr>
        <p:spPr>
          <a:xfrm>
            <a:off x="457200" y="476250"/>
            <a:ext cx="8305800" cy="5040313"/>
          </a:xfrm>
        </p:spPr>
        <p:txBody>
          <a:bodyPr/>
          <a:lstStyle/>
          <a:p>
            <a:r>
              <a:rPr lang="ru-RU" dirty="0" smtClean="0">
                <a:solidFill>
                  <a:schemeClr val="bg1"/>
                </a:solidFill>
              </a:rPr>
              <a:t>Односложные лексемы и морфемы являются основой китайского лексикона. Все многосложные (в частности двусложные) слова и выражения построены на них. Разница между односложной лексемой и односложной морфемой состоит в том, что первая может быть использована (как слово) сама по себе, тогда, как последняя может быть использована для сочетания с другими морфемами или лексемами с целью образования новых (сложных) слов.</a:t>
            </a:r>
            <a:br>
              <a:rPr lang="ru-RU" dirty="0" smtClean="0">
                <a:solidFill>
                  <a:schemeClr val="bg1"/>
                </a:solidFill>
              </a:rPr>
            </a:br>
            <a:r>
              <a:rPr lang="ru-RU" dirty="0" smtClean="0">
                <a:solidFill>
                  <a:schemeClr val="bg1"/>
                </a:solidFill>
              </a:rPr>
              <a:t>В этом смысле лексемы – часть </a:t>
            </a:r>
            <a:r>
              <a:rPr lang="ru-RU" b="1" dirty="0" err="1" smtClean="0">
                <a:solidFill>
                  <a:schemeClr val="bg1"/>
                </a:solidFill>
              </a:rPr>
              <a:t>макросинтаксиса</a:t>
            </a:r>
            <a:r>
              <a:rPr lang="ru-RU" dirty="0" smtClean="0">
                <a:solidFill>
                  <a:schemeClr val="bg1"/>
                </a:solidFill>
              </a:rPr>
              <a:t> (хотя среди них есть и такие, которые сочетаются с другими лексемами или морфемами для образования новых (сложных) слов), тогда как морфемы – только часть морфологии. Они должны сначала пройти через сочетание с другими морфемами, чтобы стать </a:t>
            </a:r>
            <a:r>
              <a:rPr lang="ru-RU" b="1" dirty="0" err="1" smtClean="0">
                <a:solidFill>
                  <a:schemeClr val="bg1"/>
                </a:solidFill>
              </a:rPr>
              <a:t>микросинтаксическими</a:t>
            </a:r>
            <a:r>
              <a:rPr lang="ru-RU" dirty="0" smtClean="0">
                <a:solidFill>
                  <a:schemeClr val="bg1"/>
                </a:solidFill>
              </a:rPr>
              <a:t> словами прежде, чем они станут частью </a:t>
            </a:r>
            <a:r>
              <a:rPr lang="ru-RU" dirty="0" err="1" smtClean="0">
                <a:solidFill>
                  <a:schemeClr val="bg1"/>
                </a:solidFill>
              </a:rPr>
              <a:t>макросинтаксиса</a:t>
            </a:r>
            <a:r>
              <a:rPr lang="ru-RU" dirty="0" smtClean="0">
                <a:solidFill>
                  <a:schemeClr val="bg1"/>
                </a:solidFill>
              </a:rPr>
              <a:t>.  </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idx="1"/>
          </p:nvPr>
        </p:nvSpPr>
        <p:spPr>
          <a:xfrm>
            <a:off x="457200" y="332657"/>
            <a:ext cx="8229600" cy="5763344"/>
          </a:xfrm>
        </p:spPr>
        <p:txBody>
          <a:bodyPr>
            <a:normAutofit fontScale="92500"/>
          </a:bodyPr>
          <a:lstStyle/>
          <a:p>
            <a:r>
              <a:rPr lang="ja-JP" altLang="en-US" dirty="0" smtClean="0">
                <a:solidFill>
                  <a:schemeClr val="bg1"/>
                </a:solidFill>
              </a:rPr>
              <a:t>人 </a:t>
            </a:r>
            <a:r>
              <a:rPr lang="en-US" dirty="0" err="1" smtClean="0">
                <a:solidFill>
                  <a:schemeClr val="bg1"/>
                </a:solidFill>
              </a:rPr>
              <a:t>rén</a:t>
            </a:r>
            <a:r>
              <a:rPr lang="en-US" dirty="0" smtClean="0">
                <a:solidFill>
                  <a:schemeClr val="bg1"/>
                </a:solidFill>
              </a:rPr>
              <a:t> (</a:t>
            </a:r>
            <a:r>
              <a:rPr lang="ru-RU" dirty="0" smtClean="0">
                <a:solidFill>
                  <a:schemeClr val="bg1"/>
                </a:solidFill>
              </a:rPr>
              <a:t>человек, лицо) – лексема или независимое слово. Можно использовать свободно саму по себе (пр1):</a:t>
            </a:r>
            <a:br>
              <a:rPr lang="ru-RU" dirty="0" smtClean="0">
                <a:solidFill>
                  <a:schemeClr val="bg1"/>
                </a:solidFill>
              </a:rPr>
            </a:br>
            <a:r>
              <a:rPr lang="ru-RU" dirty="0" smtClean="0">
                <a:solidFill>
                  <a:schemeClr val="bg1"/>
                </a:solidFill>
              </a:rPr>
              <a:t>--</a:t>
            </a:r>
            <a:r>
              <a:rPr lang="ja-JP" altLang="en-US" dirty="0" smtClean="0">
                <a:solidFill>
                  <a:schemeClr val="bg1"/>
                </a:solidFill>
              </a:rPr>
              <a:t>一个人 </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rén</a:t>
            </a:r>
            <a:r>
              <a:rPr lang="en-US" dirty="0" smtClean="0">
                <a:solidFill>
                  <a:schemeClr val="bg1"/>
                </a:solidFill>
              </a:rPr>
              <a:t> (</a:t>
            </a:r>
            <a:r>
              <a:rPr lang="ru-RU" dirty="0" smtClean="0">
                <a:solidFill>
                  <a:schemeClr val="bg1"/>
                </a:solidFill>
              </a:rPr>
              <a:t>один человек) – это словосочетание, синтаксическая конструкция. </a:t>
            </a:r>
            <a:r>
              <a:rPr lang="ja-JP" altLang="en-US" dirty="0" smtClean="0">
                <a:solidFill>
                  <a:schemeClr val="bg1"/>
                </a:solidFill>
              </a:rPr>
              <a:t>人 </a:t>
            </a:r>
            <a:r>
              <a:rPr lang="en-US" dirty="0" err="1" smtClean="0">
                <a:solidFill>
                  <a:schemeClr val="bg1"/>
                </a:solidFill>
              </a:rPr>
              <a:t>rén</a:t>
            </a:r>
            <a:r>
              <a:rPr lang="en-US" dirty="0" smtClean="0">
                <a:solidFill>
                  <a:schemeClr val="bg1"/>
                </a:solidFill>
              </a:rPr>
              <a:t> </a:t>
            </a:r>
            <a:r>
              <a:rPr lang="ru-RU" dirty="0" smtClean="0">
                <a:solidFill>
                  <a:schemeClr val="bg1"/>
                </a:solidFill>
              </a:rPr>
              <a:t>можно заменить другой лексемой, как в сочетании </a:t>
            </a:r>
            <a:r>
              <a:rPr lang="ja-JP" altLang="en-US" dirty="0" smtClean="0">
                <a:solidFill>
                  <a:schemeClr val="bg1"/>
                </a:solidFill>
              </a:rPr>
              <a:t>一个梨 </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lí</a:t>
            </a:r>
            <a:r>
              <a:rPr lang="en-US" dirty="0" smtClean="0">
                <a:solidFill>
                  <a:schemeClr val="bg1"/>
                </a:solidFill>
              </a:rPr>
              <a:t> (</a:t>
            </a:r>
            <a:r>
              <a:rPr lang="ru-RU" dirty="0" smtClean="0">
                <a:solidFill>
                  <a:schemeClr val="bg1"/>
                </a:solidFill>
              </a:rPr>
              <a:t>одна слива). Таким образом, мы видим: и </a:t>
            </a:r>
            <a:r>
              <a:rPr lang="ja-JP" altLang="en-US" dirty="0" smtClean="0">
                <a:solidFill>
                  <a:schemeClr val="bg1"/>
                </a:solidFill>
              </a:rPr>
              <a:t>人 </a:t>
            </a:r>
            <a:r>
              <a:rPr lang="en-US" dirty="0" err="1" smtClean="0">
                <a:solidFill>
                  <a:schemeClr val="bg1"/>
                </a:solidFill>
              </a:rPr>
              <a:t>rén</a:t>
            </a:r>
            <a:r>
              <a:rPr lang="en-US" dirty="0" smtClean="0">
                <a:solidFill>
                  <a:schemeClr val="bg1"/>
                </a:solidFill>
              </a:rPr>
              <a:t>, </a:t>
            </a:r>
            <a:r>
              <a:rPr lang="ru-RU" dirty="0" smtClean="0">
                <a:solidFill>
                  <a:schemeClr val="bg1"/>
                </a:solidFill>
              </a:rPr>
              <a:t>и </a:t>
            </a:r>
            <a:r>
              <a:rPr lang="ja-JP" altLang="en-US" dirty="0" smtClean="0">
                <a:solidFill>
                  <a:schemeClr val="bg1"/>
                </a:solidFill>
              </a:rPr>
              <a:t>梨 </a:t>
            </a:r>
            <a:r>
              <a:rPr lang="en-US" dirty="0" err="1" smtClean="0">
                <a:solidFill>
                  <a:schemeClr val="bg1"/>
                </a:solidFill>
              </a:rPr>
              <a:t>lí</a:t>
            </a:r>
            <a:r>
              <a:rPr lang="en-US" dirty="0" smtClean="0">
                <a:solidFill>
                  <a:schemeClr val="bg1"/>
                </a:solidFill>
              </a:rPr>
              <a:t> – </a:t>
            </a:r>
            <a:r>
              <a:rPr lang="ru-RU" dirty="0" smtClean="0">
                <a:solidFill>
                  <a:schemeClr val="bg1"/>
                </a:solidFill>
              </a:rPr>
              <a:t>это независимые лексемы или слова.</a:t>
            </a:r>
            <a:br>
              <a:rPr lang="ru-RU" dirty="0" smtClean="0">
                <a:solidFill>
                  <a:schemeClr val="bg1"/>
                </a:solidFill>
              </a:rPr>
            </a:br>
            <a:r>
              <a:rPr lang="ru-RU" dirty="0" smtClean="0">
                <a:solidFill>
                  <a:schemeClr val="bg1"/>
                </a:solidFill>
              </a:rPr>
              <a:t>Числительное </a:t>
            </a:r>
            <a:r>
              <a:rPr lang="ja-JP" altLang="en-US" dirty="0" smtClean="0">
                <a:solidFill>
                  <a:schemeClr val="bg1"/>
                </a:solidFill>
              </a:rPr>
              <a:t>一 </a:t>
            </a:r>
            <a:r>
              <a:rPr lang="en-US" dirty="0" err="1" smtClean="0">
                <a:solidFill>
                  <a:schemeClr val="bg1"/>
                </a:solidFill>
              </a:rPr>
              <a:t>yī</a:t>
            </a:r>
            <a:r>
              <a:rPr lang="en-US" dirty="0" smtClean="0">
                <a:solidFill>
                  <a:schemeClr val="bg1"/>
                </a:solidFill>
              </a:rPr>
              <a:t> </a:t>
            </a:r>
            <a:r>
              <a:rPr lang="ru-RU" dirty="0" smtClean="0">
                <a:solidFill>
                  <a:schemeClr val="bg1"/>
                </a:solidFill>
              </a:rPr>
              <a:t>можно аналогично заменить на </a:t>
            </a:r>
            <a:r>
              <a:rPr lang="ja-JP" altLang="en-US" dirty="0" smtClean="0">
                <a:solidFill>
                  <a:schemeClr val="bg1"/>
                </a:solidFill>
              </a:rPr>
              <a:t>三 </a:t>
            </a:r>
            <a:r>
              <a:rPr lang="en-US" dirty="0" err="1" smtClean="0">
                <a:solidFill>
                  <a:schemeClr val="bg1"/>
                </a:solidFill>
              </a:rPr>
              <a:t>sān</a:t>
            </a:r>
            <a:r>
              <a:rPr lang="en-US" dirty="0" smtClean="0">
                <a:solidFill>
                  <a:schemeClr val="bg1"/>
                </a:solidFill>
              </a:rPr>
              <a:t> (</a:t>
            </a:r>
            <a:r>
              <a:rPr lang="ru-RU" dirty="0" smtClean="0">
                <a:solidFill>
                  <a:schemeClr val="bg1"/>
                </a:solidFill>
              </a:rPr>
              <a:t>три), например, </a:t>
            </a:r>
            <a:r>
              <a:rPr lang="ja-JP" altLang="en-US" dirty="0" smtClean="0">
                <a:solidFill>
                  <a:schemeClr val="bg1"/>
                </a:solidFill>
              </a:rPr>
              <a:t>三个人  </a:t>
            </a:r>
            <a:r>
              <a:rPr lang="en-US" dirty="0" err="1" smtClean="0">
                <a:solidFill>
                  <a:schemeClr val="bg1"/>
                </a:solidFill>
              </a:rPr>
              <a:t>sān</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rén</a:t>
            </a:r>
            <a:r>
              <a:rPr lang="en-US" dirty="0" smtClean="0">
                <a:solidFill>
                  <a:schemeClr val="bg1"/>
                </a:solidFill>
              </a:rPr>
              <a:t> (</a:t>
            </a:r>
            <a:r>
              <a:rPr lang="ru-RU" dirty="0" smtClean="0">
                <a:solidFill>
                  <a:schemeClr val="bg1"/>
                </a:solidFill>
              </a:rPr>
              <a:t>три человека). Счётное слово </a:t>
            </a:r>
            <a:r>
              <a:rPr lang="ja-JP" altLang="en-US" dirty="0" smtClean="0">
                <a:solidFill>
                  <a:schemeClr val="bg1"/>
                </a:solidFill>
              </a:rPr>
              <a:t>个 </a:t>
            </a:r>
            <a:r>
              <a:rPr lang="en-US" dirty="0" err="1" smtClean="0">
                <a:solidFill>
                  <a:schemeClr val="bg1"/>
                </a:solidFill>
              </a:rPr>
              <a:t>gè</a:t>
            </a:r>
            <a:r>
              <a:rPr lang="en-US" dirty="0" smtClean="0">
                <a:solidFill>
                  <a:schemeClr val="bg1"/>
                </a:solidFill>
              </a:rPr>
              <a:t> </a:t>
            </a:r>
            <a:r>
              <a:rPr lang="ru-RU" dirty="0" smtClean="0">
                <a:solidFill>
                  <a:schemeClr val="bg1"/>
                </a:solidFill>
              </a:rPr>
              <a:t>можно также заменить на другое счётное слово, например, </a:t>
            </a:r>
            <a:r>
              <a:rPr lang="ja-JP" altLang="en-US" dirty="0" smtClean="0">
                <a:solidFill>
                  <a:schemeClr val="bg1"/>
                </a:solidFill>
              </a:rPr>
              <a:t>一批人 </a:t>
            </a:r>
            <a:r>
              <a:rPr lang="en-US" dirty="0" err="1" smtClean="0">
                <a:solidFill>
                  <a:schemeClr val="bg1"/>
                </a:solidFill>
              </a:rPr>
              <a:t>yī</a:t>
            </a:r>
            <a:r>
              <a:rPr lang="en-US" dirty="0" smtClean="0">
                <a:solidFill>
                  <a:schemeClr val="bg1"/>
                </a:solidFill>
              </a:rPr>
              <a:t> </a:t>
            </a:r>
            <a:r>
              <a:rPr lang="en-US" dirty="0" err="1" smtClean="0">
                <a:solidFill>
                  <a:schemeClr val="bg1"/>
                </a:solidFill>
              </a:rPr>
              <a:t>pī</a:t>
            </a:r>
            <a:r>
              <a:rPr lang="en-US" dirty="0" smtClean="0">
                <a:solidFill>
                  <a:schemeClr val="bg1"/>
                </a:solidFill>
              </a:rPr>
              <a:t> </a:t>
            </a:r>
            <a:r>
              <a:rPr lang="en-US" dirty="0" err="1" smtClean="0">
                <a:solidFill>
                  <a:schemeClr val="bg1"/>
                </a:solidFill>
              </a:rPr>
              <a:t>rén</a:t>
            </a:r>
            <a:r>
              <a:rPr lang="en-US" dirty="0" smtClean="0">
                <a:solidFill>
                  <a:schemeClr val="bg1"/>
                </a:solidFill>
              </a:rPr>
              <a:t> (</a:t>
            </a:r>
            <a:r>
              <a:rPr lang="ru-RU" dirty="0" smtClean="0">
                <a:solidFill>
                  <a:schemeClr val="bg1"/>
                </a:solidFill>
              </a:rPr>
              <a:t>одна группа людей). Итак, мы видим: и числительные, и счётные слова являются независимыми лексемами.</a:t>
            </a:r>
            <a:endParaRPr lang="ru-RU"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764704"/>
            <a:ext cx="8229600" cy="5331296"/>
          </a:xfrm>
        </p:spPr>
        <p:txBody>
          <a:bodyPr>
            <a:normAutofit fontScale="92500" lnSpcReduction="20000"/>
          </a:bodyPr>
          <a:lstStyle/>
          <a:p>
            <a:r>
              <a:rPr lang="ru-RU" dirty="0" smtClean="0">
                <a:solidFill>
                  <a:schemeClr val="bg1"/>
                </a:solidFill>
              </a:rPr>
              <a:t>С другой стороны, односложный элемент типа </a:t>
            </a:r>
            <a:r>
              <a:rPr lang="ja-JP" altLang="en-US" dirty="0" smtClean="0">
                <a:solidFill>
                  <a:schemeClr val="bg1"/>
                </a:solidFill>
              </a:rPr>
              <a:t>者 </a:t>
            </a:r>
            <a:r>
              <a:rPr lang="en-US" dirty="0" err="1" smtClean="0">
                <a:solidFill>
                  <a:schemeClr val="bg1"/>
                </a:solidFill>
              </a:rPr>
              <a:t>zhě</a:t>
            </a:r>
            <a:r>
              <a:rPr lang="en-US" dirty="0" smtClean="0">
                <a:solidFill>
                  <a:schemeClr val="bg1"/>
                </a:solidFill>
              </a:rPr>
              <a:t>, </a:t>
            </a:r>
            <a:r>
              <a:rPr lang="ru-RU" dirty="0" smtClean="0">
                <a:solidFill>
                  <a:schemeClr val="bg1"/>
                </a:solidFill>
              </a:rPr>
              <a:t>который не может обозначать человека, не является независимой лексемой и не может быть использован сам по себе в синтаксической конструкции. Мы не можем сказать к примеру: *</a:t>
            </a:r>
            <a:r>
              <a:rPr lang="ja-JP" altLang="en-US" dirty="0" smtClean="0">
                <a:solidFill>
                  <a:schemeClr val="bg1"/>
                </a:solidFill>
              </a:rPr>
              <a:t>一个者 </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zhě</a:t>
            </a:r>
            <a:r>
              <a:rPr lang="en-US" dirty="0" smtClean="0">
                <a:solidFill>
                  <a:schemeClr val="bg1"/>
                </a:solidFill>
              </a:rPr>
              <a:t>..</a:t>
            </a:r>
            <a:br>
              <a:rPr lang="en-US" dirty="0" smtClean="0">
                <a:solidFill>
                  <a:schemeClr val="bg1"/>
                </a:solidFill>
              </a:rPr>
            </a:br>
            <a:r>
              <a:rPr lang="ru-RU" dirty="0" smtClean="0">
                <a:solidFill>
                  <a:schemeClr val="bg1"/>
                </a:solidFill>
              </a:rPr>
              <a:t>Так как он всего лишь морфема, его следует сочетать с другой лексемой или морфемой для образования независимого слова прежде, чем использовать в синтаксической конструкции, например:</a:t>
            </a:r>
            <a:br>
              <a:rPr lang="ru-RU" dirty="0" smtClean="0">
                <a:solidFill>
                  <a:schemeClr val="bg1"/>
                </a:solidFill>
              </a:rPr>
            </a:br>
            <a:r>
              <a:rPr lang="ru-RU" dirty="0" smtClean="0">
                <a:solidFill>
                  <a:schemeClr val="bg1"/>
                </a:solidFill>
              </a:rPr>
              <a:t/>
            </a:r>
            <a:br>
              <a:rPr lang="ru-RU" dirty="0" smtClean="0">
                <a:solidFill>
                  <a:schemeClr val="bg1"/>
                </a:solidFill>
              </a:rPr>
            </a:br>
            <a:r>
              <a:rPr lang="ru-RU" dirty="0" smtClean="0">
                <a:solidFill>
                  <a:schemeClr val="bg1"/>
                </a:solidFill>
              </a:rPr>
              <a:t>-- </a:t>
            </a:r>
            <a:r>
              <a:rPr lang="ja-JP" altLang="en-US" dirty="0" smtClean="0">
                <a:solidFill>
                  <a:schemeClr val="bg1"/>
                </a:solidFill>
              </a:rPr>
              <a:t>记者 </a:t>
            </a:r>
            <a:r>
              <a:rPr lang="en-US" dirty="0" err="1" smtClean="0">
                <a:solidFill>
                  <a:schemeClr val="bg1"/>
                </a:solidFill>
              </a:rPr>
              <a:t>jìzhě</a:t>
            </a:r>
            <a:r>
              <a:rPr lang="en-US" dirty="0" smtClean="0">
                <a:solidFill>
                  <a:schemeClr val="bg1"/>
                </a:solidFill>
              </a:rPr>
              <a:t> (</a:t>
            </a:r>
            <a:r>
              <a:rPr lang="ru-RU" i="1" dirty="0" smtClean="0">
                <a:solidFill>
                  <a:schemeClr val="bg1"/>
                </a:solidFill>
              </a:rPr>
              <a:t>журналист</a:t>
            </a:r>
            <a:r>
              <a:rPr lang="ru-RU" dirty="0" smtClean="0">
                <a:solidFill>
                  <a:schemeClr val="bg1"/>
                </a:solidFill>
              </a:rPr>
              <a:t>) (</a:t>
            </a:r>
            <a:r>
              <a:rPr lang="ja-JP" altLang="en-US" dirty="0" smtClean="0">
                <a:solidFill>
                  <a:schemeClr val="bg1"/>
                </a:solidFill>
              </a:rPr>
              <a:t>记 </a:t>
            </a:r>
            <a:r>
              <a:rPr lang="en-US" dirty="0" err="1" smtClean="0">
                <a:solidFill>
                  <a:schemeClr val="bg1"/>
                </a:solidFill>
              </a:rPr>
              <a:t>jì</a:t>
            </a:r>
            <a:r>
              <a:rPr lang="en-US" dirty="0" smtClean="0">
                <a:solidFill>
                  <a:schemeClr val="bg1"/>
                </a:solidFill>
              </a:rPr>
              <a:t> – </a:t>
            </a:r>
            <a:r>
              <a:rPr lang="ru-RU" i="1" dirty="0" smtClean="0">
                <a:solidFill>
                  <a:schemeClr val="bg1"/>
                </a:solidFill>
              </a:rPr>
              <a:t>записывать</a:t>
            </a:r>
            <a:r>
              <a:rPr lang="ru-RU" dirty="0" smtClean="0">
                <a:solidFill>
                  <a:schemeClr val="bg1"/>
                </a:solidFill>
              </a:rPr>
              <a:t>)</a:t>
            </a:r>
            <a:br>
              <a:rPr lang="ru-RU" dirty="0" smtClean="0">
                <a:solidFill>
                  <a:schemeClr val="bg1"/>
                </a:solidFill>
              </a:rPr>
            </a:br>
            <a:r>
              <a:rPr lang="ru-RU" dirty="0" smtClean="0">
                <a:solidFill>
                  <a:schemeClr val="bg1"/>
                </a:solidFill>
              </a:rPr>
              <a:t>-- </a:t>
            </a:r>
            <a:r>
              <a:rPr lang="ja-JP" altLang="en-US" dirty="0" smtClean="0">
                <a:solidFill>
                  <a:schemeClr val="bg1"/>
                </a:solidFill>
              </a:rPr>
              <a:t>学者 </a:t>
            </a:r>
            <a:r>
              <a:rPr lang="en-US" dirty="0" err="1" smtClean="0">
                <a:solidFill>
                  <a:schemeClr val="bg1"/>
                </a:solidFill>
              </a:rPr>
              <a:t>xuézhě</a:t>
            </a:r>
            <a:r>
              <a:rPr lang="en-US" dirty="0" smtClean="0">
                <a:solidFill>
                  <a:schemeClr val="bg1"/>
                </a:solidFill>
              </a:rPr>
              <a:t> (</a:t>
            </a:r>
            <a:r>
              <a:rPr lang="ru-RU" i="1" dirty="0" smtClean="0">
                <a:solidFill>
                  <a:schemeClr val="bg1"/>
                </a:solidFill>
              </a:rPr>
              <a:t>учёный</a:t>
            </a:r>
            <a:r>
              <a:rPr lang="ru-RU" dirty="0" smtClean="0">
                <a:solidFill>
                  <a:schemeClr val="bg1"/>
                </a:solidFill>
              </a:rPr>
              <a:t>) (</a:t>
            </a:r>
            <a:r>
              <a:rPr lang="ja-JP" altLang="en-US" dirty="0" smtClean="0">
                <a:solidFill>
                  <a:schemeClr val="bg1"/>
                </a:solidFill>
              </a:rPr>
              <a:t>学 </a:t>
            </a:r>
            <a:r>
              <a:rPr lang="en-US" dirty="0" err="1" smtClean="0">
                <a:solidFill>
                  <a:schemeClr val="bg1"/>
                </a:solidFill>
              </a:rPr>
              <a:t>xué</a:t>
            </a:r>
            <a:r>
              <a:rPr lang="en-US" dirty="0" smtClean="0">
                <a:solidFill>
                  <a:schemeClr val="bg1"/>
                </a:solidFill>
              </a:rPr>
              <a:t> – </a:t>
            </a:r>
            <a:r>
              <a:rPr lang="ru-RU" i="1" dirty="0" smtClean="0">
                <a:solidFill>
                  <a:schemeClr val="bg1"/>
                </a:solidFill>
              </a:rPr>
              <a:t>изучать</a:t>
            </a:r>
            <a:r>
              <a:rPr lang="ru-RU" dirty="0" smtClean="0">
                <a:solidFill>
                  <a:schemeClr val="bg1"/>
                </a:solidFill>
              </a:rPr>
              <a:t>)</a:t>
            </a:r>
            <a:br>
              <a:rPr lang="ru-RU" dirty="0" smtClean="0">
                <a:solidFill>
                  <a:schemeClr val="bg1"/>
                </a:solidFill>
              </a:rPr>
            </a:br>
            <a:r>
              <a:rPr lang="ru-RU" dirty="0" smtClean="0">
                <a:solidFill>
                  <a:schemeClr val="bg1"/>
                </a:solidFill>
              </a:rPr>
              <a:t>-- </a:t>
            </a:r>
            <a:r>
              <a:rPr lang="ja-JP" altLang="en-US" dirty="0" smtClean="0">
                <a:solidFill>
                  <a:schemeClr val="bg1"/>
                </a:solidFill>
              </a:rPr>
              <a:t>长者 </a:t>
            </a:r>
            <a:r>
              <a:rPr lang="en-US" dirty="0" err="1" smtClean="0">
                <a:solidFill>
                  <a:schemeClr val="bg1"/>
                </a:solidFill>
              </a:rPr>
              <a:t>zhǎngzhě</a:t>
            </a:r>
            <a:r>
              <a:rPr lang="en-US" dirty="0" smtClean="0">
                <a:solidFill>
                  <a:schemeClr val="bg1"/>
                </a:solidFill>
              </a:rPr>
              <a:t> (</a:t>
            </a:r>
            <a:r>
              <a:rPr lang="ru-RU" i="1" dirty="0" smtClean="0">
                <a:solidFill>
                  <a:schemeClr val="bg1"/>
                </a:solidFill>
              </a:rPr>
              <a:t>пожилой человек</a:t>
            </a:r>
            <a:r>
              <a:rPr lang="ru-RU" dirty="0" smtClean="0">
                <a:solidFill>
                  <a:schemeClr val="bg1"/>
                </a:solidFill>
              </a:rPr>
              <a:t>) </a:t>
            </a:r>
            <a:r>
              <a:rPr lang="ja-JP" altLang="en-US" dirty="0" smtClean="0">
                <a:solidFill>
                  <a:schemeClr val="bg1"/>
                </a:solidFill>
              </a:rPr>
              <a:t>长 </a:t>
            </a:r>
            <a:r>
              <a:rPr lang="en-US" dirty="0" err="1" smtClean="0">
                <a:solidFill>
                  <a:schemeClr val="bg1"/>
                </a:solidFill>
              </a:rPr>
              <a:t>zhǎng</a:t>
            </a:r>
            <a:r>
              <a:rPr lang="en-US" dirty="0" smtClean="0">
                <a:solidFill>
                  <a:schemeClr val="bg1"/>
                </a:solidFill>
              </a:rPr>
              <a:t> -- </a:t>
            </a:r>
            <a:r>
              <a:rPr lang="ru-RU" i="1" dirty="0" smtClean="0">
                <a:solidFill>
                  <a:schemeClr val="bg1"/>
                </a:solidFill>
              </a:rPr>
              <a:t>старший</a:t>
            </a:r>
            <a:r>
              <a:rPr lang="ru-RU" dirty="0" smtClean="0">
                <a:solidFill>
                  <a:schemeClr val="bg1"/>
                </a:solidFill>
              </a:rPr>
              <a:t>)</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20000"/>
          </a:bodyPr>
          <a:lstStyle/>
          <a:p>
            <a:r>
              <a:rPr lang="ru-RU" dirty="0" smtClean="0">
                <a:solidFill>
                  <a:schemeClr val="bg1"/>
                </a:solidFill>
              </a:rPr>
              <a:t>Эти слова можно превратить в словосочетания:</a:t>
            </a:r>
            <a:br>
              <a:rPr lang="ru-RU" dirty="0" smtClean="0">
                <a:solidFill>
                  <a:schemeClr val="bg1"/>
                </a:solidFill>
              </a:rPr>
            </a:br>
            <a:r>
              <a:rPr lang="ru-RU" dirty="0" smtClean="0">
                <a:solidFill>
                  <a:schemeClr val="bg1"/>
                </a:solidFill>
              </a:rPr>
              <a:t/>
            </a:r>
            <a:br>
              <a:rPr lang="ru-RU" dirty="0" smtClean="0">
                <a:solidFill>
                  <a:schemeClr val="bg1"/>
                </a:solidFill>
              </a:rPr>
            </a:br>
            <a:r>
              <a:rPr lang="ru-RU" dirty="0" smtClean="0">
                <a:solidFill>
                  <a:schemeClr val="bg1"/>
                </a:solidFill>
              </a:rPr>
              <a:t>-- </a:t>
            </a:r>
            <a:r>
              <a:rPr lang="ja-JP" altLang="en-US" dirty="0" smtClean="0">
                <a:solidFill>
                  <a:schemeClr val="bg1"/>
                </a:solidFill>
              </a:rPr>
              <a:t>一个记者</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jìzhě</a:t>
            </a:r>
            <a:r>
              <a:rPr lang="en-US" dirty="0" smtClean="0">
                <a:solidFill>
                  <a:schemeClr val="bg1"/>
                </a:solidFill>
              </a:rPr>
              <a:t> – </a:t>
            </a:r>
            <a:r>
              <a:rPr lang="ru-RU" i="1" dirty="0" smtClean="0">
                <a:solidFill>
                  <a:schemeClr val="bg1"/>
                </a:solidFill>
              </a:rPr>
              <a:t>один журналист</a:t>
            </a:r>
            <a:r>
              <a:rPr lang="ru-RU" dirty="0" smtClean="0">
                <a:solidFill>
                  <a:schemeClr val="bg1"/>
                </a:solidFill>
              </a:rPr>
              <a:t/>
            </a:r>
            <a:br>
              <a:rPr lang="ru-RU" dirty="0" smtClean="0">
                <a:solidFill>
                  <a:schemeClr val="bg1"/>
                </a:solidFill>
              </a:rPr>
            </a:br>
            <a:r>
              <a:rPr lang="ru-RU" dirty="0" smtClean="0">
                <a:solidFill>
                  <a:schemeClr val="bg1"/>
                </a:solidFill>
              </a:rPr>
              <a:t>-- </a:t>
            </a:r>
            <a:r>
              <a:rPr lang="ja-JP" altLang="en-US" dirty="0" smtClean="0">
                <a:solidFill>
                  <a:schemeClr val="bg1"/>
                </a:solidFill>
              </a:rPr>
              <a:t>一个学者</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xuézhě</a:t>
            </a:r>
            <a:r>
              <a:rPr lang="en-US" dirty="0" smtClean="0">
                <a:solidFill>
                  <a:schemeClr val="bg1"/>
                </a:solidFill>
              </a:rPr>
              <a:t> – </a:t>
            </a:r>
            <a:r>
              <a:rPr lang="ru-RU" i="1" dirty="0" smtClean="0">
                <a:solidFill>
                  <a:schemeClr val="bg1"/>
                </a:solidFill>
              </a:rPr>
              <a:t>один учёный</a:t>
            </a:r>
            <a:r>
              <a:rPr lang="ru-RU" dirty="0" smtClean="0">
                <a:solidFill>
                  <a:schemeClr val="bg1"/>
                </a:solidFill>
              </a:rPr>
              <a:t/>
            </a:r>
            <a:br>
              <a:rPr lang="ru-RU" dirty="0" smtClean="0">
                <a:solidFill>
                  <a:schemeClr val="bg1"/>
                </a:solidFill>
              </a:rPr>
            </a:br>
            <a:r>
              <a:rPr lang="ru-RU" dirty="0" smtClean="0">
                <a:solidFill>
                  <a:schemeClr val="bg1"/>
                </a:solidFill>
              </a:rPr>
              <a:t>-- </a:t>
            </a:r>
            <a:r>
              <a:rPr lang="ja-JP" altLang="en-US" dirty="0" smtClean="0">
                <a:solidFill>
                  <a:schemeClr val="bg1"/>
                </a:solidFill>
              </a:rPr>
              <a:t>一个长者</a:t>
            </a:r>
            <a:r>
              <a:rPr lang="en-US" dirty="0" err="1" smtClean="0">
                <a:solidFill>
                  <a:schemeClr val="bg1"/>
                </a:solidFill>
              </a:rPr>
              <a:t>yī</a:t>
            </a:r>
            <a:r>
              <a:rPr lang="en-US" dirty="0" smtClean="0">
                <a:solidFill>
                  <a:schemeClr val="bg1"/>
                </a:solidFill>
              </a:rPr>
              <a:t> </a:t>
            </a:r>
            <a:r>
              <a:rPr lang="en-US" dirty="0" err="1" smtClean="0">
                <a:solidFill>
                  <a:schemeClr val="bg1"/>
                </a:solidFill>
              </a:rPr>
              <a:t>ge</a:t>
            </a:r>
            <a:r>
              <a:rPr lang="en-US" dirty="0" smtClean="0">
                <a:solidFill>
                  <a:schemeClr val="bg1"/>
                </a:solidFill>
              </a:rPr>
              <a:t> </a:t>
            </a:r>
            <a:r>
              <a:rPr lang="en-US" dirty="0" err="1" smtClean="0">
                <a:solidFill>
                  <a:schemeClr val="bg1"/>
                </a:solidFill>
              </a:rPr>
              <a:t>zhǎng</a:t>
            </a:r>
            <a:r>
              <a:rPr lang="en-US" dirty="0" smtClean="0">
                <a:solidFill>
                  <a:schemeClr val="bg1"/>
                </a:solidFill>
              </a:rPr>
              <a:t> </a:t>
            </a:r>
            <a:r>
              <a:rPr lang="en-US" dirty="0" err="1" smtClean="0">
                <a:solidFill>
                  <a:schemeClr val="bg1"/>
                </a:solidFill>
              </a:rPr>
              <a:t>zhě</a:t>
            </a:r>
            <a:r>
              <a:rPr lang="en-US" dirty="0" smtClean="0">
                <a:solidFill>
                  <a:schemeClr val="bg1"/>
                </a:solidFill>
              </a:rPr>
              <a:t> – </a:t>
            </a:r>
            <a:r>
              <a:rPr lang="ru-RU" i="1" dirty="0" smtClean="0">
                <a:solidFill>
                  <a:schemeClr val="bg1"/>
                </a:solidFill>
              </a:rPr>
              <a:t>один пожилой человек</a:t>
            </a:r>
            <a:br>
              <a:rPr lang="ru-RU" i="1" dirty="0" smtClean="0">
                <a:solidFill>
                  <a:schemeClr val="bg1"/>
                </a:solidFill>
              </a:rPr>
            </a:br>
            <a:r>
              <a:rPr lang="ru-RU" i="1" dirty="0" smtClean="0">
                <a:solidFill>
                  <a:schemeClr val="bg1"/>
                </a:solidFill>
              </a:rPr>
              <a:t/>
            </a:r>
            <a:br>
              <a:rPr lang="ru-RU" i="1" dirty="0" smtClean="0">
                <a:solidFill>
                  <a:schemeClr val="bg1"/>
                </a:solidFill>
              </a:rPr>
            </a:br>
            <a:r>
              <a:rPr lang="ru-RU" dirty="0" smtClean="0">
                <a:solidFill>
                  <a:schemeClr val="bg1"/>
                </a:solidFill>
              </a:rPr>
              <a:t>Словарь КЯ, таким образом, составлен из односложных строительных блоков, подобных этим. Это или независимые лексемы или зависимые морфемы. Независимо от их морфологического или синтаксического статуса, они все включаются как отдельные статьи в китайский словарь и рассматриваются как </a:t>
            </a:r>
            <a:r>
              <a:rPr lang="ru-RU" dirty="0" err="1" smtClean="0">
                <a:solidFill>
                  <a:schemeClr val="bg1"/>
                </a:solidFill>
              </a:rPr>
              <a:t>самодостаточные</a:t>
            </a:r>
            <a:r>
              <a:rPr lang="ru-RU" dirty="0" smtClean="0">
                <a:solidFill>
                  <a:schemeClr val="bg1"/>
                </a:solidFill>
              </a:rPr>
              <a:t> </a:t>
            </a:r>
            <a:r>
              <a:rPr lang="ru-RU" dirty="0" err="1" smtClean="0">
                <a:solidFill>
                  <a:schemeClr val="bg1"/>
                </a:solidFill>
              </a:rPr>
              <a:t>фонологичные</a:t>
            </a:r>
            <a:r>
              <a:rPr lang="ru-RU" dirty="0" smtClean="0">
                <a:solidFill>
                  <a:schemeClr val="bg1"/>
                </a:solidFill>
              </a:rPr>
              <a:t> или </a:t>
            </a:r>
            <a:r>
              <a:rPr lang="ru-RU" dirty="0" err="1" smtClean="0">
                <a:solidFill>
                  <a:schemeClr val="bg1"/>
                </a:solidFill>
              </a:rPr>
              <a:t>графемные</a:t>
            </a:r>
            <a:r>
              <a:rPr lang="ru-RU" dirty="0" smtClean="0">
                <a:solidFill>
                  <a:schemeClr val="bg1"/>
                </a:solidFill>
              </a:rPr>
              <a:t> первичные элементы в устной речи и на письме.</a:t>
            </a:r>
            <a:endParaRPr lang="ru-RU" dirty="0">
              <a:solidFill>
                <a:schemeClr val="bg1"/>
              </a:solidFill>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TotalTime>
  <Words>146</Words>
  <Application>Microsoft Office PowerPoint</Application>
  <PresentationFormat>Экран (4:3)</PresentationFormat>
  <Paragraphs>4</Paragraphs>
  <Slides>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Бумажная</vt:lpstr>
      <vt:lpstr>Слайд 1</vt:lpstr>
      <vt:lpstr>Слайд 2</vt:lpstr>
      <vt:lpstr>Слайд 3</vt:lpstr>
      <vt:lpstr>Слайд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polzovatel8822@outlook.com</dc:creator>
  <cp:lastModifiedBy>polzovatel8822@outlook.com</cp:lastModifiedBy>
  <cp:revision>1</cp:revision>
  <dcterms:created xsi:type="dcterms:W3CDTF">2024-09-30T11:03:11Z</dcterms:created>
  <dcterms:modified xsi:type="dcterms:W3CDTF">2024-09-30T11:10:44Z</dcterms:modified>
</cp:coreProperties>
</file>