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0" r:id="rId4"/>
    <p:sldId id="262" r:id="rId5"/>
    <p:sldId id="263" r:id="rId6"/>
    <p:sldId id="264" r:id="rId7"/>
    <p:sldId id="261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5" r:id="rId16"/>
    <p:sldId id="259" r:id="rId17"/>
    <p:sldId id="274" r:id="rId18"/>
    <p:sldId id="273" r:id="rId19"/>
    <p:sldId id="275" r:id="rId20"/>
    <p:sldId id="276" r:id="rId21"/>
    <p:sldId id="258" r:id="rId22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D197-06EF-4643-99CD-A51080D4BCA8}" type="datetimeFigureOut">
              <a:rPr lang="ru-RU" smtClean="0"/>
              <a:t>02.03.2020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F7B74-5443-4215-94F5-BEFE11177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1B36-8B40-4B42-86C4-4F20AB0B1CAA}" type="datetimeFigureOut">
              <a:rPr lang="ru-RU" smtClean="0"/>
              <a:t>02.03.2020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CFA6-99A1-4120-AAE8-CAB38E18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5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7D38-F0C1-4FB7-B309-6C26228D2759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67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C91-BD7E-4CD8-B175-FF267EE5FC29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29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26023-BDF9-4CF0-B9CE-720A7DAEFCDC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31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43CC-D70F-402C-94B4-4E09B07A16B8}" type="datetime1">
              <a:rPr lang="ru-RU" smtClean="0"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6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4180-F12E-4274-8F03-3AD95D630D25}" type="datetime1">
              <a:rPr lang="ru-RU" smtClean="0"/>
              <a:t>02.03.2020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16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A99-73A8-4857-9DEC-3E13FDC32AB1}" type="datetime1">
              <a:rPr lang="ru-RU" smtClean="0"/>
              <a:t>02.03.2020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3372-BE24-4160-8B36-A5453502B5C8}" type="datetime1">
              <a:rPr lang="ru-RU" smtClean="0"/>
              <a:t>02.03.2020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9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EA16-9ACA-4F87-B20B-B619A8304323}" type="datetime1">
              <a:rPr lang="ru-RU" smtClean="0"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0FA7-D353-4BA6-8DFC-327823C8AC21}" type="datetime1">
              <a:rPr lang="ru-RU" smtClean="0"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75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5DAF-93D3-45B2-90EE-3A2AEBD43653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1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C23C-08E7-456C-A8BC-D43A03721C54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9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46AB0-3AF0-4732-93CD-F67E5589BF0F}" type="datetime1">
              <a:rPr lang="ru-RU" smtClean="0"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3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ПРОЕКТИРОВАНИЕ ОТЧЁТОВ </a:t>
            </a:r>
            <a:br>
              <a:rPr lang="ru-RU" sz="3600" b="1" dirty="0"/>
            </a:br>
            <a:r>
              <a:rPr lang="ru-RU" sz="3600" b="1" dirty="0" smtClean="0"/>
              <a:t>с </a:t>
            </a:r>
            <a:r>
              <a:rPr lang="ru-RU" sz="3600" b="1" dirty="0"/>
              <a:t>индикаторами и датчиками KPI 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Проектирование и администрирование баз </a:t>
            </a:r>
            <a:r>
              <a:rPr lang="ru-RU" sz="2800" b="1" dirty="0" smtClean="0"/>
              <a:t>данных. </a:t>
            </a:r>
            <a:r>
              <a:rPr lang="ru-RU" sz="2800" dirty="0" smtClean="0"/>
              <a:t>Лекция </a:t>
            </a:r>
            <a:r>
              <a:rPr lang="ru-RU" sz="2800" dirty="0" smtClean="0"/>
              <a:t>6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SQL </a:t>
            </a:r>
            <a:r>
              <a:rPr lang="ru-RU" dirty="0" err="1"/>
              <a:t>Server</a:t>
            </a:r>
            <a:r>
              <a:rPr lang="ru-RU" dirty="0"/>
              <a:t> 2016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Reporting</a:t>
            </a:r>
            <a:r>
              <a:rPr lang="ru-RU" dirty="0" smtClean="0"/>
              <a:t> </a:t>
            </a:r>
            <a:r>
              <a:rPr lang="ru-RU" dirty="0" err="1"/>
              <a:t>Services</a:t>
            </a:r>
            <a:r>
              <a:rPr lang="ru-RU" dirty="0"/>
              <a:t> (SSRS)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SQL </a:t>
            </a:r>
            <a:r>
              <a:rPr lang="ru-RU" dirty="0" err="1"/>
              <a:t>Server</a:t>
            </a:r>
            <a:r>
              <a:rPr lang="ru-RU" dirty="0"/>
              <a:t> 2016 </a:t>
            </a:r>
            <a:r>
              <a:rPr lang="ru-RU" dirty="0" err="1"/>
              <a:t>Reporting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 (SSRS) – программа, представляющая собой набор служб для анализа данных и построения на их основе информативных отчетов. С помощью этого решения можно создавать как традиционные отчеты с постраничным разбиением, так и мобильные отчеты, которые адаптируются под разные устройства.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03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Для чего нужны показатели эффективности KPI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Особенность использования данных показателей заключается в том, что учитываются совпадения результатов и вложенных усилий. Таким образом исключается вариант, при котором сотрудник тратит много времени на нулевой результат, при этом регулярно подает отчеты о серьезной и затратной проделанной работе.</a:t>
            </a:r>
          </a:p>
          <a:p>
            <a:r>
              <a:rPr lang="ru-RU" dirty="0"/>
              <a:t>Для чего нужны показатели эффективности KPI? Использование ключевых показателей помогает любой организации объективно оценить общее состояние дел, а также эффективность отдельных подразделений. На основании этих данных планируется стратегия развития или выхода из кризиса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9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KPI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/>
          </a:bodyPr>
          <a:lstStyle/>
          <a:p>
            <a:r>
              <a:rPr lang="ru-RU" dirty="0"/>
              <a:t>KPI – это индикатор, измеряющий фактически достигнутые результаты или степень реализации ранее поставленных целей. Он всегда учитывает, сколько клиентов обратилось за услугами после презентации, а не сколько человек находилось в зале. После анализа принимается решение: либо поменять стратегию компании, либо презентацию, либо ведущего.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52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ru-RU" dirty="0"/>
              <a:t>Ключевые показатели эффективности помогают: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оценить </a:t>
            </a:r>
            <a:r>
              <a:rPr lang="ru-RU" dirty="0"/>
              <a:t>результативность работы персонала при помощи прозрачных и объективных методик;</a:t>
            </a:r>
          </a:p>
          <a:p>
            <a:r>
              <a:rPr lang="ru-RU" dirty="0"/>
              <a:t>выявить и описать факторы, от которых зависит работа всей компании;</a:t>
            </a:r>
          </a:p>
          <a:p>
            <a:r>
              <a:rPr lang="ru-RU" dirty="0"/>
              <a:t>реализовать стратегии развития компании и повысить ее эффективность;</a:t>
            </a:r>
          </a:p>
          <a:p>
            <a:r>
              <a:rPr lang="ru-RU" dirty="0"/>
              <a:t>оценить эффективность и продуктивность выполнения отдельных промежуточных заданий вместо всей работы;</a:t>
            </a:r>
          </a:p>
          <a:p>
            <a:r>
              <a:rPr lang="ru-RU" dirty="0"/>
              <a:t>достигнуть поставленных компанией целей, постановка которых формируется на основании будущих предпочтений, а не имеющихся показателей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5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/>
              <a:t>Требования для </a:t>
            </a:r>
            <a:r>
              <a:rPr lang="ru-RU" b="1" dirty="0" smtClean="0"/>
              <a:t>индикаторов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3456384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Показатели KPI компания разрабатывает под себя самостоятельно, с учетом особенностей своей деятельности и целей. При этом, какими бы ни были индикаторы, они соответствуют следующим требованиям: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923928" y="1196752"/>
            <a:ext cx="5040560" cy="566124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измеримость – должны быть четкими и легко измеримыми, чтобы на их основании можно было произвести анализ;</a:t>
            </a:r>
          </a:p>
          <a:p>
            <a:r>
              <a:rPr lang="ru-RU" dirty="0"/>
              <a:t>достижимость – должны соответствовать поставленным целям, которые основываются на оценке реального положения дел и возможного предела развития;</a:t>
            </a:r>
          </a:p>
          <a:p>
            <a:r>
              <a:rPr lang="ru-RU" dirty="0"/>
              <a:t>влияние персонала – те люди, чья деятельность проходит оценку с применением данных индикаторов, должны иметь возможность повлиять на результаты, изменить динамику;</a:t>
            </a:r>
          </a:p>
          <a:p>
            <a:r>
              <a:rPr lang="ru-RU" dirty="0"/>
              <a:t>смысловая нагрузка – данный критерий подразумевает, что оценивать необходимо только те процессы или факторы, которые непосредственно влияют на результат работы.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3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Виды KPI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4726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✔ </a:t>
            </a:r>
            <a:r>
              <a:rPr lang="ru-RU" dirty="0" smtClean="0"/>
              <a:t>эффективности </a:t>
            </a:r>
            <a:r>
              <a:rPr lang="ru-RU" dirty="0"/>
              <a:t>– складываются из соотношения затраченных ресурсов и полученного результата;</a:t>
            </a:r>
          </a:p>
          <a:p>
            <a:r>
              <a:rPr lang="ru-RU" dirty="0"/>
              <a:t>✔ производительности – показывают соотношение полученного результата ко времени, необходимому для его выполнения;</a:t>
            </a:r>
          </a:p>
          <a:p>
            <a:r>
              <a:rPr lang="ru-RU" dirty="0"/>
              <a:t>✔ функционирования – оценивают соответствие выполняемого процесса производства (или бизнес-процесса) требуемому и составленному ранее алгоритму;</a:t>
            </a:r>
          </a:p>
          <a:p>
            <a:r>
              <a:rPr lang="ru-RU" dirty="0"/>
              <a:t>✔ результата – оценка количества и качества произведенного конечного продукта;</a:t>
            </a:r>
          </a:p>
          <a:p>
            <a:r>
              <a:rPr lang="ru-RU" dirty="0"/>
              <a:t>✔ затрат – оценка количества материальных и временных ресурсов, необходимых для получения результата.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t"/>
            <a:r>
              <a:rPr lang="ru-RU" b="1" cap="all" dirty="0"/>
              <a:t>АЛГОРИТМ РАЗРАБОТКИ ПОКАЗАТЕЛЕЙ БИЗНЕС-ПРОЦЕССА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200800" cy="501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424242"/>
                </a:solidFill>
                <a:effectLst/>
                <a:latin typeface="Roboto"/>
                <a:cs typeface="Arial" pitchFamily="34" charset="0"/>
              </a:rPr>
              <a:t>Процесс «Материально-техническое обеспечение»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1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8856984" cy="6669360"/>
          </a:xfrm>
        </p:spPr>
        <p:txBody>
          <a:bodyPr>
            <a:noAutofit/>
          </a:bodyPr>
          <a:lstStyle/>
          <a:p>
            <a:pPr marL="0" indent="0" fontAlgn="t">
              <a:spcBef>
                <a:spcPts val="0"/>
              </a:spcBef>
              <a:buNone/>
            </a:pPr>
            <a:r>
              <a:rPr lang="en-US" sz="2400" dirty="0" smtClean="0"/>
              <a:t>1) </a:t>
            </a:r>
            <a:r>
              <a:rPr lang="ru-RU" sz="2400" dirty="0" smtClean="0"/>
              <a:t>Идентифицировать </a:t>
            </a:r>
            <a:r>
              <a:rPr lang="ru-RU" sz="2400" dirty="0"/>
              <a:t>процесс и его результат.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400" dirty="0"/>
              <a:t>Например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 smtClean="0"/>
              <a:t>Процесс </a:t>
            </a:r>
            <a:r>
              <a:rPr lang="ru-RU" sz="2400" dirty="0"/>
              <a:t>«Материально-техническое обеспечение» — результат «Годные товарно-материальные ценности».</a:t>
            </a:r>
          </a:p>
          <a:p>
            <a:pPr marL="0" indent="0" fontAlgn="t">
              <a:spcBef>
                <a:spcPts val="0"/>
              </a:spcBef>
            </a:pPr>
            <a:r>
              <a:rPr lang="en-US" sz="2400" dirty="0" smtClean="0"/>
              <a:t>2) </a:t>
            </a:r>
            <a:r>
              <a:rPr lang="ru-RU" sz="2400" dirty="0" smtClean="0"/>
              <a:t>Идентифицировать</a:t>
            </a:r>
            <a:r>
              <a:rPr lang="ru-RU" sz="2400" dirty="0"/>
              <a:t> входы-ресурсы (ресурсы, перерабатываемые за один цикл процесса) и входы-механизмы (ресурсы, обеспечивающие многократное выполнение процесса — оборудование, персонал).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400" dirty="0"/>
              <a:t>Например,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400" dirty="0"/>
              <a:t>Входы-ресурсы Процесса «Материально-техническое обеспечение»: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sz="2400" dirty="0"/>
              <a:t>Заявки на поставку Товарно-материальных ценностей;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sz="2400" dirty="0"/>
              <a:t>Товарно-материальные ценности (ТМЦ) — сырье и материалы, которые необходимо предоставить согласно плану закупок или по заявкам на поставку;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sz="2400" dirty="0"/>
              <a:t>Информация о наличии и стоимости ТМЦ на рынке.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2400" dirty="0"/>
              <a:t>Входы-механизмы рассматриваемого процесса: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sz="2400" dirty="0"/>
              <a:t>Оборудование рабочих мест сотрудников отдела снабжения;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sz="2400" dirty="0"/>
              <a:t>Сотрудники отдела снабжения.</a:t>
            </a:r>
          </a:p>
          <a:p>
            <a:pPr marL="0" indent="0">
              <a:spcBef>
                <a:spcPts val="0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5901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8856984" cy="6669360"/>
          </a:xfrm>
        </p:spPr>
        <p:txBody>
          <a:bodyPr>
            <a:noAutofit/>
          </a:bodyPr>
          <a:lstStyle/>
          <a:p>
            <a:pPr marL="0" indent="0" fontAlgn="t">
              <a:spcBef>
                <a:spcPts val="0"/>
              </a:spcBef>
              <a:buNone/>
            </a:pPr>
            <a:r>
              <a:rPr lang="en-US" sz="2800" dirty="0"/>
              <a:t>3) </a:t>
            </a:r>
            <a:r>
              <a:rPr lang="ru-RU" sz="2800" dirty="0"/>
              <a:t>Идентифицировать входы-управления (правила и требования к выполнению процесса)</a:t>
            </a:r>
          </a:p>
          <a:p>
            <a:pPr marL="0" indent="0" fontAlgn="t">
              <a:spcBef>
                <a:spcPts val="0"/>
              </a:spcBef>
            </a:pPr>
            <a:r>
              <a:rPr lang="ru-RU" sz="2800" dirty="0"/>
              <a:t>Например, рассматриваемый процесс может регламентироваться: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dirty="0"/>
              <a:t>«Инструкцией по приемке и хранению сырья, полуфабрикатов и материалов на складе»;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dirty="0"/>
              <a:t>«Методикой отбора поставщиков»;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dirty="0"/>
              <a:t>«Правилами заключения договора поставки сырья и материалов»;</a:t>
            </a:r>
          </a:p>
          <a:p>
            <a:pPr marL="0" lvl="1" indent="0" fontAlgn="t">
              <a:spcBef>
                <a:spcPts val="0"/>
              </a:spcBef>
            </a:pPr>
            <a:r>
              <a:rPr lang="ru-RU" dirty="0"/>
              <a:t>«Планом закупок».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en-US" sz="2800" dirty="0" smtClean="0"/>
              <a:t>4) </a:t>
            </a:r>
            <a:r>
              <a:rPr lang="ru-RU" sz="2800" dirty="0" smtClean="0"/>
              <a:t>Зная </a:t>
            </a:r>
            <a:r>
              <a:rPr lang="ru-RU" sz="2800" dirty="0"/>
              <a:t>результат, который должен быть получен, необходимо оценить его количественно — сформировать показатели результата. Они могут быть как простыми, так и рассчитываемыми (по формуле или иным способом).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821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/>
              <a:t>Примеры </a:t>
            </a:r>
            <a:r>
              <a:rPr lang="en-US" dirty="0" smtClean="0"/>
              <a:t>KPI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3"/>
            <a:ext cx="8784976" cy="4896544"/>
          </a:xfrm>
        </p:spPr>
        <p:txBody>
          <a:bodyPr>
            <a:noAutofit/>
          </a:bodyPr>
          <a:lstStyle/>
          <a:p>
            <a:pPr marL="0" indent="342900" fontAlgn="t">
              <a:spcBef>
                <a:spcPts val="0"/>
              </a:spcBef>
            </a:pPr>
            <a:r>
              <a:rPr lang="ru-RU" sz="2800" b="1" dirty="0"/>
              <a:t>KPI 1</a:t>
            </a:r>
            <a:r>
              <a:rPr lang="ru-RU" sz="2800" dirty="0"/>
              <a:t> — количество заявок на ТМЦ (товарно-материальные ценности), выполненных в срок.</a:t>
            </a:r>
          </a:p>
          <a:p>
            <a:pPr marL="0" indent="342900" fontAlgn="t">
              <a:spcBef>
                <a:spcPts val="0"/>
              </a:spcBef>
            </a:pPr>
            <a:r>
              <a:rPr lang="ru-RU" sz="2800" b="1" dirty="0"/>
              <a:t>KPI 2</a:t>
            </a:r>
            <a:r>
              <a:rPr lang="ru-RU" sz="2800" dirty="0"/>
              <a:t> — % заявок на ТМЦ, выполненных в срок.</a:t>
            </a:r>
          </a:p>
          <a:p>
            <a:pPr marL="0" indent="342900" fontAlgn="t">
              <a:spcBef>
                <a:spcPts val="0"/>
              </a:spcBef>
            </a:pPr>
            <a:r>
              <a:rPr lang="ru-RU" sz="2800" b="1" dirty="0"/>
              <a:t>KPI 2 = KPI 1 / Z х 100%</a:t>
            </a:r>
            <a:r>
              <a:rPr lang="ru-RU" sz="2800" dirty="0"/>
              <a:t>,</a:t>
            </a:r>
            <a:br>
              <a:rPr lang="ru-RU" sz="2800" dirty="0"/>
            </a:br>
            <a:r>
              <a:rPr lang="ru-RU" sz="2800" dirty="0"/>
              <a:t>Где Z — общее количество поданных заявок на поставку ТМЦ.</a:t>
            </a:r>
          </a:p>
          <a:p>
            <a:pPr marL="0" indent="342900" fontAlgn="t">
              <a:spcBef>
                <a:spcPts val="0"/>
              </a:spcBef>
            </a:pPr>
            <a:r>
              <a:rPr lang="ru-RU" sz="2800" b="1" dirty="0"/>
              <a:t>KPI 3</a:t>
            </a:r>
            <a:r>
              <a:rPr lang="ru-RU" sz="2800" dirty="0"/>
              <a:t> — % ТМЦ надлежащего качества, поступивших в производство.</a:t>
            </a:r>
          </a:p>
          <a:p>
            <a:pPr marL="0" indent="342900" fontAlgn="t">
              <a:spcBef>
                <a:spcPts val="0"/>
              </a:spcBef>
            </a:pPr>
            <a:r>
              <a:rPr lang="ru-RU" sz="2800" b="1" dirty="0"/>
              <a:t>KPI 3 = А / В х 100%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Где, А — количество ТМЦ надлежащего качества, поступивших в производство,</a:t>
            </a:r>
            <a:br>
              <a:rPr lang="ru-RU" sz="2800" dirty="0"/>
            </a:br>
            <a:r>
              <a:rPr lang="ru-RU" sz="2800" dirty="0"/>
              <a:t>В — общее количество ТМЦ, поступивших в производство.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6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</a:t>
            </a:r>
            <a:r>
              <a:rPr lang="en-US" dirty="0" smtClean="0"/>
              <a:t>KPI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3"/>
            <a:ext cx="8784976" cy="4896544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2800" dirty="0" smtClean="0"/>
              <a:t>5) </a:t>
            </a:r>
            <a:r>
              <a:rPr lang="ru-RU" sz="2800" dirty="0" smtClean="0"/>
              <a:t>На</a:t>
            </a:r>
            <a:r>
              <a:rPr lang="ru-RU" sz="2800" dirty="0"/>
              <a:t> основе входов процесса можно сформировать показатели </a:t>
            </a:r>
            <a:r>
              <a:rPr lang="ru-RU" sz="2800" dirty="0" smtClean="0"/>
              <a:t>затрат.</a:t>
            </a:r>
            <a:r>
              <a:rPr lang="en-US" sz="2800" dirty="0" smtClean="0"/>
              <a:t> </a:t>
            </a:r>
            <a:r>
              <a:rPr lang="ru-RU" sz="2800" dirty="0" smtClean="0"/>
              <a:t>Пример:</a:t>
            </a:r>
            <a:r>
              <a:rPr lang="en-US" sz="2800" dirty="0" smtClean="0"/>
              <a:t> </a:t>
            </a:r>
            <a:r>
              <a:rPr lang="ru-RU" sz="2800" b="1" dirty="0" smtClean="0"/>
              <a:t>KPI </a:t>
            </a:r>
            <a:r>
              <a:rPr lang="ru-RU" sz="2800" b="1" dirty="0"/>
              <a:t>4</a:t>
            </a:r>
            <a:r>
              <a:rPr lang="ru-RU" sz="2800" dirty="0"/>
              <a:t> — Затраты на приобретение ТМЦ (затраты на ресурсы).</a:t>
            </a:r>
          </a:p>
          <a:p>
            <a:pPr marL="0" indent="0" fontAlgn="t">
              <a:buNone/>
            </a:pPr>
            <a:r>
              <a:rPr lang="en-US" sz="2800" dirty="0" smtClean="0"/>
              <a:t>6) </a:t>
            </a:r>
            <a:r>
              <a:rPr lang="ru-RU" sz="2800" dirty="0" smtClean="0"/>
              <a:t>На</a:t>
            </a:r>
            <a:r>
              <a:rPr lang="ru-RU" sz="2800" dirty="0"/>
              <a:t> основе механизмов процесса можно сформировать дополнительные показатели затрат.</a:t>
            </a:r>
          </a:p>
          <a:p>
            <a:pPr fontAlgn="t"/>
            <a:r>
              <a:rPr lang="ru-RU" sz="2800" dirty="0"/>
              <a:t>Пример</a:t>
            </a:r>
            <a:r>
              <a:rPr lang="ru-RU" sz="2800" dirty="0" smtClean="0"/>
              <a:t>:</a:t>
            </a:r>
            <a:r>
              <a:rPr lang="en-US" sz="2800" dirty="0" smtClean="0"/>
              <a:t> </a:t>
            </a:r>
            <a:r>
              <a:rPr lang="ru-RU" sz="2800" b="1" dirty="0" smtClean="0"/>
              <a:t>KPI </a:t>
            </a:r>
            <a:r>
              <a:rPr lang="ru-RU" sz="2800" b="1" dirty="0"/>
              <a:t>5</a:t>
            </a:r>
            <a:r>
              <a:rPr lang="ru-RU" sz="2800" dirty="0"/>
              <a:t> — Затраты на осуществление деятельности (затраты на персонал и оборудование).</a:t>
            </a:r>
          </a:p>
          <a:p>
            <a:pPr marL="0" indent="0" fontAlgn="t">
              <a:buNone/>
            </a:pPr>
            <a:r>
              <a:rPr lang="en-US" sz="2800" dirty="0" smtClean="0"/>
              <a:t>7) </a:t>
            </a:r>
            <a:r>
              <a:rPr lang="ru-RU" sz="2800" dirty="0" smtClean="0"/>
              <a:t>Правильность </a:t>
            </a:r>
            <a:r>
              <a:rPr lang="ru-RU" sz="2800" dirty="0"/>
              <a:t>выполнения процесса, помимо показателей затрат на осуществление деятельности, отражают также показатели функционирования.</a:t>
            </a:r>
          </a:p>
          <a:p>
            <a:pPr fontAlgn="t"/>
            <a:r>
              <a:rPr lang="ru-RU" sz="2800" dirty="0"/>
              <a:t>Пример</a:t>
            </a:r>
            <a:r>
              <a:rPr lang="ru-RU" sz="2800" dirty="0" smtClean="0"/>
              <a:t>:</a:t>
            </a:r>
            <a:r>
              <a:rPr lang="en-US" sz="2800" dirty="0" smtClean="0"/>
              <a:t> </a:t>
            </a:r>
            <a:r>
              <a:rPr lang="ru-RU" sz="2800" b="1" dirty="0" smtClean="0"/>
              <a:t>KPI </a:t>
            </a:r>
            <a:r>
              <a:rPr lang="ru-RU" sz="2800" b="1" dirty="0"/>
              <a:t>6</a:t>
            </a:r>
            <a:r>
              <a:rPr lang="ru-RU" sz="2800" dirty="0"/>
              <a:t> — Количество срывов сроков подачи проекта бюджета в финансовое управление за год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1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</a:t>
            </a:r>
            <a:r>
              <a:rPr lang="en-US" dirty="0" smtClean="0"/>
              <a:t>KPI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3"/>
            <a:ext cx="8784976" cy="4896544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2800" dirty="0" smtClean="0"/>
              <a:t>8) </a:t>
            </a:r>
            <a:r>
              <a:rPr lang="ru-RU" sz="2800" dirty="0" smtClean="0"/>
              <a:t>Показатели </a:t>
            </a:r>
            <a:r>
              <a:rPr lang="ru-RU" sz="2800" dirty="0"/>
              <a:t>производительности рассчитываются как соотношение полученного результата ко времени.</a:t>
            </a:r>
          </a:p>
          <a:p>
            <a:pPr marL="0" indent="0" fontAlgn="t">
              <a:buNone/>
            </a:pPr>
            <a:r>
              <a:rPr lang="ru-RU" sz="2800" dirty="0"/>
              <a:t>Пример</a:t>
            </a:r>
            <a:r>
              <a:rPr lang="ru-RU" sz="2800" dirty="0" smtClean="0"/>
              <a:t>:</a:t>
            </a:r>
            <a:r>
              <a:rPr lang="en-US" sz="2800" dirty="0" smtClean="0"/>
              <a:t> </a:t>
            </a:r>
            <a:r>
              <a:rPr lang="ru-RU" sz="2800" dirty="0" smtClean="0"/>
              <a:t>Показателем </a:t>
            </a:r>
            <a:r>
              <a:rPr lang="ru-RU" sz="2800" dirty="0"/>
              <a:t>производительности </a:t>
            </a:r>
            <a:r>
              <a:rPr lang="ru-RU" sz="2800" b="1" dirty="0"/>
              <a:t>KPI 7</a:t>
            </a:r>
            <a:r>
              <a:rPr lang="ru-RU" sz="2800" dirty="0"/>
              <a:t> может служить среднее количество заявок, обработанных отделом снабжения в день.</a:t>
            </a:r>
          </a:p>
          <a:p>
            <a:pPr marL="0" indent="0" fontAlgn="t">
              <a:buNone/>
            </a:pPr>
            <a:r>
              <a:rPr lang="ru-RU" sz="2800" b="1" dirty="0"/>
              <a:t>KPI 7 = С / r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Где C — Количество обработанных заявок в месяц,</a:t>
            </a:r>
            <a:br>
              <a:rPr lang="ru-RU" sz="2800" dirty="0"/>
            </a:br>
            <a:r>
              <a:rPr lang="ru-RU" sz="2800" dirty="0"/>
              <a:t>r — Количество рабочих дней в месяце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</a:t>
            </a:r>
            <a:r>
              <a:rPr lang="en-US" dirty="0" smtClean="0"/>
              <a:t>KPI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84976" cy="5328593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2800" dirty="0" smtClean="0"/>
              <a:t>10) </a:t>
            </a:r>
            <a:r>
              <a:rPr lang="ru-RU" sz="2800" dirty="0" smtClean="0"/>
              <a:t>Расчет </a:t>
            </a:r>
            <a:r>
              <a:rPr lang="ru-RU" sz="2800" dirty="0"/>
              <a:t>ключевых показателей эффективности осуществляется на основе выделенных предварительно KPI результата и KPI затрат. Показатели эффективности, таким образом, выступают интегральными характеристиками деятельности.</a:t>
            </a:r>
          </a:p>
          <a:p>
            <a:pPr marL="0" indent="0" fontAlgn="t">
              <a:buNone/>
            </a:pPr>
            <a:r>
              <a:rPr lang="ru-RU" sz="2800" dirty="0"/>
              <a:t>Пример:</a:t>
            </a:r>
            <a:r>
              <a:rPr lang="en-US" sz="2800" dirty="0"/>
              <a:t> </a:t>
            </a:r>
            <a:r>
              <a:rPr lang="ru-RU" sz="2800" dirty="0"/>
              <a:t>Показателем эффективности производства предприятия </a:t>
            </a:r>
            <a:r>
              <a:rPr lang="ru-RU" sz="2800" b="1" dirty="0"/>
              <a:t>KPI 8</a:t>
            </a:r>
            <a:r>
              <a:rPr lang="ru-RU" sz="2800" dirty="0"/>
              <a:t> можно считать стоимость выполнения одной заявки. Этот показатель рассчитывается по следующей формуле:</a:t>
            </a:r>
          </a:p>
          <a:p>
            <a:pPr fontAlgn="t"/>
            <a:r>
              <a:rPr lang="ru-RU" sz="2800" b="1" dirty="0"/>
              <a:t>KPI 8 = KPI 5 / KPI 1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Где KPI 1 — Количество заявок на ТМЦ, выполненных в срок</a:t>
            </a:r>
            <a:r>
              <a:rPr lang="ru-RU" sz="2800" dirty="0" smtClean="0"/>
              <a:t>,</a:t>
            </a:r>
            <a:r>
              <a:rPr lang="en-US" sz="2800" dirty="0" smtClean="0"/>
              <a:t>  </a:t>
            </a:r>
            <a:r>
              <a:rPr lang="ru-RU" sz="2800" dirty="0" smtClean="0"/>
              <a:t>KPI </a:t>
            </a:r>
            <a:r>
              <a:rPr lang="ru-RU" sz="2800" dirty="0"/>
              <a:t>5 — Затраты на осуществление деятельности</a:t>
            </a:r>
            <a:r>
              <a:rPr lang="ru-RU" sz="2800" dirty="0" smtClean="0"/>
              <a:t>.</a:t>
            </a:r>
            <a:r>
              <a:rPr lang="en-US" sz="2800" dirty="0" smtClean="0"/>
              <a:t> 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26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Индикаторы состояния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И</a:t>
            </a:r>
            <a:r>
              <a:rPr lang="ru-RU" dirty="0" smtClean="0"/>
              <a:t>ндикаторы в отчетах </a:t>
            </a:r>
            <a:r>
              <a:rPr lang="ru-RU" dirty="0" err="1"/>
              <a:t>Reporting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 smtClean="0"/>
              <a:t> </a:t>
            </a:r>
            <a:r>
              <a:rPr lang="ru-RU" dirty="0"/>
              <a:t>— это минимальные датчики, обеспечивающие возможность быстрого определения состояния одиночного значения данных. 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82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Индикаторы состояния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b="1" dirty="0"/>
              <a:t>Тренды</a:t>
            </a:r>
            <a:r>
              <a:rPr lang="ru-RU" dirty="0"/>
              <a:t> с использованием трендовых стрелок вверх, горизонтальных стрелок (без изменений) или трендовых стрелок вниз.</a:t>
            </a:r>
          </a:p>
          <a:p>
            <a:pPr lvl="0"/>
            <a:r>
              <a:rPr lang="ru-RU" b="1" dirty="0"/>
              <a:t>Состояние</a:t>
            </a:r>
            <a:r>
              <a:rPr lang="ru-RU" dirty="0"/>
              <a:t> с использованием наиболее распознаваемых символов, таких как галочки и восклицательные знаки.</a:t>
            </a:r>
          </a:p>
          <a:p>
            <a:pPr lvl="0"/>
            <a:r>
              <a:rPr lang="ru-RU" b="1" dirty="0"/>
              <a:t>Условия</a:t>
            </a:r>
            <a:r>
              <a:rPr lang="ru-RU" dirty="0"/>
              <a:t> с использованием наиболее распознаваемых форм, таких как светофор и знаки.</a:t>
            </a:r>
          </a:p>
          <a:p>
            <a:pPr lvl="0"/>
            <a:r>
              <a:rPr lang="ru-RU" b="1" dirty="0"/>
              <a:t>Оценки</a:t>
            </a:r>
            <a:r>
              <a:rPr lang="ru-RU" dirty="0"/>
              <a:t> с использованием наиболее распознаваемых форм и символов, которые показывают ход выполнения, например количество квадрантов в квадрате и звездочки.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8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134199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Использование индикаторов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553" y="908720"/>
            <a:ext cx="8928992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Индикаторы можно использовать отдельно на панелях мониторинга или в отчетах произвольной формы, но обычно их применяют в таблицах или матрицах для визуального представления данных в строках или столбцах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5" name="AutoShape 2" descr="rs_IndicatorTableTraffic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068960"/>
            <a:ext cx="8664897" cy="35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7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Добавление индикатора в таблицу или </a:t>
            </a:r>
            <a:r>
              <a:rPr lang="ru-RU" b="1" dirty="0" smtClean="0"/>
              <a:t>матрицу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40060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Откройте существующий отчет или создайте новый отчет, содержащий таблицу и матрицу с данными, которые необходимо отобразить. </a:t>
            </a:r>
            <a:r>
              <a:rPr lang="ru-RU" dirty="0" smtClean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Вставьте столбец в таблицу или матрицу. </a:t>
            </a:r>
            <a:r>
              <a:rPr lang="ru-RU" dirty="0" smtClean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При необходимости на вкладке </a:t>
            </a:r>
            <a:r>
              <a:rPr lang="ru-RU" b="1" dirty="0"/>
              <a:t>Вставка</a:t>
            </a:r>
            <a:r>
              <a:rPr lang="ru-RU" dirty="0"/>
              <a:t> нажмите кнопку </a:t>
            </a:r>
            <a:r>
              <a:rPr lang="ru-RU" b="1" dirty="0"/>
              <a:t>Прямоугольник</a:t>
            </a:r>
            <a:r>
              <a:rPr lang="ru-RU" dirty="0"/>
              <a:t>, а затем щелкните ячейку в новом столбце.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На вкладке </a:t>
            </a:r>
            <a:r>
              <a:rPr lang="ru-RU" b="1" dirty="0"/>
              <a:t>Вставка</a:t>
            </a:r>
            <a:r>
              <a:rPr lang="ru-RU" dirty="0"/>
              <a:t> нажмите кнопку </a:t>
            </a:r>
            <a:r>
              <a:rPr lang="ru-RU" b="1" dirty="0"/>
              <a:t>Индикатор</a:t>
            </a:r>
            <a:r>
              <a:rPr lang="ru-RU" dirty="0"/>
              <a:t>, а затем щелкните ячейку в новом столбце.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Если в ячейку был добавлен прямоугольник, щелкните эту ячейку.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диалоговом окне </a:t>
            </a:r>
            <a:r>
              <a:rPr lang="ru-RU" b="1" dirty="0"/>
              <a:t>Выбор стиля индикатора</a:t>
            </a:r>
            <a:r>
              <a:rPr lang="ru-RU" dirty="0"/>
              <a:t> в левой панели выберите тип нужного индикатора, а затем выберите набор индикаторов.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Нажмите кнопку </a:t>
            </a:r>
            <a:r>
              <a:rPr lang="ru-RU" b="1" dirty="0"/>
              <a:t>ОК</a:t>
            </a:r>
            <a:r>
              <a:rPr lang="ru-RU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Щелкните индикатор. Откроется панель </a:t>
            </a:r>
            <a:r>
              <a:rPr lang="ru-RU" b="1" dirty="0"/>
              <a:t>Данные датчика</a:t>
            </a:r>
            <a:r>
              <a:rPr lang="ru-RU" dirty="0"/>
              <a:t> 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области </a:t>
            </a:r>
            <a:r>
              <a:rPr lang="ru-RU" b="1" dirty="0"/>
              <a:t>Значения</a:t>
            </a:r>
            <a:r>
              <a:rPr lang="ru-RU" dirty="0"/>
              <a:t> в раскрывающемся списке </a:t>
            </a:r>
            <a:r>
              <a:rPr lang="ru-RU" b="1" dirty="0"/>
              <a:t>(Не указано)</a:t>
            </a:r>
            <a:r>
              <a:rPr lang="ru-RU" dirty="0"/>
              <a:t> выберите поле, значения которого необходимо отобразить в качестве индикатора.</a:t>
            </a:r>
          </a:p>
          <a:p>
            <a:pPr marL="0" indent="0">
              <a:buNone/>
            </a:pPr>
            <a:r>
              <a:rPr lang="ru-RU" dirty="0"/>
              <a:t>Индикатор настроен для использования значений по умолчанию. По умолчанию индикаторы настроены для использования в качестве единиц измерения процентных соотношений, диапазоны процентного соотношения равномерно распределяются между элементами индикатора, а для значений, указываемых индикатором, используется область ближайшей группы</a:t>
            </a:r>
            <a:r>
              <a:rPr lang="ru-RU" dirty="0" smtClean="0"/>
              <a:t>. </a:t>
            </a:r>
            <a:endParaRPr lang="ru-RU" b="1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08720"/>
          </a:xfrm>
        </p:spPr>
        <p:txBody>
          <a:bodyPr>
            <a:normAutofit/>
          </a:bodyPr>
          <a:lstStyle/>
          <a:p>
            <a:r>
              <a:rPr lang="ru-RU" b="1" dirty="0"/>
              <a:t>Выбор типа </a:t>
            </a:r>
            <a:r>
              <a:rPr lang="ru-RU" b="1" dirty="0" smtClean="0"/>
              <a:t>индикатора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473611"/>
              </p:ext>
            </p:extLst>
          </p:nvPr>
        </p:nvGraphicFramePr>
        <p:xfrm>
          <a:off x="251520" y="764705"/>
          <a:ext cx="8640960" cy="5899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7056784"/>
              </a:tblGrid>
              <a:tr h="712335"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>
                          <a:effectLst/>
                        </a:rPr>
                        <a:t>Набор индикаторов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dirty="0">
                          <a:effectLst/>
                        </a:rPr>
                        <a:t>Тип индикатора</a:t>
                      </a:r>
                    </a:p>
                  </a:txBody>
                  <a:tcPr anchor="b"/>
                </a:tc>
              </a:tr>
              <a:tr h="1461863"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</a:rPr>
                        <a:t>Направленные: показывают тренд с помощью стрелок вверх, вниз, горизонтальных стрелок (без изменения), трендовых стрелок вверх или трендовых стрелок вниз.</a:t>
                      </a:r>
                    </a:p>
                  </a:txBody>
                  <a:tcPr/>
                </a:tc>
              </a:tr>
              <a:tr h="1241722"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>
                          <a:effectLst/>
                        </a:rPr>
                        <a:t>Символы: показывают состояния с использованием самых узнаваемых символов — галочек и восклицательных знаков.</a:t>
                      </a:r>
                    </a:p>
                  </a:txBody>
                  <a:tcPr/>
                </a:tc>
              </a:tr>
              <a:tr h="1241722"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</a:rPr>
                        <a:t>Фигуры: показывают условия с использованием самых узнаваемых символов, например дорожных знаков и ромбовидных фигур.</a:t>
                      </a:r>
                    </a:p>
                  </a:txBody>
                  <a:tcPr/>
                </a:tc>
              </a:tr>
              <a:tr h="1241722"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</a:rPr>
                        <a:t>Оценки: показывают оценки с использованием самых узнаваемых фигур или символов, которые показывают ход выполнения, например количество квадрантов в квадрате.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914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1202432" cy="10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44" y="4221088"/>
            <a:ext cx="115212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34" y="5445224"/>
            <a:ext cx="815646" cy="118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3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b="1" dirty="0"/>
              <a:t>Настройка </a:t>
            </a:r>
            <a:r>
              <a:rPr lang="ru-RU" b="1" dirty="0" smtClean="0"/>
              <a:t>индикаторов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832648"/>
          </a:xfrm>
        </p:spPr>
        <p:txBody>
          <a:bodyPr>
            <a:noAutofit/>
          </a:bodyPr>
          <a:lstStyle/>
          <a:p>
            <a:pPr marL="0" indent="266700" algn="just">
              <a:spcBef>
                <a:spcPts val="0"/>
              </a:spcBef>
            </a:pPr>
            <a:r>
              <a:rPr lang="ru-RU" sz="2600" b="1" dirty="0"/>
              <a:t>Изменение цвета </a:t>
            </a:r>
            <a:r>
              <a:rPr lang="ru-RU" sz="2600" dirty="0"/>
              <a:t>значка индикатора Например, можно сделать цветовую схему наборов индикаторов монохромной или использовать цвета, отличные от цветов по умолчанию.</a:t>
            </a:r>
          </a:p>
          <a:p>
            <a:pPr marL="0" indent="266700" algn="just">
              <a:spcBef>
                <a:spcPts val="0"/>
              </a:spcBef>
            </a:pPr>
            <a:r>
              <a:rPr lang="ru-RU" sz="2600" b="1" dirty="0"/>
              <a:t>Изменение значка </a:t>
            </a:r>
            <a:r>
              <a:rPr lang="ru-RU" sz="2600" dirty="0"/>
              <a:t>в наборе индикаторов. Например, можно использовать звезду, круг или квадрат в одном наборе индикаторов.</a:t>
            </a:r>
          </a:p>
          <a:p>
            <a:pPr marL="0" indent="266700" algn="just">
              <a:spcBef>
                <a:spcPts val="0"/>
              </a:spcBef>
            </a:pPr>
            <a:r>
              <a:rPr lang="ru-RU" sz="2600" dirty="0"/>
              <a:t>Укажите индикатор, начальное и конечное значения. Например, можно наклонить отображение данных, используя значок на 75 % от значений индикатора.</a:t>
            </a:r>
          </a:p>
          <a:p>
            <a:pPr marL="0" indent="266700" algn="just">
              <a:spcBef>
                <a:spcPts val="0"/>
              </a:spcBef>
            </a:pPr>
            <a:r>
              <a:rPr lang="ru-RU" sz="2600" b="1" dirty="0"/>
              <a:t>Добавление значка к набору индикаторов</a:t>
            </a:r>
            <a:r>
              <a:rPr lang="ru-RU" sz="2600" dirty="0"/>
              <a:t>. Например, можно добавить дополнительные значки к наборам индикаторов, чтобы более детально дифференцировать значения индикаторов</a:t>
            </a:r>
            <a:r>
              <a:rPr lang="ru-RU" sz="2600" dirty="0" smtClean="0"/>
              <a:t>. </a:t>
            </a:r>
            <a:endParaRPr lang="ru-RU" sz="2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r>
              <a:rPr lang="ru-RU" dirty="0" err="1" smtClean="0"/>
              <a:t>лаб.работы</a:t>
            </a:r>
            <a:r>
              <a:rPr lang="ru-RU" dirty="0" smtClean="0"/>
              <a:t> №3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Ознакомиться </a:t>
            </a:r>
            <a:r>
              <a:rPr lang="ru-RU" dirty="0"/>
              <a:t>с основными понятиями ключевого показателя эффективности  </a:t>
            </a:r>
          </a:p>
          <a:p>
            <a:pPr lvl="0"/>
            <a:r>
              <a:rPr lang="ru-RU" dirty="0"/>
              <a:t>Спроектировать табличный отчет и набор данных с помощью мастера таблицы (или матрицы) и упорядочить данные </a:t>
            </a:r>
          </a:p>
          <a:p>
            <a:pPr lvl="0"/>
            <a:r>
              <a:rPr lang="ru-RU" dirty="0"/>
              <a:t>Добавления в отчет показателей </a:t>
            </a:r>
            <a:r>
              <a:rPr lang="en-US" dirty="0"/>
              <a:t>KPI</a:t>
            </a:r>
            <a:r>
              <a:rPr lang="en-US" b="1" dirty="0"/>
              <a:t> </a:t>
            </a:r>
            <a:r>
              <a:rPr lang="ru-RU" dirty="0"/>
              <a:t>с помощью цветов фона </a:t>
            </a:r>
          </a:p>
          <a:p>
            <a:pPr lvl="0"/>
            <a:r>
              <a:rPr lang="ru-RU" dirty="0"/>
              <a:t>Добавления в отчет показателей </a:t>
            </a:r>
            <a:r>
              <a:rPr lang="en-US" dirty="0"/>
              <a:t>KPI</a:t>
            </a:r>
            <a:r>
              <a:rPr lang="en-US" b="1" dirty="0"/>
              <a:t> </a:t>
            </a:r>
            <a:r>
              <a:rPr lang="ru-RU" dirty="0"/>
              <a:t>с помощью датчика</a:t>
            </a:r>
          </a:p>
          <a:p>
            <a:pPr lvl="0"/>
            <a:r>
              <a:rPr lang="ru-RU" dirty="0"/>
              <a:t>Добавления в отчет показателей </a:t>
            </a:r>
            <a:r>
              <a:rPr lang="en-US" dirty="0"/>
              <a:t>KPI</a:t>
            </a:r>
            <a:r>
              <a:rPr lang="en-US" b="1" dirty="0"/>
              <a:t> </a:t>
            </a:r>
            <a:r>
              <a:rPr lang="ru-RU" dirty="0"/>
              <a:t>с помощью индикатора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752</Words>
  <Application>Microsoft Office PowerPoint</Application>
  <PresentationFormat>Экран (4:3)</PresentationFormat>
  <Paragraphs>126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ПРОЕКТИРОВАНИЕ ОТЧЁТОВ  с индикаторами и датчиками KPI </vt:lpstr>
      <vt:lpstr>SQL Server 2016  Reporting Services (SSRS)</vt:lpstr>
      <vt:lpstr>Для чего нужны показатели эффективности KPI</vt:lpstr>
      <vt:lpstr>KPI</vt:lpstr>
      <vt:lpstr>Ключевые показатели эффективности помогают:</vt:lpstr>
      <vt:lpstr>Требования для индикаторов</vt:lpstr>
      <vt:lpstr>Виды KPI</vt:lpstr>
      <vt:lpstr>АЛГОРИТМ РАЗРАБОТКИ ПОКАЗАТЕЛЕЙ БИЗНЕС-ПРОЦЕССА</vt:lpstr>
      <vt:lpstr>Презентация PowerPoint</vt:lpstr>
      <vt:lpstr>Презентация PowerPoint</vt:lpstr>
      <vt:lpstr>Примеры KPI</vt:lpstr>
      <vt:lpstr>Примеры KPI</vt:lpstr>
      <vt:lpstr>Примеры KPI</vt:lpstr>
      <vt:lpstr>Примеры KPI</vt:lpstr>
      <vt:lpstr>Индикаторы состояния </vt:lpstr>
      <vt:lpstr>Индикаторы состояния </vt:lpstr>
      <vt:lpstr>Использование индикаторов</vt:lpstr>
      <vt:lpstr>Добавление индикатора в таблицу или матрицу</vt:lpstr>
      <vt:lpstr>Выбор типа индикатора</vt:lpstr>
      <vt:lpstr>Настройка индикаторов</vt:lpstr>
      <vt:lpstr>Задание лаб.работы №3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АДМИНИСТРИРОВАНИЕ БАЗ ДАННЫХ SQL SERVER </dc:title>
  <dc:creator>Indira</dc:creator>
  <cp:lastModifiedBy>Indira</cp:lastModifiedBy>
  <cp:revision>47</cp:revision>
  <cp:lastPrinted>2020-02-04T02:17:18Z</cp:lastPrinted>
  <dcterms:created xsi:type="dcterms:W3CDTF">2020-02-04T01:53:22Z</dcterms:created>
  <dcterms:modified xsi:type="dcterms:W3CDTF">2020-03-02T16:56:45Z</dcterms:modified>
</cp:coreProperties>
</file>