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7" r:id="rId3"/>
    <p:sldId id="258" r:id="rId4"/>
    <p:sldId id="283" r:id="rId5"/>
    <p:sldId id="259" r:id="rId6"/>
    <p:sldId id="284" r:id="rId7"/>
    <p:sldId id="285" r:id="rId8"/>
    <p:sldId id="261"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Lst>
  <p:sldSz cx="9144000" cy="6858000" type="screen4x3"/>
  <p:notesSz cx="9144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24" y="-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5D2D197-06EF-4643-99CD-A51080D4BCA8}" type="datetimeFigureOut">
              <a:rPr lang="ru-RU" smtClean="0"/>
              <a:t>11.02.2020</a:t>
            </a:fld>
            <a:endParaRPr lang="ru-RU"/>
          </a:p>
        </p:txBody>
      </p:sp>
      <p:sp>
        <p:nvSpPr>
          <p:cNvPr id="4" name="Нижний колонтитул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512F7B74-5443-4215-94F5-BEFE11177D02}" type="slidenum">
              <a:rPr lang="ru-RU" smtClean="0"/>
              <a:t>‹#›</a:t>
            </a:fld>
            <a:endParaRPr lang="ru-RU"/>
          </a:p>
        </p:txBody>
      </p:sp>
    </p:spTree>
    <p:extLst>
      <p:ext uri="{BB962C8B-B14F-4D97-AF65-F5344CB8AC3E}">
        <p14:creationId xmlns:p14="http://schemas.microsoft.com/office/powerpoint/2010/main" val="144755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A4481B36-8B40-4B42-86C4-4F20AB0B1CAA}" type="datetimeFigureOut">
              <a:rPr lang="ru-RU" smtClean="0"/>
              <a:t>11.02.2020</a:t>
            </a:fld>
            <a:endParaRPr lang="ru-RU"/>
          </a:p>
        </p:txBody>
      </p:sp>
      <p:sp>
        <p:nvSpPr>
          <p:cNvPr id="4" name="Образ слайда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1BACFA6-99A1-4120-AAE8-CAB38E188E80}" type="slidenum">
              <a:rPr lang="ru-RU" smtClean="0"/>
              <a:t>‹#›</a:t>
            </a:fld>
            <a:endParaRPr lang="ru-RU"/>
          </a:p>
        </p:txBody>
      </p:sp>
    </p:spTree>
    <p:extLst>
      <p:ext uri="{BB962C8B-B14F-4D97-AF65-F5344CB8AC3E}">
        <p14:creationId xmlns:p14="http://schemas.microsoft.com/office/powerpoint/2010/main" val="334635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E507D38-F0C1-4FB7-B309-6C26228D2759}" type="datetime1">
              <a:rPr lang="ru-RU" smtClean="0"/>
              <a:t>11.02.2020</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19B0651-EE4F-4900-A07F-96A6BFA9D0F0}" type="slidenum">
              <a:rPr lang="ru-RU" smtClean="0"/>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724EC91-BD7E-4CD8-B175-FF267EE5FC29}" type="datetime1">
              <a:rPr lang="ru-RU" smtClean="0"/>
              <a:t>11.02.2020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A526023-BDF9-4CF0-B9CE-720A7DAEFCDC}" type="datetime1">
              <a:rPr lang="ru-RU" smtClean="0"/>
              <a:t>11.02.2020</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18643CC-D70F-402C-94B4-4E09B07A16B8}" type="datetime1">
              <a:rPr lang="ru-RU" smtClean="0"/>
              <a:t>11.02.2020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39C4180-F12E-4274-8F03-3AD95D630D25}" type="datetime1">
              <a:rPr lang="ru-RU" smtClean="0"/>
              <a:t>11.02.2020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DB90A99-73A8-4857-9DEC-3E13FDC32AB1}" type="datetime1">
              <a:rPr lang="ru-RU" smtClean="0"/>
              <a:t>11.02.2020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5303372-BE24-4160-8B36-A5453502B5C8}" type="datetime1">
              <a:rPr lang="ru-RU" smtClean="0"/>
              <a:t>11.02.2020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46EEA16-9ACA-4F87-B20B-B619A8304323}" type="datetime1">
              <a:rPr lang="ru-RU" smtClean="0"/>
              <a:t>11.02.2020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7C9B0FA7-D353-4BA6-8DFC-327823C8AC21}" type="datetime1">
              <a:rPr lang="ru-RU" smtClean="0"/>
              <a:t>11.02.2020</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1325DAF-93D3-45B2-90EE-3A2AEBD43653}" type="datetime1">
              <a:rPr lang="ru-RU" smtClean="0"/>
              <a:t>11.02.2020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EBC23C-08E7-456C-A8BC-D43A03721C54}" type="datetime1">
              <a:rPr lang="ru-RU" smtClean="0"/>
              <a:t>11.02.2020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EFF46AB0-3AF0-4732-93CD-F67E5589BF0F}" type="datetime1">
              <a:rPr lang="ru-RU" smtClean="0"/>
              <a:t>11.02.2020</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fontScale="85000" lnSpcReduction="20000"/>
          </a:bodyPr>
          <a:lstStyle/>
          <a:p>
            <a:r>
              <a:rPr lang="ru-RU" b="1" dirty="0"/>
              <a:t>Проектирование и администрирование баз </a:t>
            </a:r>
            <a:r>
              <a:rPr lang="ru-RU" b="1" dirty="0" smtClean="0"/>
              <a:t>данных. </a:t>
            </a:r>
            <a:r>
              <a:rPr lang="ru-RU" dirty="0" smtClean="0"/>
              <a:t>Лекция 2</a:t>
            </a:r>
            <a:endParaRPr lang="ru-RU" dirty="0"/>
          </a:p>
        </p:txBody>
      </p:sp>
      <p:sp>
        <p:nvSpPr>
          <p:cNvPr id="2" name="Заголовок 1"/>
          <p:cNvSpPr>
            <a:spLocks noGrp="1"/>
          </p:cNvSpPr>
          <p:nvPr>
            <p:ph type="ctrTitle"/>
          </p:nvPr>
        </p:nvSpPr>
        <p:spPr/>
        <p:txBody>
          <a:bodyPr>
            <a:noAutofit/>
          </a:bodyPr>
          <a:lstStyle/>
          <a:p>
            <a:r>
              <a:rPr lang="ru-RU" sz="2800" b="1" dirty="0" smtClean="0"/>
              <a:t>Проектирование отчетов</a:t>
            </a:r>
            <a:endParaRPr lang="ru-RU" sz="2800" dirty="0"/>
          </a:p>
        </p:txBody>
      </p:sp>
      <p:sp>
        <p:nvSpPr>
          <p:cNvPr id="4" name="Номер слайда 3"/>
          <p:cNvSpPr>
            <a:spLocks noGrp="1"/>
          </p:cNvSpPr>
          <p:nvPr>
            <p:ph type="sldNum" sz="quarter" idx="12"/>
          </p:nvPr>
        </p:nvSpPr>
        <p:spPr/>
        <p:txBody>
          <a:bodyPr/>
          <a:lstStyle/>
          <a:p>
            <a:fld id="{B19B0651-EE4F-4900-A07F-96A6BFA9D0F0}" type="slidenum">
              <a:rPr lang="ru-RU" smtClean="0"/>
              <a:t>1</a:t>
            </a:fld>
            <a:endParaRPr lang="ru-RU"/>
          </a:p>
        </p:txBody>
      </p:sp>
    </p:spTree>
    <p:extLst>
      <p:ext uri="{BB962C8B-B14F-4D97-AF65-F5344CB8AC3E}">
        <p14:creationId xmlns:p14="http://schemas.microsoft.com/office/powerpoint/2010/main" val="3022607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Инструменты создания отчетов</a:t>
            </a:r>
            <a:endParaRPr lang="ru-RU" b="1" dirty="0"/>
          </a:p>
        </p:txBody>
      </p:sp>
      <p:sp>
        <p:nvSpPr>
          <p:cNvPr id="3" name="Объект 2"/>
          <p:cNvSpPr>
            <a:spLocks noGrp="1"/>
          </p:cNvSpPr>
          <p:nvPr>
            <p:ph idx="1"/>
          </p:nvPr>
        </p:nvSpPr>
        <p:spPr/>
        <p:txBody>
          <a:bodyPr/>
          <a:lstStyle/>
          <a:p>
            <a:pPr>
              <a:buFont typeface="Wingdings 3" pitchFamily="18" charset="2"/>
              <a:buNone/>
            </a:pPr>
            <a:r>
              <a:rPr lang="en-US" altLang="ru-RU" b="1" dirty="0">
                <a:latin typeface="Times New Roman" pitchFamily="18" charset="0"/>
                <a:cs typeface="Times New Roman" pitchFamily="18" charset="0"/>
              </a:rPr>
              <a:t>Microsoft SQL Server Reporting Services </a:t>
            </a:r>
            <a:endParaRPr lang="ru-RU" altLang="ru-RU" b="1" dirty="0">
              <a:latin typeface="Times New Roman" pitchFamily="18" charset="0"/>
              <a:cs typeface="Times New Roman" pitchFamily="18" charset="0"/>
            </a:endParaRPr>
          </a:p>
          <a:p>
            <a:pPr>
              <a:buFont typeface="Wingdings 3" pitchFamily="18" charset="2"/>
              <a:buNone/>
            </a:pPr>
            <a:endParaRPr lang="ru-RU" altLang="ru-RU" b="1" dirty="0">
              <a:latin typeface="Times New Roman" pitchFamily="18" charset="0"/>
              <a:cs typeface="Times New Roman" pitchFamily="18" charset="0"/>
            </a:endParaRPr>
          </a:p>
          <a:p>
            <a:pPr>
              <a:buFont typeface="Wingdings 3" pitchFamily="18" charset="2"/>
              <a:buNone/>
            </a:pPr>
            <a:r>
              <a:rPr lang="en-US" altLang="ru-RU" b="1" dirty="0">
                <a:latin typeface="Times New Roman" pitchFamily="18" charset="0"/>
                <a:cs typeface="Times New Roman" pitchFamily="18" charset="0"/>
              </a:rPr>
              <a:t>Microsoft SQL Server Report Builder 2.0 </a:t>
            </a:r>
            <a:endParaRPr lang="ru-RU" altLang="ru-RU" b="1" dirty="0">
              <a:latin typeface="Times New Roman" pitchFamily="18" charset="0"/>
              <a:cs typeface="Times New Roman" pitchFamily="18" charset="0"/>
            </a:endParaRPr>
          </a:p>
          <a:p>
            <a:pPr>
              <a:buFont typeface="Wingdings 3" pitchFamily="18" charset="2"/>
              <a:buNone/>
            </a:pPr>
            <a:endParaRPr lang="ru-RU" altLang="ru-RU" b="1" dirty="0">
              <a:latin typeface="Times New Roman" pitchFamily="18" charset="0"/>
              <a:cs typeface="Times New Roman" pitchFamily="18" charset="0"/>
            </a:endParaRPr>
          </a:p>
          <a:p>
            <a:pPr>
              <a:buFont typeface="Wingdings 3" pitchFamily="18" charset="2"/>
              <a:buNone/>
            </a:pPr>
            <a:r>
              <a:rPr lang="en-US" altLang="ru-RU" b="1" dirty="0">
                <a:latin typeface="Times New Roman" pitchFamily="18" charset="0"/>
                <a:cs typeface="Times New Roman" pitchFamily="18" charset="0"/>
              </a:rPr>
              <a:t>Crystal Reports</a:t>
            </a:r>
            <a:r>
              <a:rPr lang="ru-RU" altLang="ru-RU" b="1" dirty="0">
                <a:latin typeface="Times New Roman" pitchFamily="18" charset="0"/>
                <a:cs typeface="Times New Roman" pitchFamily="18" charset="0"/>
              </a:rPr>
              <a:t> </a:t>
            </a:r>
            <a:r>
              <a:rPr lang="kk-KZ" altLang="ru-RU" b="1" dirty="0">
                <a:latin typeface="Times New Roman" pitchFamily="18" charset="0"/>
                <a:cs typeface="Times New Roman" pitchFamily="18" charset="0"/>
              </a:rPr>
              <a:t>құралдары</a:t>
            </a:r>
            <a:endParaRPr lang="ru-RU" altLang="ru-RU" sz="3200" dirty="0">
              <a:latin typeface="Times New Roman" pitchFamily="18" charset="0"/>
              <a:cs typeface="Times New Roman" pitchFamily="18" charset="0"/>
            </a:endParaRPr>
          </a:p>
        </p:txBody>
      </p:sp>
      <p:sp>
        <p:nvSpPr>
          <p:cNvPr id="6" name="Номер слайда 5"/>
          <p:cNvSpPr>
            <a:spLocks noGrp="1"/>
          </p:cNvSpPr>
          <p:nvPr>
            <p:ph type="sldNum" sz="quarter" idx="12"/>
          </p:nvPr>
        </p:nvSpPr>
        <p:spPr/>
        <p:txBody>
          <a:bodyPr/>
          <a:lstStyle/>
          <a:p>
            <a:fld id="{B19B0651-EE4F-4900-A07F-96A6BFA9D0F0}" type="slidenum">
              <a:rPr lang="ru-RU" smtClean="0"/>
              <a:t>2</a:t>
            </a:fld>
            <a:endParaRPr lang="ru-RU"/>
          </a:p>
        </p:txBody>
      </p:sp>
    </p:spTree>
    <p:extLst>
      <p:ext uri="{BB962C8B-B14F-4D97-AF65-F5344CB8AC3E}">
        <p14:creationId xmlns:p14="http://schemas.microsoft.com/office/powerpoint/2010/main" val="1875921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a:solidFill>
                  <a:schemeClr val="tx1"/>
                </a:solidFill>
                <a:latin typeface="Times New Roman" pitchFamily="18" charset="0"/>
                <a:cs typeface="Times New Roman" pitchFamily="18" charset="0"/>
              </a:rPr>
              <a:t>Microsoft SQL Server Reporting Services</a:t>
            </a:r>
            <a:endParaRPr lang="ru-RU" sz="2800" b="1" dirty="0">
              <a:solidFill>
                <a:schemeClr val="tx1"/>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3</a:t>
            </a:fld>
            <a:endParaRPr lang="ru-RU"/>
          </a:p>
        </p:txBody>
      </p:sp>
      <p:sp>
        <p:nvSpPr>
          <p:cNvPr id="3" name="Объект 2"/>
          <p:cNvSpPr>
            <a:spLocks noGrp="1"/>
          </p:cNvSpPr>
          <p:nvPr>
            <p:ph idx="1"/>
          </p:nvPr>
        </p:nvSpPr>
        <p:spPr/>
        <p:txBody>
          <a:bodyPr/>
          <a:lstStyle/>
          <a:p>
            <a:pPr marL="452628" fontAlgn="auto">
              <a:spcAft>
                <a:spcPts val="0"/>
              </a:spcAft>
              <a:defRPr/>
            </a:pPr>
            <a:r>
              <a:rPr lang="ru-RU" dirty="0">
                <a:latin typeface="Times New Roman" pitchFamily="18" charset="0"/>
                <a:cs typeface="Times New Roman" pitchFamily="18" charset="0"/>
              </a:rPr>
              <a:t>SQL </a:t>
            </a:r>
            <a:r>
              <a:rPr lang="ru-RU" dirty="0" err="1">
                <a:latin typeface="Times New Roman" pitchFamily="18" charset="0"/>
                <a:cs typeface="Times New Roman" pitchFamily="18" charset="0"/>
              </a:rPr>
              <a:t>Server</a:t>
            </a:r>
            <a:r>
              <a:rPr lang="ru-RU" dirty="0">
                <a:latin typeface="Times New Roman" pitchFamily="18" charset="0"/>
                <a:cs typeface="Times New Roman" pitchFamily="18" charset="0"/>
              </a:rPr>
              <a:t> Службы </a:t>
            </a:r>
            <a:r>
              <a:rPr lang="ru-RU" dirty="0" err="1">
                <a:latin typeface="Times New Roman" pitchFamily="18" charset="0"/>
                <a:cs typeface="Times New Roman" pitchFamily="18" charset="0"/>
              </a:rPr>
              <a:t>Reporting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Services</a:t>
            </a:r>
            <a:r>
              <a:rPr lang="ru-RU" dirty="0">
                <a:latin typeface="Times New Roman" pitchFamily="18" charset="0"/>
                <a:cs typeface="Times New Roman" pitchFamily="18" charset="0"/>
              </a:rPr>
              <a:t> — отчеты с разбивкой на страницы — это основанные на XML определения отчетов, включающие данные отчетов и элементы макета отчетов.</a:t>
            </a:r>
            <a:endParaRPr lang="en-US" dirty="0">
              <a:latin typeface="Times New Roman" pitchFamily="18" charset="0"/>
              <a:cs typeface="Times New Roman" pitchFamily="18" charset="0"/>
            </a:endParaRPr>
          </a:p>
          <a:p>
            <a:pPr marL="452628" fontAlgn="auto">
              <a:spcAft>
                <a:spcPts val="0"/>
              </a:spcAft>
              <a:defRPr/>
            </a:pPr>
            <a:r>
              <a:rPr lang="ru-RU" dirty="0">
                <a:latin typeface="Times New Roman" pitchFamily="18" charset="0"/>
                <a:cs typeface="Times New Roman" pitchFamily="18" charset="0"/>
              </a:rPr>
              <a:t> В клиентской файловой системе определения отчетов имеют расширение RDL. После публикации отчета с разбивкой на страницы он становится элементом отчета, хранящимся на сервере отчетов или на сайте </a:t>
            </a:r>
            <a:r>
              <a:rPr lang="ru-RU" dirty="0" err="1">
                <a:latin typeface="Times New Roman" pitchFamily="18" charset="0"/>
                <a:cs typeface="Times New Roman" pitchFamily="18" charset="0"/>
              </a:rPr>
              <a:t>SharePoint</a:t>
            </a:r>
            <a:r>
              <a:rPr lang="ru-RU"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452628" fontAlgn="auto">
              <a:spcAft>
                <a:spcPts val="0"/>
              </a:spcAft>
              <a:defRPr/>
            </a:pPr>
            <a:r>
              <a:rPr lang="ru-RU" dirty="0">
                <a:latin typeface="Times New Roman" pitchFamily="18" charset="0"/>
                <a:cs typeface="Times New Roman" pitchFamily="18" charset="0"/>
              </a:rPr>
              <a:t>Отчеты с разбивкой на страницы — это лишь одна из частей серверной платформы создания отчетов, предоставляемой службами Службы </a:t>
            </a:r>
            <a:r>
              <a:rPr lang="ru-RU" dirty="0" err="1">
                <a:latin typeface="Times New Roman" pitchFamily="18" charset="0"/>
                <a:cs typeface="Times New Roman" pitchFamily="18" charset="0"/>
              </a:rPr>
              <a:t>Reporting</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Services</a:t>
            </a:r>
            <a:r>
              <a:rPr lang="ru-RU" dirty="0">
                <a:latin typeface="Times New Roman" pitchFamily="18" charset="0"/>
                <a:cs typeface="Times New Roman" pitchFamily="18" charset="0"/>
              </a:rPr>
              <a:t>. </a:t>
            </a:r>
          </a:p>
          <a:p>
            <a:endParaRPr lang="ru-RU" dirty="0"/>
          </a:p>
        </p:txBody>
      </p:sp>
    </p:spTree>
    <p:extLst>
      <p:ext uri="{BB962C8B-B14F-4D97-AF65-F5344CB8AC3E}">
        <p14:creationId xmlns:p14="http://schemas.microsoft.com/office/powerpoint/2010/main" val="2469383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a:solidFill>
                  <a:schemeClr val="tx1"/>
                </a:solidFill>
                <a:latin typeface="Times New Roman" pitchFamily="18" charset="0"/>
                <a:cs typeface="Times New Roman" pitchFamily="18" charset="0"/>
              </a:rPr>
              <a:t>Microsoft SQL Server Reporting Services</a:t>
            </a:r>
            <a:endParaRPr lang="ru-RU" sz="2800" b="1" dirty="0">
              <a:solidFill>
                <a:schemeClr val="tx1"/>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4</a:t>
            </a:fld>
            <a:endParaRPr lang="ru-RU"/>
          </a:p>
        </p:txBody>
      </p:sp>
      <p:sp>
        <p:nvSpPr>
          <p:cNvPr id="3" name="Объект 2"/>
          <p:cNvSpPr>
            <a:spLocks noGrp="1"/>
          </p:cNvSpPr>
          <p:nvPr>
            <p:ph idx="1"/>
          </p:nvPr>
        </p:nvSpPr>
        <p:spPr/>
        <p:txBody>
          <a:bodyPr>
            <a:normAutofit fontScale="92500" lnSpcReduction="10000"/>
          </a:bodyPr>
          <a:lstStyle/>
          <a:p>
            <a:r>
              <a:rPr lang="ru-RU" dirty="0"/>
              <a:t>Отчет можно определить один раз, а затем отображать его несколькими способами. Отчет может быть экспортирован в нескольких файловых форматах; он также может быть доставлен подписчикам по электронной почте или сохранен как общий файл. Предусмотрена возможность создавать несколько связанных отчетов, в которых применяются различные наборы параметров к одному определению отчета.</a:t>
            </a:r>
          </a:p>
          <a:p>
            <a:r>
              <a:rPr lang="ru-RU" dirty="0"/>
              <a:t>Части отчетов, общие источники данных, общие запросы и вложенные отчеты могут быть использованы для определения визуализаций данных для повторного использования.</a:t>
            </a:r>
          </a:p>
        </p:txBody>
      </p:sp>
    </p:spTree>
    <p:extLst>
      <p:ext uri="{BB962C8B-B14F-4D97-AF65-F5344CB8AC3E}">
        <p14:creationId xmlns:p14="http://schemas.microsoft.com/office/powerpoint/2010/main" val="365894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Преимущества использования отчетов </a:t>
            </a:r>
            <a:r>
              <a:rPr lang="ru-RU" b="1" dirty="0" smtClean="0"/>
              <a:t> </a:t>
            </a:r>
            <a:r>
              <a:rPr lang="ru-RU" b="1" dirty="0"/>
              <a:t>служб </a:t>
            </a:r>
            <a:r>
              <a:rPr lang="ru-RU" b="1" dirty="0" err="1"/>
              <a:t>Reporting</a:t>
            </a:r>
            <a:r>
              <a:rPr lang="ru-RU" b="1" dirty="0"/>
              <a:t> </a:t>
            </a:r>
            <a:r>
              <a:rPr lang="ru-RU" b="1" dirty="0" err="1"/>
              <a:t>Services</a:t>
            </a:r>
            <a:endParaRPr lang="ru-RU" b="1" dirty="0"/>
          </a:p>
        </p:txBody>
      </p:sp>
      <p:sp>
        <p:nvSpPr>
          <p:cNvPr id="3" name="Объект 2"/>
          <p:cNvSpPr>
            <a:spLocks noGrp="1"/>
          </p:cNvSpPr>
          <p:nvPr>
            <p:ph idx="1"/>
          </p:nvPr>
        </p:nvSpPr>
        <p:spPr>
          <a:xfrm>
            <a:off x="251520" y="1752600"/>
            <a:ext cx="8712968" cy="4916760"/>
          </a:xfrm>
        </p:spPr>
        <p:txBody>
          <a:bodyPr>
            <a:noAutofit/>
          </a:bodyPr>
          <a:lstStyle/>
          <a:p>
            <a:r>
              <a:rPr lang="ru-RU" sz="2000" dirty="0"/>
              <a:t>Один набор источников данных может быть использован для представления одной версии фактов. Отчеты могут быть основаны на этих источниках данных для предоставления унифицированного представления данных, которое можно использовать для принятия деловых решений.</a:t>
            </a:r>
          </a:p>
          <a:p>
            <a:r>
              <a:rPr lang="ru-RU" sz="2000" dirty="0"/>
              <a:t>Данные можно представить несколькими взаимосвязанными способами, применив области данных. Данные можно представить, организовав их в таблицы, матрицы и перекрестные таблицы, разворачиваемые и сворачиваемые группы, диаграммы, датчики, индикаторы или ключевые показатели эффективности (KPI). Кроме того существует возможность вложения диаграмм в таблицы.</a:t>
            </a:r>
          </a:p>
          <a:p>
            <a:r>
              <a:rPr lang="ru-RU" sz="2000" dirty="0"/>
              <a:t>Отчеты можно просматривать лично или публиковать на сервере отчетов или сайте </a:t>
            </a:r>
            <a:r>
              <a:rPr lang="ru-RU" sz="2000" dirty="0" err="1"/>
              <a:t>SharePoint</a:t>
            </a:r>
            <a:r>
              <a:rPr lang="ru-RU" sz="2000" dirty="0"/>
              <a:t> для совместного использования в коллективе или организации.</a:t>
            </a:r>
          </a:p>
        </p:txBody>
      </p:sp>
      <p:sp>
        <p:nvSpPr>
          <p:cNvPr id="4" name="Номер слайда 3"/>
          <p:cNvSpPr>
            <a:spLocks noGrp="1"/>
          </p:cNvSpPr>
          <p:nvPr>
            <p:ph type="sldNum" sz="quarter" idx="12"/>
          </p:nvPr>
        </p:nvSpPr>
        <p:spPr/>
        <p:txBody>
          <a:bodyPr/>
          <a:lstStyle/>
          <a:p>
            <a:fld id="{B19B0651-EE4F-4900-A07F-96A6BFA9D0F0}" type="slidenum">
              <a:rPr lang="ru-RU" smtClean="0"/>
              <a:t>5</a:t>
            </a:fld>
            <a:endParaRPr lang="ru-RU"/>
          </a:p>
        </p:txBody>
      </p:sp>
    </p:spTree>
    <p:extLst>
      <p:ext uri="{BB962C8B-B14F-4D97-AF65-F5344CB8AC3E}">
        <p14:creationId xmlns:p14="http://schemas.microsoft.com/office/powerpoint/2010/main" val="1687094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Преимущества использования отчетов </a:t>
            </a:r>
            <a:r>
              <a:rPr lang="ru-RU" b="1" dirty="0" smtClean="0"/>
              <a:t> </a:t>
            </a:r>
            <a:r>
              <a:rPr lang="ru-RU" b="1" dirty="0"/>
              <a:t>служб </a:t>
            </a:r>
            <a:r>
              <a:rPr lang="ru-RU" b="1" dirty="0" err="1"/>
              <a:t>Reporting</a:t>
            </a:r>
            <a:r>
              <a:rPr lang="ru-RU" b="1" dirty="0"/>
              <a:t> </a:t>
            </a:r>
            <a:r>
              <a:rPr lang="ru-RU" b="1" dirty="0" err="1"/>
              <a:t>Services</a:t>
            </a:r>
            <a:endParaRPr lang="ru-RU" b="1" dirty="0"/>
          </a:p>
        </p:txBody>
      </p:sp>
      <p:sp>
        <p:nvSpPr>
          <p:cNvPr id="3" name="Объект 2"/>
          <p:cNvSpPr>
            <a:spLocks noGrp="1"/>
          </p:cNvSpPr>
          <p:nvPr>
            <p:ph idx="1"/>
          </p:nvPr>
        </p:nvSpPr>
        <p:spPr>
          <a:xfrm>
            <a:off x="251520" y="1772816"/>
            <a:ext cx="8568952" cy="4896544"/>
          </a:xfrm>
        </p:spPr>
        <p:txBody>
          <a:bodyPr>
            <a:noAutofit/>
          </a:bodyPr>
          <a:lstStyle/>
          <a:p>
            <a:r>
              <a:rPr lang="ru-RU" sz="2000" dirty="0"/>
              <a:t>Источники данных отчетов могут управляться отдельно от определения отчета. Например, можно перейти от использования тестового источника данных к производственному, не меняя отчет.</a:t>
            </a:r>
          </a:p>
          <a:p>
            <a:r>
              <a:rPr lang="ru-RU" sz="2000" dirty="0"/>
              <a:t>Отчеты можно разрабатывать в макете произвольной формы. Макет отчета не ограничен лентами данных. Отображение данных на странице можно организовать по такому принципу, который способствует пониманию и принятию решений</a:t>
            </a:r>
            <a:r>
              <a:rPr lang="ru-RU" sz="2000" dirty="0" smtClean="0"/>
              <a:t>.</a:t>
            </a:r>
            <a:r>
              <a:rPr lang="en-US" sz="2000" dirty="0" smtClean="0"/>
              <a:t> </a:t>
            </a:r>
            <a:endParaRPr lang="ru-RU" sz="2000" dirty="0"/>
          </a:p>
        </p:txBody>
      </p:sp>
      <p:sp>
        <p:nvSpPr>
          <p:cNvPr id="4" name="Номер слайда 3"/>
          <p:cNvSpPr>
            <a:spLocks noGrp="1"/>
          </p:cNvSpPr>
          <p:nvPr>
            <p:ph type="sldNum" sz="quarter" idx="12"/>
          </p:nvPr>
        </p:nvSpPr>
        <p:spPr/>
        <p:txBody>
          <a:bodyPr/>
          <a:lstStyle/>
          <a:p>
            <a:fld id="{B19B0651-EE4F-4900-A07F-96A6BFA9D0F0}" type="slidenum">
              <a:rPr lang="ru-RU" smtClean="0"/>
              <a:t>6</a:t>
            </a:fld>
            <a:endParaRPr lang="ru-RU"/>
          </a:p>
        </p:txBody>
      </p:sp>
    </p:spTree>
    <p:extLst>
      <p:ext uri="{BB962C8B-B14F-4D97-AF65-F5344CB8AC3E}">
        <p14:creationId xmlns:p14="http://schemas.microsoft.com/office/powerpoint/2010/main" val="2589226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Преимущества использования отчетов </a:t>
            </a:r>
            <a:r>
              <a:rPr lang="ru-RU" b="1" dirty="0" smtClean="0"/>
              <a:t> </a:t>
            </a:r>
            <a:r>
              <a:rPr lang="ru-RU" b="1" dirty="0"/>
              <a:t>служб </a:t>
            </a:r>
            <a:r>
              <a:rPr lang="ru-RU" b="1" dirty="0" err="1"/>
              <a:t>Reporting</a:t>
            </a:r>
            <a:r>
              <a:rPr lang="ru-RU" b="1" dirty="0"/>
              <a:t> </a:t>
            </a:r>
            <a:r>
              <a:rPr lang="ru-RU" b="1" dirty="0" err="1"/>
              <a:t>Services</a:t>
            </a:r>
            <a:endParaRPr lang="ru-RU" b="1" dirty="0"/>
          </a:p>
        </p:txBody>
      </p:sp>
      <p:sp>
        <p:nvSpPr>
          <p:cNvPr id="3" name="Объект 2"/>
          <p:cNvSpPr>
            <a:spLocks noGrp="1"/>
          </p:cNvSpPr>
          <p:nvPr>
            <p:ph idx="1"/>
          </p:nvPr>
        </p:nvSpPr>
        <p:spPr>
          <a:xfrm>
            <a:off x="107504" y="1772816"/>
            <a:ext cx="8928992" cy="4896544"/>
          </a:xfrm>
        </p:spPr>
        <p:txBody>
          <a:bodyPr>
            <a:noAutofit/>
          </a:bodyPr>
          <a:lstStyle/>
          <a:p>
            <a:r>
              <a:rPr lang="ru-RU" sz="2000" dirty="0" smtClean="0"/>
              <a:t>В </a:t>
            </a:r>
            <a:r>
              <a:rPr lang="ru-RU" sz="2000" dirty="0"/>
              <a:t>отчет могут быть включены действия детализации, переключатели развертывания и свертывания, кнопки сортировки, подсказки и параметры отчета, чтобы дать читателям возможность интерактивно работать с отчетом. Для предоставления читателям отчетов возможности управления фильтрацией, группировкой и сортировкой данных могут быть использованы параметры отчетов совместно с написанными ими выражениями</a:t>
            </a:r>
            <a:r>
              <a:rPr lang="ru-RU" sz="2000" dirty="0" smtClean="0"/>
              <a:t>.</a:t>
            </a:r>
            <a:endParaRPr lang="en-US" sz="2000" dirty="0" smtClean="0"/>
          </a:p>
          <a:p>
            <a:r>
              <a:rPr lang="ru-RU" sz="2000" dirty="0"/>
              <a:t>Написанные пользователем выражения могут быть использованы для настройки фильтрации, группировки и сортировки данных отчета.</a:t>
            </a:r>
          </a:p>
        </p:txBody>
      </p:sp>
      <p:sp>
        <p:nvSpPr>
          <p:cNvPr id="4" name="Номер слайда 3"/>
          <p:cNvSpPr>
            <a:spLocks noGrp="1"/>
          </p:cNvSpPr>
          <p:nvPr>
            <p:ph type="sldNum" sz="quarter" idx="12"/>
          </p:nvPr>
        </p:nvSpPr>
        <p:spPr/>
        <p:txBody>
          <a:bodyPr/>
          <a:lstStyle/>
          <a:p>
            <a:fld id="{B19B0651-EE4F-4900-A07F-96A6BFA9D0F0}" type="slidenum">
              <a:rPr lang="ru-RU" smtClean="0"/>
              <a:t>7</a:t>
            </a:fld>
            <a:endParaRPr lang="ru-RU"/>
          </a:p>
        </p:txBody>
      </p:sp>
    </p:spTree>
    <p:extLst>
      <p:ext uri="{BB962C8B-B14F-4D97-AF65-F5344CB8AC3E}">
        <p14:creationId xmlns:p14="http://schemas.microsoft.com/office/powerpoint/2010/main" val="706836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Пример </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8</a:t>
            </a:fld>
            <a:endParaRPr lang="ru-RU"/>
          </a:p>
        </p:txBody>
      </p:sp>
      <p:pic>
        <p:nvPicPr>
          <p:cNvPr id="6" name="Picture 2" descr="rs_GettingStartedRepor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21193" y="1772749"/>
            <a:ext cx="4095238" cy="487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778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Этапы обработки </a:t>
            </a:r>
            <a:r>
              <a:rPr lang="ru-RU" b="1" dirty="0" smtClean="0"/>
              <a:t>отчета</a:t>
            </a:r>
            <a:endParaRPr lang="ru-RU" b="1" dirty="0"/>
          </a:p>
        </p:txBody>
      </p:sp>
      <p:sp>
        <p:nvSpPr>
          <p:cNvPr id="3" name="Объект 2"/>
          <p:cNvSpPr>
            <a:spLocks noGrp="1"/>
          </p:cNvSpPr>
          <p:nvPr>
            <p:ph idx="1"/>
          </p:nvPr>
        </p:nvSpPr>
        <p:spPr>
          <a:xfrm>
            <a:off x="107504" y="1700808"/>
            <a:ext cx="9020710" cy="4896544"/>
          </a:xfrm>
        </p:spPr>
        <p:txBody>
          <a:bodyPr>
            <a:noAutofit/>
          </a:bodyPr>
          <a:lstStyle/>
          <a:p>
            <a:pPr marL="114300" indent="0">
              <a:buNone/>
            </a:pPr>
            <a:r>
              <a:rPr lang="ru-RU" sz="2000" dirty="0"/>
              <a:t>При создании отчета пользователь определяет файл определения отчета (RDL-файл) в формате XML. Этот файл содержит все сведения, необходимые для совмещения данных отчета и макета отчета обработчиком отчетов. </a:t>
            </a:r>
            <a:r>
              <a:rPr lang="ru-RU" sz="2000" dirty="0" smtClean="0"/>
              <a:t>При просмотре отчета он проходит несколько стадий:</a:t>
            </a:r>
            <a:endParaRPr lang="ru-RU" sz="2000" dirty="0"/>
          </a:p>
          <a:p>
            <a:r>
              <a:rPr lang="ru-RU" sz="2000" b="1" dirty="0"/>
              <a:t>Компиляция.</a:t>
            </a:r>
            <a:r>
              <a:rPr lang="ru-RU" sz="2000" dirty="0"/>
              <a:t> Вычисление выражений в определении отчета и сохранение скомпилированного промежуточного формата во внутреннем представлении на сервере отчетов.</a:t>
            </a:r>
          </a:p>
          <a:p>
            <a:r>
              <a:rPr lang="ru-RU" sz="2000" b="1" dirty="0"/>
              <a:t>Обработка.</a:t>
            </a:r>
            <a:r>
              <a:rPr lang="ru-RU" sz="2000" dirty="0"/>
              <a:t> Выполнение запросов к набору данных и совмещение промежуточного формата с данными и макетом.</a:t>
            </a:r>
          </a:p>
          <a:p>
            <a:r>
              <a:rPr lang="ru-RU" sz="2000" b="1" dirty="0"/>
              <a:t>Подготовка.</a:t>
            </a:r>
            <a:r>
              <a:rPr lang="ru-RU" sz="2000" dirty="0"/>
              <a:t> Отправка обработанного отчета модулю подготовки отчетов для определения объемов сведений, размещаемых на каждой из страниц, затем создание отчета, разбитого на страницы.</a:t>
            </a:r>
          </a:p>
          <a:p>
            <a:r>
              <a:rPr lang="ru-RU" sz="2000" b="1" dirty="0"/>
              <a:t>Экспорт (необязательный этап).</a:t>
            </a:r>
            <a:r>
              <a:rPr lang="ru-RU" sz="2000" dirty="0"/>
              <a:t> Экспорт отчета в другом формате файла.</a:t>
            </a:r>
          </a:p>
        </p:txBody>
      </p:sp>
      <p:sp>
        <p:nvSpPr>
          <p:cNvPr id="4" name="Номер слайда 3"/>
          <p:cNvSpPr>
            <a:spLocks noGrp="1"/>
          </p:cNvSpPr>
          <p:nvPr>
            <p:ph type="sldNum" sz="quarter" idx="12"/>
          </p:nvPr>
        </p:nvSpPr>
        <p:spPr/>
        <p:txBody>
          <a:bodyPr/>
          <a:lstStyle/>
          <a:p>
            <a:fld id="{B19B0651-EE4F-4900-A07F-96A6BFA9D0F0}" type="slidenum">
              <a:rPr lang="ru-RU" smtClean="0"/>
              <a:t>9</a:t>
            </a:fld>
            <a:endParaRPr lang="ru-RU"/>
          </a:p>
        </p:txBody>
      </p:sp>
    </p:spTree>
    <p:extLst>
      <p:ext uri="{BB962C8B-B14F-4D97-AF65-F5344CB8AC3E}">
        <p14:creationId xmlns:p14="http://schemas.microsoft.com/office/powerpoint/2010/main" val="4200554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Отчеты с разбивкой на страницы</a:t>
            </a:r>
          </a:p>
        </p:txBody>
      </p:sp>
      <p:sp>
        <p:nvSpPr>
          <p:cNvPr id="3" name="Объект 2"/>
          <p:cNvSpPr>
            <a:spLocks noGrp="1"/>
          </p:cNvSpPr>
          <p:nvPr>
            <p:ph idx="1"/>
          </p:nvPr>
        </p:nvSpPr>
        <p:spPr>
          <a:xfrm>
            <a:off x="107504" y="1700808"/>
            <a:ext cx="9020710" cy="4896544"/>
          </a:xfrm>
        </p:spPr>
        <p:txBody>
          <a:bodyPr>
            <a:noAutofit/>
          </a:bodyPr>
          <a:lstStyle/>
          <a:p>
            <a:r>
              <a:rPr lang="ru-RU" sz="2000" b="1" dirty="0"/>
              <a:t>Определить назначение отчета.</a:t>
            </a:r>
            <a:r>
              <a:rPr lang="ru-RU" sz="2000" dirty="0"/>
              <a:t> Определить цель, с которой читатели используют отчет. Хорошо спроектированный отчет передает сведения, которые помогают читателям достичь понимания и принять решение. Дизайнерские решения, принимаемые на этом этапе, влияют на выбор параметров отчета, макет отчета и его внешний вид. </a:t>
            </a:r>
            <a:r>
              <a:rPr lang="ru-RU" sz="2000" dirty="0" smtClean="0"/>
              <a:t> </a:t>
            </a:r>
            <a:endParaRPr lang="ru-RU" sz="2000" dirty="0"/>
          </a:p>
          <a:p>
            <a:r>
              <a:rPr lang="ru-RU" sz="2000" b="1" dirty="0"/>
              <a:t>Выбрать тип запроса.</a:t>
            </a:r>
            <a:r>
              <a:rPr lang="ru-RU" sz="2000" dirty="0"/>
              <a:t> Определить, следует ли использовать обобщенный запрос, запрос общего набора данных или запрос набора данных, характерного для конкретного набора отчетов. Сочетанием общего набора данных и обобщенного запроса легко управлять в целях применения во многих отчетах, однако дизайнер отчета по мере необходимости должен фильтровать данные для своего конкретного набора отчетов. </a:t>
            </a:r>
            <a:r>
              <a:rPr lang="ru-RU" sz="2000" dirty="0" smtClean="0"/>
              <a:t> </a:t>
            </a:r>
            <a:endParaRPr lang="ru-RU" sz="2000" dirty="0"/>
          </a:p>
        </p:txBody>
      </p:sp>
      <p:sp>
        <p:nvSpPr>
          <p:cNvPr id="4" name="Номер слайда 3"/>
          <p:cNvSpPr>
            <a:spLocks noGrp="1"/>
          </p:cNvSpPr>
          <p:nvPr>
            <p:ph type="sldNum" sz="quarter" idx="12"/>
          </p:nvPr>
        </p:nvSpPr>
        <p:spPr/>
        <p:txBody>
          <a:bodyPr/>
          <a:lstStyle/>
          <a:p>
            <a:fld id="{B19B0651-EE4F-4900-A07F-96A6BFA9D0F0}" type="slidenum">
              <a:rPr lang="ru-RU" smtClean="0"/>
              <a:t>10</a:t>
            </a:fld>
            <a:endParaRPr lang="ru-RU"/>
          </a:p>
        </p:txBody>
      </p:sp>
    </p:spTree>
    <p:extLst>
      <p:ext uri="{BB962C8B-B14F-4D97-AF65-F5344CB8AC3E}">
        <p14:creationId xmlns:p14="http://schemas.microsoft.com/office/powerpoint/2010/main" val="25374650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Отчеты с разбивкой на страницы</a:t>
            </a:r>
          </a:p>
        </p:txBody>
      </p:sp>
      <p:sp>
        <p:nvSpPr>
          <p:cNvPr id="3" name="Объект 2"/>
          <p:cNvSpPr>
            <a:spLocks noGrp="1"/>
          </p:cNvSpPr>
          <p:nvPr>
            <p:ph idx="1"/>
          </p:nvPr>
        </p:nvSpPr>
        <p:spPr>
          <a:xfrm>
            <a:off x="107504" y="1556792"/>
            <a:ext cx="9020710" cy="5040560"/>
          </a:xfrm>
        </p:spPr>
        <p:txBody>
          <a:bodyPr>
            <a:noAutofit/>
          </a:bodyPr>
          <a:lstStyle/>
          <a:p>
            <a:r>
              <a:rPr lang="ru-RU" sz="1800" b="1" dirty="0">
                <a:latin typeface="Times New Roman" pitchFamily="18" charset="0"/>
                <a:cs typeface="Times New Roman" pitchFamily="18" charset="0"/>
              </a:rPr>
              <a:t>Создать план для представления связанных данных.</a:t>
            </a:r>
            <a:r>
              <a:rPr lang="ru-RU" sz="1800" dirty="0">
                <a:latin typeface="Times New Roman" pitchFamily="18" charset="0"/>
                <a:cs typeface="Times New Roman" pitchFamily="18" charset="0"/>
              </a:rPr>
              <a:t> Необходимо учитывать удобство читателей отчета. Например, в сводных отчетах при просмотре больших объемов информации бывает полезна возможность изучения более подробных данных посредством детализации. </a:t>
            </a:r>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a:p>
            <a:r>
              <a:rPr lang="ru-RU" sz="1800" b="1" dirty="0">
                <a:latin typeface="Times New Roman" pitchFamily="18" charset="0"/>
                <a:cs typeface="Times New Roman" pitchFamily="18" charset="0"/>
              </a:rPr>
              <a:t>Настроить разрешения.</a:t>
            </a:r>
            <a:r>
              <a:rPr lang="ru-RU" sz="1800" dirty="0">
                <a:latin typeface="Times New Roman" pitchFamily="18" charset="0"/>
                <a:cs typeface="Times New Roman" pitchFamily="18" charset="0"/>
              </a:rPr>
              <a:t> Составить план предоставления соответствующего уровня разрешений. Одной из часто используемых стратегий является создание структуры папок на сервере отчетов и предоставление доступа к отчетам и связанным с отчетами элементам на основе ролей и параметров безопасности папок. </a:t>
            </a:r>
            <a:r>
              <a:rPr lang="ru-RU" sz="1800" dirty="0" smtClean="0">
                <a:latin typeface="Times New Roman" pitchFamily="18" charset="0"/>
                <a:cs typeface="Times New Roman" pitchFamily="18" charset="0"/>
              </a:rPr>
              <a:t> </a:t>
            </a:r>
          </a:p>
          <a:p>
            <a:r>
              <a:rPr lang="ru-RU" sz="1800" b="1" dirty="0">
                <a:latin typeface="Times New Roman" pitchFamily="18" charset="0"/>
                <a:cs typeface="Times New Roman" pitchFamily="18" charset="0"/>
              </a:rPr>
              <a:t>Выбрать среду создания отчета.</a:t>
            </a:r>
            <a:r>
              <a:rPr lang="ru-RU" sz="1800" dirty="0">
                <a:latin typeface="Times New Roman" pitchFamily="18" charset="0"/>
                <a:cs typeface="Times New Roman" pitchFamily="18" charset="0"/>
              </a:rPr>
              <a:t> Разные средства разработки отчетов имеют различные возможности. </a:t>
            </a:r>
            <a:r>
              <a:rPr lang="ru-RU" sz="1800" dirty="0" smtClean="0">
                <a:latin typeface="Times New Roman" pitchFamily="18" charset="0"/>
                <a:cs typeface="Times New Roman" pitchFamily="18" charset="0"/>
              </a:rPr>
              <a:t> </a:t>
            </a:r>
          </a:p>
          <a:p>
            <a:r>
              <a:rPr lang="ru-RU" sz="1800" b="1" dirty="0">
                <a:latin typeface="Times New Roman" pitchFamily="18" charset="0"/>
                <a:cs typeface="Times New Roman" pitchFamily="18" charset="0"/>
              </a:rPr>
              <a:t>Просмотреть решение отчета.</a:t>
            </a:r>
            <a:r>
              <a:rPr lang="ru-RU" sz="1800" dirty="0">
                <a:latin typeface="Times New Roman" pitchFamily="18" charset="0"/>
                <a:cs typeface="Times New Roman" pitchFamily="18" charset="0"/>
              </a:rPr>
              <a:t> Проверить правильность взаимодействия в наборе отчетов.</a:t>
            </a:r>
          </a:p>
          <a:p>
            <a:r>
              <a:rPr lang="ru-RU" sz="1800" b="1" dirty="0">
                <a:latin typeface="Times New Roman" pitchFamily="18" charset="0"/>
                <a:cs typeface="Times New Roman" pitchFamily="18" charset="0"/>
              </a:rPr>
              <a:t>Определить, какие из компонентов могут быть использованы повторно.</a:t>
            </a:r>
            <a:r>
              <a:rPr lang="ru-RU" sz="1800" dirty="0">
                <a:latin typeface="Times New Roman" pitchFamily="18" charset="0"/>
                <a:cs typeface="Times New Roman" pitchFamily="18" charset="0"/>
              </a:rPr>
              <a:t> Определить, можно ли открыть для повторного использования источники данных или запросы к наборам данных. Если это возможно, следует создать общие источники данных и наборы данных на сервере </a:t>
            </a:r>
            <a:r>
              <a:rPr lang="ru-RU" sz="1800" dirty="0" smtClean="0">
                <a:latin typeface="Times New Roman" pitchFamily="18" charset="0"/>
                <a:cs typeface="Times New Roman" pitchFamily="18" charset="0"/>
              </a:rPr>
              <a:t>отчетов.</a:t>
            </a:r>
            <a:r>
              <a:rPr lang="ru-RU" sz="1800" dirty="0">
                <a:latin typeface="Times New Roman" pitchFamily="18" charset="0"/>
                <a:cs typeface="Times New Roman" pitchFamily="18" charset="0"/>
              </a:rPr>
              <a:t> </a:t>
            </a:r>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a:p>
            <a:pPr marL="114300" indent="0">
              <a:buNone/>
            </a:pPr>
            <a:endParaRPr lang="ru-RU" sz="1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t>11</a:t>
            </a:fld>
            <a:endParaRPr lang="ru-RU"/>
          </a:p>
        </p:txBody>
      </p:sp>
    </p:spTree>
    <p:extLst>
      <p:ext uri="{BB962C8B-B14F-4D97-AF65-F5344CB8AC3E}">
        <p14:creationId xmlns:p14="http://schemas.microsoft.com/office/powerpoint/2010/main" val="215153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Для каждого из отчетов необходимо сделать следующее:</a:t>
            </a:r>
            <a:endParaRPr lang="ru-RU" b="1" dirty="0"/>
          </a:p>
        </p:txBody>
      </p:sp>
      <p:sp>
        <p:nvSpPr>
          <p:cNvPr id="3" name="Объект 2"/>
          <p:cNvSpPr>
            <a:spLocks noGrp="1"/>
          </p:cNvSpPr>
          <p:nvPr>
            <p:ph idx="1"/>
          </p:nvPr>
        </p:nvSpPr>
        <p:spPr>
          <a:xfrm>
            <a:off x="107504" y="1700808"/>
            <a:ext cx="9020710" cy="4896544"/>
          </a:xfrm>
        </p:spPr>
        <p:txBody>
          <a:bodyPr>
            <a:noAutofit/>
          </a:bodyPr>
          <a:lstStyle/>
          <a:p>
            <a:pPr lvl="1"/>
            <a:r>
              <a:rPr lang="ru-RU" b="1" dirty="0" smtClean="0"/>
              <a:t>Определить </a:t>
            </a:r>
            <a:r>
              <a:rPr lang="ru-RU" b="1" dirty="0"/>
              <a:t>источники данных.</a:t>
            </a:r>
            <a:r>
              <a:rPr lang="ru-RU" dirty="0"/>
              <a:t> Определить источники данных отчета, по одному для каждого источника данных. </a:t>
            </a:r>
            <a:r>
              <a:rPr lang="ru-RU" dirty="0" smtClean="0"/>
              <a:t> </a:t>
            </a:r>
            <a:endParaRPr lang="ru-RU" dirty="0"/>
          </a:p>
          <a:p>
            <a:pPr lvl="1"/>
            <a:r>
              <a:rPr lang="ru-RU" b="1" dirty="0"/>
              <a:t>Выбрать, какие данные будут использованы из каждого источника.</a:t>
            </a:r>
            <a:r>
              <a:rPr lang="ru-RU" dirty="0"/>
              <a:t> Для каждого источника данных следует определить наборы данных отчета. В каждый набор данных входит запрос, указывающий, какие данные следует использовать. Если используются параметры отчетов, определите набор данных, чтобы заполнить список доступных значений для каждого параметра. </a:t>
            </a:r>
            <a:r>
              <a:rPr lang="ru-RU" dirty="0" smtClean="0"/>
              <a:t> </a:t>
            </a:r>
            <a:endParaRPr lang="ru-RU" dirty="0"/>
          </a:p>
          <a:p>
            <a:pPr lvl="1"/>
            <a:r>
              <a:rPr lang="ru-RU" b="1" dirty="0"/>
              <a:t>Выбрать визуализацию данных.</a:t>
            </a:r>
            <a:r>
              <a:rPr lang="ru-RU" dirty="0"/>
              <a:t> Для каждого набора данных необходимо выбрать область данных, которая будет использована для отображения данных. В списке можно выбрать таблицы, диаграммы, датчики и карты. </a:t>
            </a:r>
          </a:p>
        </p:txBody>
      </p:sp>
      <p:sp>
        <p:nvSpPr>
          <p:cNvPr id="4" name="Номер слайда 3"/>
          <p:cNvSpPr>
            <a:spLocks noGrp="1"/>
          </p:cNvSpPr>
          <p:nvPr>
            <p:ph type="sldNum" sz="quarter" idx="12"/>
          </p:nvPr>
        </p:nvSpPr>
        <p:spPr/>
        <p:txBody>
          <a:bodyPr/>
          <a:lstStyle/>
          <a:p>
            <a:fld id="{B19B0651-EE4F-4900-A07F-96A6BFA9D0F0}" type="slidenum">
              <a:rPr lang="ru-RU" smtClean="0"/>
              <a:t>12</a:t>
            </a:fld>
            <a:endParaRPr lang="ru-RU"/>
          </a:p>
        </p:txBody>
      </p:sp>
    </p:spTree>
    <p:extLst>
      <p:ext uri="{BB962C8B-B14F-4D97-AF65-F5344CB8AC3E}">
        <p14:creationId xmlns:p14="http://schemas.microsoft.com/office/powerpoint/2010/main" val="3916982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Для каждого из отчетов необходимо сделать следующее:</a:t>
            </a:r>
            <a:endParaRPr lang="ru-RU" b="1" dirty="0"/>
          </a:p>
        </p:txBody>
      </p:sp>
      <p:sp>
        <p:nvSpPr>
          <p:cNvPr id="3" name="Объект 2"/>
          <p:cNvSpPr>
            <a:spLocks noGrp="1"/>
          </p:cNvSpPr>
          <p:nvPr>
            <p:ph idx="1"/>
          </p:nvPr>
        </p:nvSpPr>
        <p:spPr>
          <a:xfrm>
            <a:off x="107504" y="1700808"/>
            <a:ext cx="9020710" cy="4896544"/>
          </a:xfrm>
        </p:spPr>
        <p:txBody>
          <a:bodyPr>
            <a:noAutofit/>
          </a:bodyPr>
          <a:lstStyle/>
          <a:p>
            <a:pPr lvl="1"/>
            <a:r>
              <a:rPr lang="ru-RU" b="1" dirty="0" smtClean="0"/>
              <a:t>Настроить </a:t>
            </a:r>
            <a:r>
              <a:rPr lang="ru-RU" b="1" dirty="0"/>
              <a:t>данные и макет.</a:t>
            </a:r>
            <a:r>
              <a:rPr lang="ru-RU" dirty="0"/>
              <a:t> Разработка макета отчета. В определение отчета входят текст отчета, источники данных, наборы данных, области данных, текстовые поля, линии и изображения. Прямоугольники используются в макете как контейнеры, а также как визуальные элементы. Необходимо настроить каждую область данных, написав выражения для управления фильтрацией, группированием, сортировкой, форматированием и отображением данных. Добавить имена отчетов, расположения и другие сведения для идентификации, помогающие управлять десятками и сотнями отчетов. Добавить визуальные элементы и контейнеры для организации элементов макета на странице. </a:t>
            </a:r>
            <a:endParaRPr lang="ru-RU" dirty="0" smtClean="0"/>
          </a:p>
        </p:txBody>
      </p:sp>
      <p:sp>
        <p:nvSpPr>
          <p:cNvPr id="4" name="Номер слайда 3"/>
          <p:cNvSpPr>
            <a:spLocks noGrp="1"/>
          </p:cNvSpPr>
          <p:nvPr>
            <p:ph type="sldNum" sz="quarter" idx="12"/>
          </p:nvPr>
        </p:nvSpPr>
        <p:spPr/>
        <p:txBody>
          <a:bodyPr/>
          <a:lstStyle/>
          <a:p>
            <a:fld id="{B19B0651-EE4F-4900-A07F-96A6BFA9D0F0}" type="slidenum">
              <a:rPr lang="ru-RU" smtClean="0"/>
              <a:t>13</a:t>
            </a:fld>
            <a:endParaRPr lang="ru-RU"/>
          </a:p>
        </p:txBody>
      </p:sp>
    </p:spTree>
    <p:extLst>
      <p:ext uri="{BB962C8B-B14F-4D97-AF65-F5344CB8AC3E}">
        <p14:creationId xmlns:p14="http://schemas.microsoft.com/office/powerpoint/2010/main" val="692163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Для каждого из отчетов необходимо сделать следующее:</a:t>
            </a:r>
            <a:endParaRPr lang="ru-RU" b="1" dirty="0"/>
          </a:p>
        </p:txBody>
      </p:sp>
      <p:sp>
        <p:nvSpPr>
          <p:cNvPr id="3" name="Объект 2"/>
          <p:cNvSpPr>
            <a:spLocks noGrp="1"/>
          </p:cNvSpPr>
          <p:nvPr>
            <p:ph idx="1"/>
          </p:nvPr>
        </p:nvSpPr>
        <p:spPr>
          <a:xfrm>
            <a:off x="107504" y="1700808"/>
            <a:ext cx="9020710" cy="4896544"/>
          </a:xfrm>
        </p:spPr>
        <p:txBody>
          <a:bodyPr>
            <a:noAutofit/>
          </a:bodyPr>
          <a:lstStyle/>
          <a:p>
            <a:r>
              <a:rPr lang="ru-RU" b="1" dirty="0"/>
              <a:t>Настроить интерактивные функции.</a:t>
            </a:r>
            <a:r>
              <a:rPr lang="ru-RU" dirty="0"/>
              <a:t> Добавить интерактивные функции для читателей отчетов. Например кнопки сортировки или элементы переключения для просмотра запросов. </a:t>
            </a:r>
            <a:r>
              <a:rPr lang="ru-RU" dirty="0" smtClean="0"/>
              <a:t> </a:t>
            </a:r>
            <a:endParaRPr lang="ru-RU" dirty="0"/>
          </a:p>
          <a:p>
            <a:r>
              <a:rPr lang="ru-RU" b="1" dirty="0"/>
              <a:t>Просмотр проекта и завершение цикла его создания.</a:t>
            </a:r>
            <a:r>
              <a:rPr lang="ru-RU" dirty="0"/>
              <a:t> Просмотрите отчет. Опубликовать предварительную версию, чтобы получить отзывы от читателей. Завершить цикл создания проекта.</a:t>
            </a:r>
          </a:p>
        </p:txBody>
      </p:sp>
      <p:sp>
        <p:nvSpPr>
          <p:cNvPr id="4" name="Номер слайда 3"/>
          <p:cNvSpPr>
            <a:spLocks noGrp="1"/>
          </p:cNvSpPr>
          <p:nvPr>
            <p:ph type="sldNum" sz="quarter" idx="12"/>
          </p:nvPr>
        </p:nvSpPr>
        <p:spPr/>
        <p:txBody>
          <a:bodyPr/>
          <a:lstStyle/>
          <a:p>
            <a:fld id="{B19B0651-EE4F-4900-A07F-96A6BFA9D0F0}" type="slidenum">
              <a:rPr lang="ru-RU" smtClean="0"/>
              <a:t>14</a:t>
            </a:fld>
            <a:endParaRPr lang="ru-RU"/>
          </a:p>
        </p:txBody>
      </p:sp>
    </p:spTree>
    <p:extLst>
      <p:ext uri="{BB962C8B-B14F-4D97-AF65-F5344CB8AC3E}">
        <p14:creationId xmlns:p14="http://schemas.microsoft.com/office/powerpoint/2010/main" val="20303248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Управление отчетами</a:t>
            </a:r>
          </a:p>
        </p:txBody>
      </p:sp>
      <p:sp>
        <p:nvSpPr>
          <p:cNvPr id="3" name="Объект 2"/>
          <p:cNvSpPr>
            <a:spLocks noGrp="1"/>
          </p:cNvSpPr>
          <p:nvPr>
            <p:ph idx="1"/>
          </p:nvPr>
        </p:nvSpPr>
        <p:spPr>
          <a:xfrm>
            <a:off x="107504" y="1700808"/>
            <a:ext cx="9020710" cy="4896544"/>
          </a:xfrm>
        </p:spPr>
        <p:txBody>
          <a:bodyPr>
            <a:noAutofit/>
          </a:bodyPr>
          <a:lstStyle/>
          <a:p>
            <a:r>
              <a:rPr lang="ru-RU" b="1" dirty="0"/>
              <a:t>Источники данных.</a:t>
            </a:r>
            <a:r>
              <a:rPr lang="ru-RU" dirty="0"/>
              <a:t> Внедренные и общие источники данных управляются независимо от определения отчета.</a:t>
            </a:r>
          </a:p>
          <a:p>
            <a:r>
              <a:rPr lang="ru-RU" b="1" dirty="0"/>
              <a:t>Наборы данных.</a:t>
            </a:r>
            <a:r>
              <a:rPr lang="ru-RU" dirty="0"/>
              <a:t> Общие наборы данных управляются независимо от определения отчета.</a:t>
            </a:r>
          </a:p>
          <a:p>
            <a:r>
              <a:rPr lang="ru-RU" b="1" dirty="0"/>
              <a:t>Параметры.</a:t>
            </a:r>
            <a:r>
              <a:rPr lang="ru-RU" dirty="0"/>
              <a:t> Параметры управляются независимо от определения отчета. После изменения параметров на сервере отчетов клиенты создания отчетов не смогут при публикации переопределять изменения, выполненные на сервере</a:t>
            </a:r>
            <a:r>
              <a:rPr lang="ru-RU" dirty="0" smtClean="0"/>
              <a:t>. </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15</a:t>
            </a:fld>
            <a:endParaRPr lang="ru-RU"/>
          </a:p>
        </p:txBody>
      </p:sp>
    </p:spTree>
    <p:extLst>
      <p:ext uri="{BB962C8B-B14F-4D97-AF65-F5344CB8AC3E}">
        <p14:creationId xmlns:p14="http://schemas.microsoft.com/office/powerpoint/2010/main" val="4113431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B19B0651-EE4F-4900-A07F-96A6BFA9D0F0}" type="slidenum">
              <a:rPr lang="ru-RU" smtClean="0"/>
              <a:t>16</a:t>
            </a:fld>
            <a:endParaRPr lang="ru-RU"/>
          </a:p>
        </p:txBody>
      </p:sp>
      <p:sp>
        <p:nvSpPr>
          <p:cNvPr id="3" name="Объект 2"/>
          <p:cNvSpPr>
            <a:spLocks noGrp="1"/>
          </p:cNvSpPr>
          <p:nvPr>
            <p:ph idx="4294967295"/>
          </p:nvPr>
        </p:nvSpPr>
        <p:spPr>
          <a:xfrm>
            <a:off x="195263" y="188641"/>
            <a:ext cx="8948737" cy="6409010"/>
          </a:xfrm>
        </p:spPr>
        <p:txBody>
          <a:bodyPr>
            <a:noAutofit/>
          </a:bodyPr>
          <a:lstStyle/>
          <a:p>
            <a:r>
              <a:rPr lang="ru-RU" b="1" dirty="0" smtClean="0">
                <a:latin typeface="Times New Roman" pitchFamily="18" charset="0"/>
                <a:cs typeface="Times New Roman" pitchFamily="18" charset="0"/>
              </a:rPr>
              <a:t>Ресурсы</a:t>
            </a:r>
            <a:r>
              <a:rPr lang="ru-RU" b="1" dirty="0">
                <a:latin typeface="Times New Roman" pitchFamily="18" charset="0"/>
                <a:cs typeface="Times New Roman" pitchFamily="18" charset="0"/>
              </a:rPr>
              <a:t>.</a:t>
            </a:r>
            <a:r>
              <a:rPr lang="ru-RU" dirty="0">
                <a:latin typeface="Times New Roman" pitchFamily="18" charset="0"/>
                <a:cs typeface="Times New Roman" pitchFamily="18" charset="0"/>
              </a:rPr>
              <a:t> Изображения и пространственные данные в файлах фигур ESRI — это ресурсы, которые могут публиковаться и управляться независимо от определения отчета.</a:t>
            </a:r>
          </a:p>
          <a:p>
            <a:r>
              <a:rPr lang="ru-RU" b="1" dirty="0">
                <a:latin typeface="Times New Roman" pitchFamily="18" charset="0"/>
                <a:cs typeface="Times New Roman" pitchFamily="18" charset="0"/>
              </a:rPr>
              <a:t>Кэш отчетов.</a:t>
            </a:r>
            <a:r>
              <a:rPr lang="ru-RU" dirty="0">
                <a:latin typeface="Times New Roman" pitchFamily="18" charset="0"/>
                <a:cs typeface="Times New Roman" pitchFamily="18" charset="0"/>
              </a:rPr>
              <a:t> Запланировав построение крупных отчетов на нерабочие часы, можно снизить нагрузку на сервер отчетов в течение рабочего дня.</a:t>
            </a:r>
          </a:p>
          <a:p>
            <a:r>
              <a:rPr lang="ru-RU" b="1" dirty="0">
                <a:latin typeface="Times New Roman" pitchFamily="18" charset="0"/>
                <a:cs typeface="Times New Roman" pitchFamily="18" charset="0"/>
              </a:rPr>
              <a:t>Моментальные снимки.</a:t>
            </a:r>
            <a:r>
              <a:rPr lang="ru-RU" dirty="0">
                <a:latin typeface="Times New Roman" pitchFamily="18" charset="0"/>
                <a:cs typeface="Times New Roman" pitchFamily="18" charset="0"/>
              </a:rPr>
              <a:t> Используйте моментальные снимки отчетов для получения согласованных результатов несколькими пользователями, работающими с идентичными наборами данных. Для быстро изменяющихся данных отчеты по требованию могут каждую минуту выдавать различные результаты. Моментальный снимок отчета, напротив, позволяет сопоставить данные различных отчетов и средств аналитики, действительные на один и тот же момент времени.</a:t>
            </a:r>
          </a:p>
          <a:p>
            <a:r>
              <a:rPr lang="ru-RU" b="1" dirty="0">
                <a:latin typeface="Times New Roman" pitchFamily="18" charset="0"/>
                <a:cs typeface="Times New Roman" pitchFamily="18" charset="0"/>
              </a:rPr>
              <a:t>Журнал отчета.</a:t>
            </a:r>
            <a:r>
              <a:rPr lang="ru-RU" dirty="0">
                <a:latin typeface="Times New Roman" pitchFamily="18" charset="0"/>
                <a:cs typeface="Times New Roman" pitchFamily="18" charset="0"/>
              </a:rPr>
              <a:t> При создании серии моментальных снимков отчета можно построить журнал отчета, показывающий, каким образом данные изменяются во времени.</a:t>
            </a:r>
          </a:p>
        </p:txBody>
      </p:sp>
    </p:spTree>
    <p:extLst>
      <p:ext uri="{BB962C8B-B14F-4D97-AF65-F5344CB8AC3E}">
        <p14:creationId xmlns:p14="http://schemas.microsoft.com/office/powerpoint/2010/main" val="2539818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dirty="0" err="1" smtClean="0"/>
              <a:t>ВключениЕ</a:t>
            </a:r>
            <a:r>
              <a:rPr lang="ru-RU" dirty="0" smtClean="0"/>
              <a:t> </a:t>
            </a:r>
            <a:r>
              <a:rPr lang="ru-RU" dirty="0"/>
              <a:t>данных в отчет</a:t>
            </a:r>
          </a:p>
        </p:txBody>
      </p:sp>
      <p:sp>
        <p:nvSpPr>
          <p:cNvPr id="4" name="Объект 3"/>
          <p:cNvSpPr>
            <a:spLocks noGrp="1"/>
          </p:cNvSpPr>
          <p:nvPr>
            <p:ph idx="1"/>
          </p:nvPr>
        </p:nvSpPr>
        <p:spPr>
          <a:xfrm>
            <a:off x="107504" y="1700808"/>
            <a:ext cx="8856984" cy="3240360"/>
          </a:xfrm>
        </p:spPr>
        <p:txBody>
          <a:bodyPr>
            <a:normAutofit fontScale="77500" lnSpcReduction="20000"/>
          </a:bodyPr>
          <a:lstStyle/>
          <a:p>
            <a:r>
              <a:rPr lang="ru-RU" dirty="0"/>
              <a:t>Для включения данных в отчет с разбиением на страницы построитель отчетов или Службы </a:t>
            </a:r>
            <a:r>
              <a:rPr lang="ru-RU" dirty="0" err="1"/>
              <a:t>Reporting</a:t>
            </a:r>
            <a:r>
              <a:rPr lang="ru-RU" dirty="0"/>
              <a:t> </a:t>
            </a:r>
            <a:r>
              <a:rPr lang="ru-RU" dirty="0" err="1"/>
              <a:t>Services</a:t>
            </a:r>
            <a:r>
              <a:rPr lang="ru-RU" dirty="0"/>
              <a:t> прежде всего следует создать </a:t>
            </a:r>
            <a:r>
              <a:rPr lang="ru-RU" i="1" dirty="0"/>
              <a:t>источники данных</a:t>
            </a:r>
            <a:r>
              <a:rPr lang="ru-RU" dirty="0"/>
              <a:t> и </a:t>
            </a:r>
            <a:r>
              <a:rPr lang="ru-RU" i="1" dirty="0"/>
              <a:t>наборы данных</a:t>
            </a:r>
            <a:r>
              <a:rPr lang="ru-RU" dirty="0"/>
              <a:t>. </a:t>
            </a:r>
            <a:endParaRPr lang="ru-RU" dirty="0" smtClean="0"/>
          </a:p>
          <a:p>
            <a:r>
              <a:rPr lang="ru-RU" dirty="0" smtClean="0"/>
              <a:t>Источник </a:t>
            </a:r>
            <a:r>
              <a:rPr lang="ru-RU" dirty="0"/>
              <a:t>данных включает в себя тип источника данных, информацию о подключении и используемый тип учетных данных. </a:t>
            </a:r>
            <a:endParaRPr lang="ru-RU" dirty="0" smtClean="0"/>
          </a:p>
          <a:p>
            <a:r>
              <a:rPr lang="ru-RU" dirty="0" smtClean="0"/>
              <a:t>Существует </a:t>
            </a:r>
            <a:r>
              <a:rPr lang="ru-RU" dirty="0"/>
              <a:t>два типа источников данных отчета: внедренные и общие. </a:t>
            </a:r>
            <a:endParaRPr lang="ru-RU" dirty="0" smtClean="0"/>
          </a:p>
          <a:p>
            <a:r>
              <a:rPr lang="ru-RU" dirty="0" smtClean="0"/>
              <a:t>Внедренный </a:t>
            </a:r>
            <a:r>
              <a:rPr lang="ru-RU" dirty="0"/>
              <a:t>источник данных определяется в отчете и используется только этим отчетом. </a:t>
            </a:r>
            <a:endParaRPr lang="ru-RU" dirty="0" smtClean="0"/>
          </a:p>
          <a:p>
            <a:r>
              <a:rPr lang="ru-RU" dirty="0" smtClean="0"/>
              <a:t>Общий </a:t>
            </a:r>
            <a:r>
              <a:rPr lang="ru-RU" dirty="0"/>
              <a:t>источник данных определяется независимо от отчета и может использоваться несколькими отчетами. </a:t>
            </a:r>
          </a:p>
          <a:p>
            <a:endParaRPr lang="ru-RU" dirty="0"/>
          </a:p>
        </p:txBody>
      </p:sp>
      <p:sp>
        <p:nvSpPr>
          <p:cNvPr id="2" name="Номер слайда 1"/>
          <p:cNvSpPr>
            <a:spLocks noGrp="1"/>
          </p:cNvSpPr>
          <p:nvPr>
            <p:ph type="sldNum" sz="quarter" idx="12"/>
          </p:nvPr>
        </p:nvSpPr>
        <p:spPr/>
        <p:txBody>
          <a:bodyPr/>
          <a:lstStyle/>
          <a:p>
            <a:fld id="{B19B0651-EE4F-4900-A07F-96A6BFA9D0F0}" type="slidenum">
              <a:rPr lang="ru-RU" smtClean="0"/>
              <a:t>17</a:t>
            </a:fld>
            <a:endParaRPr lang="ru-RU"/>
          </a:p>
        </p:txBody>
      </p:sp>
      <p:pic>
        <p:nvPicPr>
          <p:cNvPr id="5" name="Рисунок 4" descr="rs_DataSourcesStory"/>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797152"/>
            <a:ext cx="4168140" cy="1849755"/>
          </a:xfrm>
          <a:prstGeom prst="rect">
            <a:avLst/>
          </a:prstGeom>
          <a:noFill/>
          <a:ln>
            <a:noFill/>
          </a:ln>
        </p:spPr>
      </p:pic>
    </p:spTree>
    <p:extLst>
      <p:ext uri="{BB962C8B-B14F-4D97-AF65-F5344CB8AC3E}">
        <p14:creationId xmlns:p14="http://schemas.microsoft.com/office/powerpoint/2010/main" val="362943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Основные понятия </a:t>
            </a:r>
            <a:endParaRPr lang="ru-RU" b="1" dirty="0"/>
          </a:p>
        </p:txBody>
      </p:sp>
      <p:sp>
        <p:nvSpPr>
          <p:cNvPr id="3" name="Объект 2"/>
          <p:cNvSpPr>
            <a:spLocks noGrp="1"/>
          </p:cNvSpPr>
          <p:nvPr>
            <p:ph idx="1"/>
          </p:nvPr>
        </p:nvSpPr>
        <p:spPr>
          <a:xfrm>
            <a:off x="107504" y="1556792"/>
            <a:ext cx="9020710" cy="5040560"/>
          </a:xfrm>
        </p:spPr>
        <p:txBody>
          <a:bodyPr>
            <a:noAutofit/>
          </a:bodyPr>
          <a:lstStyle/>
          <a:p>
            <a:pPr lvl="0"/>
            <a:r>
              <a:rPr lang="ru-RU" sz="2000" b="1" dirty="0"/>
              <a:t>Источники данных в области данных отчета</a:t>
            </a:r>
            <a:r>
              <a:rPr lang="ru-RU" sz="2000" dirty="0"/>
              <a:t> . Источник данных появляется в области данных отчета после создания внедренного источника данных или добавления общего источника данных.</a:t>
            </a:r>
          </a:p>
          <a:p>
            <a:pPr lvl="0"/>
            <a:r>
              <a:rPr lang="ru-RU" sz="2000" b="1" dirty="0"/>
              <a:t>Диалоговое окно соединения</a:t>
            </a:r>
            <a:r>
              <a:rPr lang="ru-RU" sz="2000" dirty="0"/>
              <a:t> . Используйте диалоговое окно соединения для создания строки соединения или вставки строки соединения.</a:t>
            </a:r>
          </a:p>
          <a:p>
            <a:pPr lvl="0"/>
            <a:r>
              <a:rPr lang="ru-RU" sz="2000" b="1" dirty="0"/>
              <a:t>Сведения о подключении к данным</a:t>
            </a:r>
            <a:r>
              <a:rPr lang="ru-RU" sz="2000" dirty="0"/>
              <a:t> . Строка подключения передается модулю обработки данных.</a:t>
            </a:r>
          </a:p>
          <a:p>
            <a:pPr lvl="0"/>
            <a:r>
              <a:rPr lang="ru-RU" sz="2000" b="1" dirty="0"/>
              <a:t>Учетные данные</a:t>
            </a:r>
            <a:r>
              <a:rPr lang="ru-RU" sz="2000" dirty="0"/>
              <a:t> . Учетные данные управляются отдельно от строки соединения.</a:t>
            </a:r>
          </a:p>
          <a:p>
            <a:pPr lvl="0"/>
            <a:r>
              <a:rPr lang="ru-RU" sz="2000" b="1" dirty="0"/>
              <a:t>Модуль обработки данных/поставщик данных</a:t>
            </a:r>
            <a:r>
              <a:rPr lang="ru-RU" sz="2000" dirty="0"/>
              <a:t> . Соединение с данными может проходить через несколько уровней доступа к данным.</a:t>
            </a:r>
          </a:p>
          <a:p>
            <a:pPr lvl="0"/>
            <a:r>
              <a:rPr lang="ru-RU" sz="2000" b="1" dirty="0"/>
              <a:t>Внешние источники данных.</a:t>
            </a:r>
            <a:r>
              <a:rPr lang="ru-RU" sz="2000" dirty="0"/>
              <a:t> Получение данных из реляционных баз данных, многомерных баз данных, списков </a:t>
            </a:r>
            <a:r>
              <a:rPr lang="ru-RU" sz="2000" dirty="0" err="1"/>
              <a:t>SharePoint</a:t>
            </a:r>
            <a:r>
              <a:rPr lang="ru-RU" sz="2000" dirty="0"/>
              <a:t>, веб-служб или моделей отчетов.</a:t>
            </a:r>
          </a:p>
        </p:txBody>
      </p:sp>
      <p:sp>
        <p:nvSpPr>
          <p:cNvPr id="4" name="Номер слайда 3"/>
          <p:cNvSpPr>
            <a:spLocks noGrp="1"/>
          </p:cNvSpPr>
          <p:nvPr>
            <p:ph type="sldNum" sz="quarter" idx="12"/>
          </p:nvPr>
        </p:nvSpPr>
        <p:spPr/>
        <p:txBody>
          <a:bodyPr/>
          <a:lstStyle/>
          <a:p>
            <a:fld id="{B19B0651-EE4F-4900-A07F-96A6BFA9D0F0}" type="slidenum">
              <a:rPr lang="ru-RU" smtClean="0"/>
              <a:t>18</a:t>
            </a:fld>
            <a:endParaRPr lang="ru-RU"/>
          </a:p>
        </p:txBody>
      </p:sp>
    </p:spTree>
    <p:extLst>
      <p:ext uri="{BB962C8B-B14F-4D97-AF65-F5344CB8AC3E}">
        <p14:creationId xmlns:p14="http://schemas.microsoft.com/office/powerpoint/2010/main" val="14378797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Примеры общих строк подключения</a:t>
            </a:r>
            <a:endParaRPr lang="ru-RU" b="1"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2972747572"/>
              </p:ext>
            </p:extLst>
          </p:nvPr>
        </p:nvGraphicFramePr>
        <p:xfrm>
          <a:off x="179512" y="1916832"/>
          <a:ext cx="8784976" cy="4752529"/>
        </p:xfrm>
        <a:graphic>
          <a:graphicData uri="http://schemas.openxmlformats.org/drawingml/2006/table">
            <a:tbl>
              <a:tblPr firstRow="1" firstCol="1" bandRow="1">
                <a:tableStyleId>{5940675A-B579-460E-94D1-54222C63F5DA}</a:tableStyleId>
              </a:tblPr>
              <a:tblGrid>
                <a:gridCol w="2853239"/>
                <a:gridCol w="2703070"/>
                <a:gridCol w="3228667"/>
              </a:tblGrid>
              <a:tr h="219260">
                <a:tc>
                  <a:txBody>
                    <a:bodyPr/>
                    <a:lstStyle/>
                    <a:p>
                      <a:pPr algn="ctr">
                        <a:lnSpc>
                          <a:spcPct val="100000"/>
                        </a:lnSpc>
                        <a:spcAft>
                          <a:spcPts val="0"/>
                        </a:spcAft>
                      </a:pPr>
                      <a:r>
                        <a:rPr lang="ru-RU" sz="1200" b="1" dirty="0" smtClean="0">
                          <a:effectLst/>
                        </a:rPr>
                        <a:t>DATA SOURCE</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ПРИМЕР</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ОПИСАНИЕ</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r>
              <a:tr h="433774">
                <a:tc>
                  <a:txBody>
                    <a:bodyPr/>
                    <a:lstStyle/>
                    <a:p>
                      <a:pPr>
                        <a:lnSpc>
                          <a:spcPct val="100000"/>
                        </a:lnSpc>
                        <a:spcAft>
                          <a:spcPts val="0"/>
                        </a:spcAft>
                      </a:pPr>
                      <a:r>
                        <a:rPr lang="ru-RU" sz="1200">
                          <a:effectLst/>
                        </a:rPr>
                        <a:t>База данных SQL Server на локальном сервере</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a:effectLst/>
                        </a:rPr>
                        <a:t>data source="(local)";initial catalog=AdventureWorks</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a:t>
                      </a:r>
                      <a:r>
                        <a:rPr lang="ru-RU" sz="1200" dirty="0" err="1">
                          <a:effectLst/>
                        </a:rPr>
                        <a:t>Microsoft</a:t>
                      </a:r>
                      <a:r>
                        <a:rPr lang="ru-RU" sz="1200" dirty="0">
                          <a:effectLst/>
                        </a:rPr>
                        <a:t> SQL </a:t>
                      </a:r>
                      <a:r>
                        <a:rPr lang="ru-RU" sz="1200" dirty="0" err="1">
                          <a:effectLst/>
                        </a:rPr>
                        <a:t>Server</a:t>
                      </a:r>
                      <a:r>
                        <a:rPr lang="ru-RU" sz="1200" dirty="0">
                          <a:effectLst/>
                        </a:rPr>
                        <a:t>.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1935371">
                <a:tc>
                  <a:txBody>
                    <a:bodyPr/>
                    <a:lstStyle/>
                    <a:p>
                      <a:pPr>
                        <a:lnSpc>
                          <a:spcPct val="100000"/>
                        </a:lnSpc>
                        <a:spcAft>
                          <a:spcPts val="0"/>
                        </a:spcAft>
                      </a:pPr>
                      <a:r>
                        <a:rPr lang="ru-RU" sz="1200">
                          <a:effectLst/>
                        </a:rPr>
                        <a:t>Экземпляр SQL Server</a:t>
                      </a:r>
                      <a:br>
                        <a:rPr lang="ru-RU" sz="1200">
                          <a:effectLst/>
                        </a:rPr>
                      </a:br>
                      <a:r>
                        <a:rPr lang="ru-RU" sz="1200">
                          <a:effectLst/>
                        </a:rPr>
                        <a:t/>
                      </a:r>
                      <a:br>
                        <a:rPr lang="ru-RU" sz="1200">
                          <a:effectLst/>
                        </a:rPr>
                      </a:br>
                      <a:r>
                        <a:rPr lang="ru-RU" sz="1200">
                          <a:effectLst/>
                        </a:rPr>
                        <a:t>База данных</a:t>
                      </a:r>
                    </a:p>
                    <a:p>
                      <a:pPr>
                        <a:lnSpc>
                          <a:spcPct val="100000"/>
                        </a:lnSpc>
                        <a:spcAft>
                          <a:spcPts val="0"/>
                        </a:spcAft>
                      </a:pPr>
                      <a:r>
                        <a:rPr lang="en-US" sz="1200">
                          <a:effectLst/>
                        </a:rPr>
                        <a:t>Data Source=localhost\MSSQL13.&lt;InstanceName&gt;; Initial Catalog=AdventureWorks</a:t>
                      </a:r>
                      <a:endParaRPr lang="ru-RU" sz="1200">
                        <a:effectLst/>
                      </a:endParaRPr>
                    </a:p>
                    <a:p>
                      <a:pPr>
                        <a:lnSpc>
                          <a:spcPct val="100000"/>
                        </a:lnSpc>
                        <a:spcAft>
                          <a:spcPts val="0"/>
                        </a:spcAft>
                      </a:pPr>
                      <a:r>
                        <a:rPr lang="ru-RU" sz="1200">
                          <a:effectLst/>
                        </a:rPr>
                        <a:t>Задайте тип источника данных Microsoft SQL Server.</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endParaRPr lang="ru-RU" sz="1200" dirty="0">
                        <a:solidFill>
                          <a:schemeClr val="tx1"/>
                        </a:solidFill>
                        <a:latin typeface="Times New Roman" pitchFamily="18" charset="0"/>
                        <a:cs typeface="Times New Roman" pitchFamily="18" charset="0"/>
                      </a:endParaRPr>
                    </a:p>
                  </a:txBody>
                  <a:tcPr marL="19419" marR="19419" marT="9710" marB="9710"/>
                </a:tc>
                <a:tc>
                  <a:txBody>
                    <a:bodyPr/>
                    <a:lstStyle/>
                    <a:p>
                      <a:pPr>
                        <a:lnSpc>
                          <a:spcPct val="100000"/>
                        </a:lnSpc>
                        <a:spcAft>
                          <a:spcPts val="0"/>
                        </a:spcAft>
                      </a:pPr>
                      <a:endParaRPr lang="ru-RU" sz="1200">
                        <a:solidFill>
                          <a:schemeClr val="tx1"/>
                        </a:solidFill>
                        <a:latin typeface="Times New Roman" pitchFamily="18" charset="0"/>
                        <a:cs typeface="Times New Roman" pitchFamily="18" charset="0"/>
                      </a:endParaRPr>
                    </a:p>
                  </a:txBody>
                  <a:tcPr marL="19419" marR="19419" marT="9710" marB="9710"/>
                </a:tc>
              </a:tr>
              <a:tr h="648288">
                <a:tc>
                  <a:txBody>
                    <a:bodyPr/>
                    <a:lstStyle/>
                    <a:p>
                      <a:pPr>
                        <a:lnSpc>
                          <a:spcPct val="100000"/>
                        </a:lnSpc>
                        <a:spcAft>
                          <a:spcPts val="0"/>
                        </a:spcAft>
                      </a:pPr>
                      <a:r>
                        <a:rPr lang="ru-RU" sz="1200">
                          <a:effectLst/>
                        </a:rPr>
                        <a:t>База данных SQL Azure</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a:effectLst/>
                        </a:rPr>
                        <a:t>Data Source=&lt;host&gt;;Initial Catalog=AdventureWorks; Encrypt=True</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База данных SQL </a:t>
                      </a:r>
                      <a:r>
                        <a:rPr lang="ru-RU" sz="1200" dirty="0" err="1">
                          <a:effectLst/>
                        </a:rPr>
                        <a:t>Microsoft</a:t>
                      </a:r>
                      <a:r>
                        <a:rPr lang="ru-RU" sz="1200" dirty="0">
                          <a:effectLst/>
                        </a:rPr>
                        <a:t> </a:t>
                      </a:r>
                      <a:r>
                        <a:rPr lang="ru-RU" sz="1200" dirty="0" err="1">
                          <a:effectLst/>
                        </a:rPr>
                        <a:t>Azure</a:t>
                      </a:r>
                      <a:r>
                        <a:rPr lang="ru-RU" sz="1200" dirty="0">
                          <a:effectLst/>
                        </a:rPr>
                        <a:t>.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433774">
                <a:tc>
                  <a:txBody>
                    <a:bodyPr/>
                    <a:lstStyle/>
                    <a:p>
                      <a:pPr>
                        <a:lnSpc>
                          <a:spcPct val="100000"/>
                        </a:lnSpc>
                        <a:spcAft>
                          <a:spcPts val="0"/>
                        </a:spcAft>
                      </a:pPr>
                      <a:r>
                        <a:rPr lang="ru-RU" sz="1200">
                          <a:effectLst/>
                        </a:rPr>
                        <a:t>Параллельное хранилище данных SQL Server</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a:effectLst/>
                        </a:rPr>
                        <a:t>HOST=&lt;IP address&gt;;database= AdventureWorks; port=&lt;port&gt;</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a:t>
                      </a:r>
                      <a:r>
                        <a:rPr lang="en-US" sz="1200" dirty="0">
                          <a:effectLst/>
                        </a:rPr>
                        <a:t> Microsoft SQL Server Parallel Data Warehouse.</a:t>
                      </a:r>
                      <a:r>
                        <a:rPr lang="ru-RU" sz="1200" dirty="0">
                          <a:effectLst/>
                        </a:rPr>
                        <a:t>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433774">
                <a:tc>
                  <a:txBody>
                    <a:bodyPr/>
                    <a:lstStyle/>
                    <a:p>
                      <a:pPr>
                        <a:lnSpc>
                          <a:spcPct val="100000"/>
                        </a:lnSpc>
                        <a:spcAft>
                          <a:spcPts val="0"/>
                        </a:spcAft>
                      </a:pPr>
                      <a:r>
                        <a:rPr lang="ru-RU" sz="1200">
                          <a:effectLst/>
                        </a:rPr>
                        <a:t>База данных служб Analysis Services на локальном сервере</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a:effectLst/>
                        </a:rPr>
                        <a:t>data source=localhost;initial catalog=Adventure Works DW</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a:t>
                      </a:r>
                      <a:r>
                        <a:rPr lang="en-US" sz="1200" dirty="0">
                          <a:effectLst/>
                        </a:rPr>
                        <a:t> Microsoft SQL Server Analysis Services.</a:t>
                      </a:r>
                      <a:r>
                        <a:rPr lang="ru-RU" sz="1200" dirty="0">
                          <a:effectLst/>
                        </a:rPr>
                        <a:t> </a:t>
                      </a:r>
                      <a:r>
                        <a:rPr lang="ru-RU" sz="1200" dirty="0" smtClean="0">
                          <a:effectLst/>
                        </a:rPr>
                        <a:t> </a:t>
                      </a:r>
                      <a:r>
                        <a:rPr lang="ru-RU" sz="1200" u="sng"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648288">
                <a:tc>
                  <a:txBody>
                    <a:bodyPr/>
                    <a:lstStyle/>
                    <a:p>
                      <a:pPr>
                        <a:lnSpc>
                          <a:spcPct val="100000"/>
                        </a:lnSpc>
                        <a:spcAft>
                          <a:spcPts val="0"/>
                        </a:spcAft>
                      </a:pPr>
                      <a:r>
                        <a:rPr lang="ru-RU" sz="1200">
                          <a:effectLst/>
                        </a:rPr>
                        <a:t>Табличный шаблон базы данных служб Analysis Services с торговым представителем</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a:effectLst/>
                        </a:rPr>
                        <a:t>Data source=&lt;servername&gt;;initial catalog= Adventure Works DW;cube='Sales'</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a:t>
                      </a:r>
                      <a:r>
                        <a:rPr lang="en-US" sz="1200" dirty="0">
                          <a:effectLst/>
                        </a:rPr>
                        <a:t> Microsoft SQL Server Analysis Services.</a:t>
                      </a:r>
                      <a:r>
                        <a:rPr lang="ru-RU" sz="1200" dirty="0">
                          <a:effectLst/>
                        </a:rPr>
                        <a:t> Укажите имя перспективы в параметре </a:t>
                      </a:r>
                      <a:r>
                        <a:rPr lang="ru-RU" sz="1200" dirty="0" err="1">
                          <a:effectLst/>
                        </a:rPr>
                        <a:t>cube</a:t>
                      </a:r>
                      <a:r>
                        <a:rPr lang="ru-RU" sz="1200" dirty="0">
                          <a:effectLst/>
                        </a:rPr>
                        <a:t>=.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bl>
          </a:graphicData>
        </a:graphic>
      </p:graphicFrame>
      <p:sp>
        <p:nvSpPr>
          <p:cNvPr id="4" name="Номер слайда 3"/>
          <p:cNvSpPr>
            <a:spLocks noGrp="1"/>
          </p:cNvSpPr>
          <p:nvPr>
            <p:ph type="sldNum" sz="quarter" idx="12"/>
          </p:nvPr>
        </p:nvSpPr>
        <p:spPr/>
        <p:txBody>
          <a:bodyPr/>
          <a:lstStyle/>
          <a:p>
            <a:fld id="{B19B0651-EE4F-4900-A07F-96A6BFA9D0F0}" type="slidenum">
              <a:rPr lang="ru-RU" smtClean="0"/>
              <a:t>19</a:t>
            </a:fld>
            <a:endParaRPr lang="ru-RU"/>
          </a:p>
        </p:txBody>
      </p:sp>
    </p:spTree>
    <p:extLst>
      <p:ext uri="{BB962C8B-B14F-4D97-AF65-F5344CB8AC3E}">
        <p14:creationId xmlns:p14="http://schemas.microsoft.com/office/powerpoint/2010/main" val="3494235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Примеры общих строк подключения</a:t>
            </a:r>
            <a:endParaRPr lang="ru-RU" b="1"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943427361"/>
              </p:ext>
            </p:extLst>
          </p:nvPr>
        </p:nvGraphicFramePr>
        <p:xfrm>
          <a:off x="179512" y="1916832"/>
          <a:ext cx="8784976" cy="2307492"/>
        </p:xfrm>
        <a:graphic>
          <a:graphicData uri="http://schemas.openxmlformats.org/drawingml/2006/table">
            <a:tbl>
              <a:tblPr firstRow="1" firstCol="1" bandRow="1">
                <a:tableStyleId>{5940675A-B579-460E-94D1-54222C63F5DA}</a:tableStyleId>
              </a:tblPr>
              <a:tblGrid>
                <a:gridCol w="2853239"/>
                <a:gridCol w="2703070"/>
                <a:gridCol w="3228667"/>
              </a:tblGrid>
              <a:tr h="219260">
                <a:tc>
                  <a:txBody>
                    <a:bodyPr/>
                    <a:lstStyle/>
                    <a:p>
                      <a:pPr algn="ctr">
                        <a:lnSpc>
                          <a:spcPct val="100000"/>
                        </a:lnSpc>
                        <a:spcAft>
                          <a:spcPts val="0"/>
                        </a:spcAft>
                      </a:pPr>
                      <a:r>
                        <a:rPr lang="ru-RU" sz="1200" b="1" dirty="0" smtClean="0">
                          <a:effectLst/>
                        </a:rPr>
                        <a:t>DATA SOURCE</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ПРИМЕР</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ОПИСАНИЕ</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r>
              <a:tr h="219260">
                <a:tc>
                  <a:txBody>
                    <a:bodyPr/>
                    <a:lstStyle/>
                    <a:p>
                      <a:pPr>
                        <a:lnSpc>
                          <a:spcPct val="100000"/>
                        </a:lnSpc>
                        <a:spcAft>
                          <a:spcPts val="0"/>
                        </a:spcAft>
                      </a:pPr>
                      <a:r>
                        <a:rPr lang="ru-RU" sz="1200" dirty="0">
                          <a:effectLst/>
                        </a:rPr>
                        <a:t>Сервер </a:t>
                      </a:r>
                      <a:r>
                        <a:rPr lang="ru-RU" sz="1200" dirty="0" err="1">
                          <a:effectLst/>
                        </a:rPr>
                        <a:t>Oracle</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err="1">
                          <a:effectLst/>
                        </a:rPr>
                        <a:t>data</a:t>
                      </a:r>
                      <a:r>
                        <a:rPr lang="ru-RU" sz="1200" dirty="0">
                          <a:effectLst/>
                        </a:rPr>
                        <a:t> </a:t>
                      </a:r>
                      <a:r>
                        <a:rPr lang="ru-RU" sz="1200" dirty="0" err="1">
                          <a:effectLst/>
                        </a:rPr>
                        <a:t>source</a:t>
                      </a:r>
                      <a:r>
                        <a:rPr lang="ru-RU" sz="1200" dirty="0">
                          <a:effectLst/>
                        </a:rPr>
                        <a:t>=</a:t>
                      </a:r>
                      <a:r>
                        <a:rPr lang="ru-RU" sz="1200" dirty="0" err="1">
                          <a:effectLst/>
                        </a:rPr>
                        <a:t>myserver</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a:t>
                      </a:r>
                      <a:r>
                        <a:rPr lang="ru-RU" sz="1200" dirty="0" err="1">
                          <a:effectLst/>
                        </a:rPr>
                        <a:t>Oracle</a:t>
                      </a:r>
                      <a:r>
                        <a:rPr lang="ru-RU" sz="1200" dirty="0">
                          <a:effectLst/>
                        </a:rPr>
                        <a:t>. Клиентские средства </a:t>
                      </a:r>
                      <a:r>
                        <a:rPr lang="ru-RU" sz="1200" dirty="0" err="1">
                          <a:effectLst/>
                        </a:rPr>
                        <a:t>Oracle</a:t>
                      </a:r>
                      <a:r>
                        <a:rPr lang="ru-RU" sz="1200" dirty="0">
                          <a:effectLst/>
                        </a:rPr>
                        <a:t> должны быть установлены на том компьютере, где работает конструктор отчетов, и на сервере отчетов.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433774">
                <a:tc>
                  <a:txBody>
                    <a:bodyPr/>
                    <a:lstStyle/>
                    <a:p>
                      <a:pPr>
                        <a:lnSpc>
                          <a:spcPct val="100000"/>
                        </a:lnSpc>
                        <a:spcAft>
                          <a:spcPts val="0"/>
                        </a:spcAft>
                      </a:pPr>
                      <a:r>
                        <a:rPr lang="ru-RU" sz="1200">
                          <a:effectLst/>
                        </a:rPr>
                        <a:t>Источник данных SAP NetWeaver BI</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a:effectLst/>
                        </a:rPr>
                        <a:t>DataSource=https://mySAPNetWeaverBIServer:8000/sap/bw/xml/soap/xmla</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SAP </a:t>
                      </a:r>
                      <a:r>
                        <a:rPr lang="ru-RU" sz="1200" dirty="0" err="1">
                          <a:effectLst/>
                        </a:rPr>
                        <a:t>NetWeaver</a:t>
                      </a:r>
                      <a:r>
                        <a:rPr lang="ru-RU" sz="1200" dirty="0">
                          <a:effectLst/>
                        </a:rPr>
                        <a:t> BI.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r h="617100">
                <a:tc>
                  <a:txBody>
                    <a:bodyPr/>
                    <a:lstStyle/>
                    <a:p>
                      <a:pPr>
                        <a:lnSpc>
                          <a:spcPct val="100000"/>
                        </a:lnSpc>
                        <a:spcAft>
                          <a:spcPts val="0"/>
                        </a:spcAft>
                      </a:pPr>
                      <a:r>
                        <a:rPr lang="ru-RU" sz="1200" dirty="0">
                          <a:effectLst/>
                        </a:rPr>
                        <a:t>Источник данных </a:t>
                      </a:r>
                      <a:r>
                        <a:rPr lang="ru-RU" sz="1200" dirty="0" err="1">
                          <a:effectLst/>
                        </a:rPr>
                        <a:t>Hyperion</a:t>
                      </a:r>
                      <a:r>
                        <a:rPr lang="ru-RU" sz="1200" dirty="0">
                          <a:effectLst/>
                        </a:rPr>
                        <a:t> </a:t>
                      </a:r>
                      <a:r>
                        <a:rPr lang="ru-RU" sz="1200" dirty="0" err="1">
                          <a:effectLst/>
                        </a:rPr>
                        <a:t>Essbase</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dirty="0">
                          <a:effectLst/>
                        </a:rPr>
                        <a:t>Data Source=https://localhost:13080/aps/XMLA; Initial Catalog=Sample</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a:t>
                      </a:r>
                      <a:r>
                        <a:rPr lang="ru-RU" sz="1200" dirty="0" err="1">
                          <a:effectLst/>
                        </a:rPr>
                        <a:t>Hyperion</a:t>
                      </a:r>
                      <a:r>
                        <a:rPr lang="ru-RU" sz="1200" dirty="0">
                          <a:effectLst/>
                        </a:rPr>
                        <a:t> </a:t>
                      </a:r>
                      <a:r>
                        <a:rPr lang="ru-RU" sz="1200" dirty="0" err="1">
                          <a:effectLst/>
                        </a:rPr>
                        <a:t>Essbase</a:t>
                      </a:r>
                      <a:r>
                        <a:rPr lang="ru-RU" sz="1200" dirty="0">
                          <a:effectLst/>
                        </a:rPr>
                        <a:t>.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bl>
          </a:graphicData>
        </a:graphic>
      </p:graphicFrame>
      <p:sp>
        <p:nvSpPr>
          <p:cNvPr id="4" name="Номер слайда 3"/>
          <p:cNvSpPr>
            <a:spLocks noGrp="1"/>
          </p:cNvSpPr>
          <p:nvPr>
            <p:ph type="sldNum" sz="quarter" idx="12"/>
          </p:nvPr>
        </p:nvSpPr>
        <p:spPr/>
        <p:txBody>
          <a:bodyPr/>
          <a:lstStyle/>
          <a:p>
            <a:fld id="{B19B0651-EE4F-4900-A07F-96A6BFA9D0F0}" type="slidenum">
              <a:rPr lang="ru-RU" smtClean="0"/>
              <a:t>20</a:t>
            </a:fld>
            <a:endParaRPr lang="ru-RU"/>
          </a:p>
        </p:txBody>
      </p:sp>
    </p:spTree>
    <p:extLst>
      <p:ext uri="{BB962C8B-B14F-4D97-AF65-F5344CB8AC3E}">
        <p14:creationId xmlns:p14="http://schemas.microsoft.com/office/powerpoint/2010/main" val="965482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Примеры общих строк подключения</a:t>
            </a:r>
            <a:endParaRPr lang="ru-RU" b="1"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873579794"/>
              </p:ext>
            </p:extLst>
          </p:nvPr>
        </p:nvGraphicFramePr>
        <p:xfrm>
          <a:off x="179512" y="1916832"/>
          <a:ext cx="8784976" cy="4620518"/>
        </p:xfrm>
        <a:graphic>
          <a:graphicData uri="http://schemas.openxmlformats.org/drawingml/2006/table">
            <a:tbl>
              <a:tblPr firstRow="1" firstCol="1" bandRow="1">
                <a:tableStyleId>{5940675A-B579-460E-94D1-54222C63F5DA}</a:tableStyleId>
              </a:tblPr>
              <a:tblGrid>
                <a:gridCol w="2664296"/>
                <a:gridCol w="3240360"/>
                <a:gridCol w="2880320"/>
              </a:tblGrid>
              <a:tr h="219260">
                <a:tc>
                  <a:txBody>
                    <a:bodyPr/>
                    <a:lstStyle/>
                    <a:p>
                      <a:pPr algn="ctr">
                        <a:lnSpc>
                          <a:spcPct val="100000"/>
                        </a:lnSpc>
                        <a:spcAft>
                          <a:spcPts val="0"/>
                        </a:spcAft>
                      </a:pPr>
                      <a:r>
                        <a:rPr lang="ru-RU" sz="1200" b="1" dirty="0" smtClean="0">
                          <a:effectLst/>
                        </a:rPr>
                        <a:t>DATA SOURCE</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ПРИМЕР</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c>
                  <a:txBody>
                    <a:bodyPr/>
                    <a:lstStyle/>
                    <a:p>
                      <a:pPr algn="ctr">
                        <a:lnSpc>
                          <a:spcPct val="100000"/>
                        </a:lnSpc>
                        <a:spcAft>
                          <a:spcPts val="0"/>
                        </a:spcAft>
                      </a:pPr>
                      <a:r>
                        <a:rPr lang="ru-RU" sz="1200" b="1" dirty="0" smtClean="0">
                          <a:effectLst/>
                        </a:rPr>
                        <a:t>ОПИСАНИЕ</a:t>
                      </a:r>
                      <a:endParaRPr lang="ru-RU" sz="1200" b="1" dirty="0">
                        <a:solidFill>
                          <a:schemeClr val="tx1"/>
                        </a:solidFill>
                        <a:effectLst/>
                        <a:latin typeface="Times New Roman" pitchFamily="18" charset="0"/>
                        <a:ea typeface="Calibri"/>
                        <a:cs typeface="Times New Roman" pitchFamily="18" charset="0"/>
                      </a:endParaRPr>
                    </a:p>
                  </a:txBody>
                  <a:tcPr marL="2023" marR="2023" marT="2023" marB="2023" anchor="b"/>
                </a:tc>
              </a:tr>
              <a:tr h="219260">
                <a:tc>
                  <a:txBody>
                    <a:bodyPr/>
                    <a:lstStyle/>
                    <a:p>
                      <a:pPr>
                        <a:lnSpc>
                          <a:spcPct val="100000"/>
                        </a:lnSpc>
                        <a:spcAft>
                          <a:spcPts val="0"/>
                        </a:spcAft>
                      </a:pPr>
                      <a:r>
                        <a:rPr lang="ru-RU" sz="1200" dirty="0">
                          <a:effectLst/>
                        </a:rPr>
                        <a:t>Источник данных типа </a:t>
                      </a:r>
                      <a:r>
                        <a:rPr lang="ru-RU" sz="1200" dirty="0" err="1">
                          <a:effectLst/>
                        </a:rPr>
                        <a:t>Teradata</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dirty="0">
                          <a:effectLst/>
                        </a:rPr>
                        <a:t>data source=&lt;NNN&gt;.&lt;NNN&gt;.&lt;NNN&gt;.&lt;NNN&gt;;</a:t>
                      </a:r>
                      <a:endParaRPr lang="ru-RU" sz="1200" dirty="0">
                        <a:effectLst/>
                      </a:endParaRPr>
                    </a:p>
                    <a:p>
                      <a:pPr>
                        <a:lnSpc>
                          <a:spcPct val="100000"/>
                        </a:lnSpc>
                        <a:spcAft>
                          <a:spcPts val="0"/>
                        </a:spcAft>
                      </a:pPr>
                      <a:r>
                        <a:rPr lang="ru-RU" sz="1200" dirty="0">
                          <a:effectLst/>
                        </a:rPr>
                        <a:t>Задайте тип источника данных </a:t>
                      </a:r>
                      <a:r>
                        <a:rPr lang="ru-RU" sz="1200" dirty="0" err="1">
                          <a:effectLst/>
                        </a:rPr>
                        <a:t>Teradata</a:t>
                      </a:r>
                      <a:r>
                        <a:rPr lang="ru-RU" sz="1200" dirty="0">
                          <a:effectLst/>
                        </a:rPr>
                        <a:t>. Строка подключения представляет собой IP-адрес в виде четырех полей, каждое из которых содержит от одного до трех числовых разрядов.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endParaRPr lang="ru-RU" sz="1200" dirty="0">
                        <a:solidFill>
                          <a:schemeClr val="tx1"/>
                        </a:solidFill>
                        <a:latin typeface="Times New Roman" pitchFamily="18" charset="0"/>
                        <a:cs typeface="Times New Roman" pitchFamily="18" charset="0"/>
                      </a:endParaRPr>
                    </a:p>
                  </a:txBody>
                  <a:tcPr marL="19419" marR="19419" marT="9710" marB="9710"/>
                </a:tc>
              </a:tr>
              <a:tr h="433774">
                <a:tc>
                  <a:txBody>
                    <a:bodyPr/>
                    <a:lstStyle/>
                    <a:p>
                      <a:pPr>
                        <a:lnSpc>
                          <a:spcPct val="100000"/>
                        </a:lnSpc>
                        <a:spcAft>
                          <a:spcPts val="0"/>
                        </a:spcAft>
                      </a:pPr>
                      <a:r>
                        <a:rPr lang="ru-RU" sz="1200" dirty="0">
                          <a:effectLst/>
                        </a:rPr>
                        <a:t>Источник данных типа </a:t>
                      </a:r>
                      <a:r>
                        <a:rPr lang="ru-RU" sz="1200" dirty="0" err="1">
                          <a:effectLst/>
                        </a:rPr>
                        <a:t>Teradata</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dirty="0">
                          <a:effectLst/>
                        </a:rPr>
                        <a:t>Database= &lt;</a:t>
                      </a:r>
                      <a:r>
                        <a:rPr lang="ru-RU" sz="1200" dirty="0">
                          <a:effectLst/>
                        </a:rPr>
                        <a:t>имя базы данных</a:t>
                      </a:r>
                      <a:r>
                        <a:rPr lang="en-US" sz="1200" dirty="0">
                          <a:effectLst/>
                        </a:rPr>
                        <a:t>&gt; ; data source= &lt;NNN &gt;.&lt;NNN&gt;.&lt;NNN&gt;.&lt;NNN &gt; ;Use X Views=</a:t>
                      </a:r>
                      <a:r>
                        <a:rPr lang="en-US" sz="1200" dirty="0" err="1">
                          <a:effectLst/>
                        </a:rPr>
                        <a:t>False;Restrict</a:t>
                      </a:r>
                      <a:r>
                        <a:rPr lang="en-US" sz="1200" dirty="0">
                          <a:effectLst/>
                        </a:rPr>
                        <a:t> to Default Database=True</a:t>
                      </a:r>
                      <a:endParaRPr lang="ru-RU" sz="1200" dirty="0">
                        <a:effectLst/>
                      </a:endParaRPr>
                    </a:p>
                    <a:p>
                      <a:pPr>
                        <a:lnSpc>
                          <a:spcPct val="100000"/>
                        </a:lnSpc>
                        <a:spcAft>
                          <a:spcPts val="0"/>
                        </a:spcAft>
                      </a:pPr>
                      <a:r>
                        <a:rPr lang="ru-RU" sz="1200" dirty="0">
                          <a:effectLst/>
                        </a:rPr>
                        <a:t>Установите для источника данных тип </a:t>
                      </a:r>
                      <a:r>
                        <a:rPr lang="ru-RU" sz="1200" dirty="0" err="1">
                          <a:effectLst/>
                        </a:rPr>
                        <a:t>Teradataаналогично</a:t>
                      </a:r>
                      <a:r>
                        <a:rPr lang="ru-RU" sz="1200" dirty="0">
                          <a:effectLst/>
                        </a:rPr>
                        <a:t> предыдущему примеру. Используйте только базу данных по умолчанию, указанную в теге </a:t>
                      </a:r>
                      <a:r>
                        <a:rPr lang="ru-RU" sz="1200" dirty="0" err="1">
                          <a:effectLst/>
                        </a:rPr>
                        <a:t>Database</a:t>
                      </a:r>
                      <a:r>
                        <a:rPr lang="ru-RU" sz="1200" dirty="0">
                          <a:effectLst/>
                        </a:rPr>
                        <a:t>, и не выполняйте автоматическое обнаружение связей данных.</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endParaRPr lang="ru-RU" sz="1200" dirty="0">
                        <a:solidFill>
                          <a:schemeClr val="tx1"/>
                        </a:solidFill>
                        <a:latin typeface="Times New Roman" pitchFamily="18" charset="0"/>
                        <a:cs typeface="Times New Roman" pitchFamily="18" charset="0"/>
                      </a:endParaRPr>
                    </a:p>
                  </a:txBody>
                  <a:tcPr marL="19419" marR="19419" marT="9710" marB="9710"/>
                </a:tc>
              </a:tr>
              <a:tr h="617100">
                <a:tc>
                  <a:txBody>
                    <a:bodyPr/>
                    <a:lstStyle/>
                    <a:p>
                      <a:pPr>
                        <a:lnSpc>
                          <a:spcPct val="100000"/>
                        </a:lnSpc>
                        <a:spcAft>
                          <a:spcPts val="0"/>
                        </a:spcAft>
                      </a:pPr>
                      <a:r>
                        <a:rPr lang="ru-RU" sz="1200">
                          <a:effectLst/>
                        </a:rPr>
                        <a:t>Источник XML-данных, веб-служба</a:t>
                      </a:r>
                      <a:endParaRPr lang="ru-RU" sz="120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en-US" sz="1200" dirty="0">
                          <a:effectLst/>
                        </a:rPr>
                        <a:t>data source=https://adventure-works.com/results.aspx</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c>
                  <a:txBody>
                    <a:bodyPr/>
                    <a:lstStyle/>
                    <a:p>
                      <a:pPr>
                        <a:lnSpc>
                          <a:spcPct val="100000"/>
                        </a:lnSpc>
                        <a:spcAft>
                          <a:spcPts val="0"/>
                        </a:spcAft>
                      </a:pPr>
                      <a:r>
                        <a:rPr lang="ru-RU" sz="1200" dirty="0">
                          <a:effectLst/>
                        </a:rPr>
                        <a:t>Задайте тип источника данных XML. Строка подключения является URL-адресом веб-службы, поддерживающей язык определения веб-служб (язык WSDL). </a:t>
                      </a:r>
                      <a:r>
                        <a:rPr lang="ru-RU" sz="1200" dirty="0" smtClean="0">
                          <a:effectLst/>
                        </a:rPr>
                        <a:t> </a:t>
                      </a:r>
                      <a:endParaRPr lang="ru-RU" sz="1200" dirty="0">
                        <a:solidFill>
                          <a:schemeClr val="tx1"/>
                        </a:solidFill>
                        <a:effectLst/>
                        <a:latin typeface="Times New Roman" pitchFamily="18" charset="0"/>
                        <a:ea typeface="Calibri"/>
                        <a:cs typeface="Times New Roman" pitchFamily="18" charset="0"/>
                      </a:endParaRPr>
                    </a:p>
                  </a:txBody>
                  <a:tcPr marL="2023" marR="2023" marT="2023" marB="2023"/>
                </a:tc>
              </a:tr>
            </a:tbl>
          </a:graphicData>
        </a:graphic>
      </p:graphicFrame>
      <p:sp>
        <p:nvSpPr>
          <p:cNvPr id="4" name="Номер слайда 3"/>
          <p:cNvSpPr>
            <a:spLocks noGrp="1"/>
          </p:cNvSpPr>
          <p:nvPr>
            <p:ph type="sldNum" sz="quarter" idx="12"/>
          </p:nvPr>
        </p:nvSpPr>
        <p:spPr/>
        <p:txBody>
          <a:bodyPr/>
          <a:lstStyle/>
          <a:p>
            <a:fld id="{B19B0651-EE4F-4900-A07F-96A6BFA9D0F0}" type="slidenum">
              <a:rPr lang="ru-RU" smtClean="0"/>
              <a:t>21</a:t>
            </a:fld>
            <a:endParaRPr lang="ru-RU"/>
          </a:p>
        </p:txBody>
      </p:sp>
    </p:spTree>
    <p:extLst>
      <p:ext uri="{BB962C8B-B14F-4D97-AF65-F5344CB8AC3E}">
        <p14:creationId xmlns:p14="http://schemas.microsoft.com/office/powerpoint/2010/main" val="36385922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59</TotalTime>
  <Words>449</Words>
  <Application>Microsoft Office PowerPoint</Application>
  <PresentationFormat>Экран (4:3)</PresentationFormat>
  <Paragraphs>140</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Аптека</vt:lpstr>
      <vt:lpstr>Проектирование отчетов</vt:lpstr>
      <vt:lpstr>Инструменты создания отчетов</vt:lpstr>
      <vt:lpstr>Microsoft SQL Server Reporting Services</vt:lpstr>
      <vt:lpstr>Microsoft SQL Server Reporting Services</vt:lpstr>
      <vt:lpstr>Преимущества использования отчетов  служб Reporting Services</vt:lpstr>
      <vt:lpstr>Преимущества использования отчетов  служб Reporting Services</vt:lpstr>
      <vt:lpstr>Преимущества использования отчетов  служб Reporting Services</vt:lpstr>
      <vt:lpstr>Пример </vt:lpstr>
      <vt:lpstr>Этапы обработки отчета</vt:lpstr>
      <vt:lpstr>Отчеты с разбивкой на страницы</vt:lpstr>
      <vt:lpstr>Отчеты с разбивкой на страницы</vt:lpstr>
      <vt:lpstr>Для каждого из отчетов необходимо сделать следующее:</vt:lpstr>
      <vt:lpstr>Для каждого из отчетов необходимо сделать следующее:</vt:lpstr>
      <vt:lpstr>Для каждого из отчетов необходимо сделать следующее:</vt:lpstr>
      <vt:lpstr>Управление отчетами</vt:lpstr>
      <vt:lpstr>Презентация PowerPoint</vt:lpstr>
      <vt:lpstr>ВключениЕ данных в отчет</vt:lpstr>
      <vt:lpstr>Основные понятия </vt:lpstr>
      <vt:lpstr>Примеры общих строк подключения</vt:lpstr>
      <vt:lpstr>Примеры общих строк подключения</vt:lpstr>
      <vt:lpstr>Примеры общих строк подключения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ВВЕДЕНИЕ В АДМИНИСТРИРОВАНИЕ БАЗ ДАННЫХ SQL SERVER </dc:title>
  <dc:creator>Indira</dc:creator>
  <cp:lastModifiedBy>Indira</cp:lastModifiedBy>
  <cp:revision>19</cp:revision>
  <cp:lastPrinted>2020-02-04T02:17:18Z</cp:lastPrinted>
  <dcterms:created xsi:type="dcterms:W3CDTF">2020-02-04T01:53:22Z</dcterms:created>
  <dcterms:modified xsi:type="dcterms:W3CDTF">2020-02-11T02:10:55Z</dcterms:modified>
</cp:coreProperties>
</file>