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3" d="100"/>
          <a:sy n="33" d="100"/>
        </p:scale>
        <p:origin x="-2144" y="-6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2D197-06EF-4643-99CD-A51080D4BCA8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2F7B74-5443-4215-94F5-BEFE11177D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55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81B36-8B40-4B42-86C4-4F20AB0B1CAA}" type="datetimeFigureOut">
              <a:rPr lang="ru-RU" smtClean="0"/>
              <a:t>04.02.2020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ACFA6-99A1-4120-AAE8-CAB38E188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350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07D38-F0C1-4FB7-B309-6C26228D2759}" type="datetime1">
              <a:rPr lang="ru-RU" smtClean="0"/>
              <a:t>04.02.2020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EC91-BD7E-4CD8-B175-FF267EE5FC29}" type="datetime1">
              <a:rPr lang="ru-RU" smtClean="0"/>
              <a:t>04.02.2020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26023-BDF9-4CF0-B9CE-720A7DAEFCDC}" type="datetime1">
              <a:rPr lang="ru-RU" smtClean="0"/>
              <a:t>04.02.2020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43CC-D70F-402C-94B4-4E09B07A16B8}" type="datetime1">
              <a:rPr lang="ru-RU" smtClean="0"/>
              <a:t>04.02.2020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C4180-F12E-4274-8F03-3AD95D630D25}" type="datetime1">
              <a:rPr lang="ru-RU" smtClean="0"/>
              <a:t>04.02.2020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A99-73A8-4857-9DEC-3E13FDC32AB1}" type="datetime1">
              <a:rPr lang="ru-RU" smtClean="0"/>
              <a:t>04.02.2020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03372-BE24-4160-8B36-A5453502B5C8}" type="datetime1">
              <a:rPr lang="ru-RU" smtClean="0"/>
              <a:t>04.02.2020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EA16-9ACA-4F87-B20B-B619A8304323}" type="datetime1">
              <a:rPr lang="ru-RU" smtClean="0"/>
              <a:t>04.02.2020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B0FA7-D353-4BA6-8DFC-327823C8AC21}" type="datetime1">
              <a:rPr lang="ru-RU" smtClean="0"/>
              <a:t>04.02.2020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25DAF-93D3-45B2-90EE-3A2AEBD43653}" type="datetime1">
              <a:rPr lang="ru-RU" smtClean="0"/>
              <a:t>04.02.2020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BC23C-08E7-456C-A8BC-D43A03721C54}" type="datetime1">
              <a:rPr lang="ru-RU" smtClean="0"/>
              <a:t>04.02.2020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FF46AB0-3AF0-4732-93CD-F67E5589BF0F}" type="datetime1">
              <a:rPr lang="ru-RU" smtClean="0"/>
              <a:t>04.02.2020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/>
              <a:t>Проектирование и администрирование баз </a:t>
            </a:r>
            <a:r>
              <a:rPr lang="ru-RU" b="1" dirty="0" smtClean="0"/>
              <a:t>данных. </a:t>
            </a:r>
            <a:r>
              <a:rPr lang="ru-RU" dirty="0" smtClean="0"/>
              <a:t>Лекция 1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ВВЕДЕНИЕ </a:t>
            </a:r>
            <a:r>
              <a:rPr lang="ru-RU" sz="2800" b="1" dirty="0"/>
              <a:t>В АДМИНИСТРИРОВАНИЕ </a:t>
            </a:r>
            <a:r>
              <a:rPr lang="ru-RU" sz="2800" b="1" dirty="0" smtClean="0"/>
              <a:t>БАЗ ДАННЫХ </a:t>
            </a:r>
            <a:r>
              <a:rPr lang="en-US" sz="2800" b="1" dirty="0" smtClean="0"/>
              <a:t>SQL SERVER</a:t>
            </a:r>
            <a:r>
              <a:rPr lang="ru-RU" sz="2800" b="1" dirty="0" smtClean="0"/>
              <a:t> 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60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260648"/>
            <a:ext cx="864096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Большинство организаций используют приложения для управления бизнес-процессами и действиями, а эти приложения обычно хранят данные в базе данных (БД). Организации все более и более зависят от приложений и данных, которые они хранят. В такой ситуации базы данных являются критически важным компонентом бизнеса в области инфраструктуры информационных технологий. </a:t>
            </a:r>
          </a:p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Роль администратора базы данных (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database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administrator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DBA) включает широкий круг обязанностей и задач, которые гарантируют, что эти базы данных оптимально хранятся, постоянно поддерживаются в согласованном состоянии и используются с высокой производительностью.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92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 </a:t>
            </a:r>
            <a:r>
              <a:rPr lang="ru-RU" b="1" dirty="0" smtClean="0"/>
              <a:t>Обязанности </a:t>
            </a:r>
            <a:r>
              <a:rPr lang="ru-RU" b="1" dirty="0"/>
              <a:t>и задачи </a:t>
            </a:r>
            <a:r>
              <a:rPr lang="en-US" b="1" dirty="0"/>
              <a:t>DBA 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/>
              <a:t>ВВЕДЕНИЕ В АДМИНИСТРИРОВАНИЕ БАЗ ДАННЫХ </a:t>
            </a:r>
            <a:r>
              <a:rPr lang="en-US" b="1" dirty="0"/>
              <a:t>SQL SERVER</a:t>
            </a:r>
            <a:r>
              <a:rPr lang="ru-RU" b="1" dirty="0"/>
              <a:t> </a:t>
            </a: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07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1.1 </a:t>
            </a:r>
            <a:r>
              <a:rPr lang="ru-RU" sz="2800" b="1" dirty="0" smtClean="0"/>
              <a:t>Основные </a:t>
            </a:r>
            <a:r>
              <a:rPr lang="ru-RU" sz="2800" b="1" dirty="0"/>
              <a:t>требования, предъявляемые к администраторам баз данных </a:t>
            </a:r>
            <a:endParaRPr lang="ru-RU" sz="28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7"/>
          <a:stretch/>
        </p:blipFill>
        <p:spPr bwMode="auto">
          <a:xfrm>
            <a:off x="611560" y="1628800"/>
            <a:ext cx="8136904" cy="5118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38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Общие задачи администрирования </a:t>
            </a:r>
            <a:r>
              <a:rPr lang="ru-RU" b="1" dirty="0" smtClean="0"/>
              <a:t>баз</a:t>
            </a:r>
            <a:r>
              <a:rPr lang="en-US" b="1" dirty="0" smtClean="0"/>
              <a:t> </a:t>
            </a:r>
            <a:r>
              <a:rPr lang="ru-RU" b="1" dirty="0" smtClean="0"/>
              <a:t>данных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52600"/>
            <a:ext cx="8435280" cy="4916760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§ Подготовка баз данных и серверов баз данных</a:t>
            </a:r>
          </a:p>
          <a:p>
            <a:pPr marL="11430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§ Сохранение файлов баз данных и объектов.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§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Управление восстановления в случае сбоя базы данных</a:t>
            </a:r>
          </a:p>
          <a:p>
            <a:pPr marL="11430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§ Импорт и экспорт данных</a:t>
            </a:r>
          </a:p>
          <a:p>
            <a:pPr marL="11430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§ Применение безопасности к данным.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§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Мониторинг и устранение неполадок систем баз данных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09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/>
              <a:t>Подготовка баз данных и серверов баз данных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52600"/>
            <a:ext cx="8435280" cy="4916760"/>
          </a:xfrm>
        </p:spPr>
        <p:txBody>
          <a:bodyPr>
            <a:noAutofit/>
          </a:bodyPr>
          <a:lstStyle/>
          <a:p>
            <a:r>
              <a:rPr lang="ru-RU" sz="2800" dirty="0" smtClean="0"/>
              <a:t>Это </a:t>
            </a:r>
            <a:r>
              <a:rPr lang="ru-RU" sz="2800" dirty="0"/>
              <a:t>может включать установку и настройку экземпляров SQL </a:t>
            </a:r>
            <a:r>
              <a:rPr lang="ru-RU" sz="2800" dirty="0" err="1"/>
              <a:t>Server</a:t>
            </a:r>
            <a:r>
              <a:rPr lang="ru-RU" sz="2800" dirty="0"/>
              <a:t> на физических или виртуальных серверах или создание новых виртуальных машин на основе шаблонов изображений, а также создание баз данных и распределение их данных и файлов журналов на устройствах хранения.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77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/>
              <a:t>Сохранение файлов баз данных и объектов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52600"/>
            <a:ext cx="8435280" cy="4916760"/>
          </a:xfrm>
        </p:spPr>
        <p:txBody>
          <a:bodyPr>
            <a:noAutofit/>
          </a:bodyPr>
          <a:lstStyle/>
          <a:p>
            <a:r>
              <a:rPr lang="ru-RU" sz="2800" dirty="0"/>
              <a:t>После того, как база данных создана и заполняется данными, для оптимальной работы требуется ее постоянное обслуживание и оптимизация. Это предполагает уменьшение фрагментации, которая появляется по мере того, как записи добавляются и удаляются, сохранение файлов данных соответствующего размера и обеспечение последовательной структуры логических и физических данных.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64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Импорт и экспорт данных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52600"/>
            <a:ext cx="8435280" cy="4916760"/>
          </a:xfrm>
        </p:spPr>
        <p:txBody>
          <a:bodyPr>
            <a:noAutofit/>
          </a:bodyPr>
          <a:lstStyle/>
          <a:p>
            <a:r>
              <a:rPr lang="ru-RU" sz="2800" dirty="0" smtClean="0"/>
              <a:t>Данные </a:t>
            </a:r>
            <a:r>
              <a:rPr lang="ru-RU" sz="2800" dirty="0"/>
              <a:t>часто передаются между системами, поэтому администраторам баз данных необходимо выполнять экспорт или импорт данных.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87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/>
              <a:t>Применение безопасности к данным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52600"/>
            <a:ext cx="8435280" cy="4916760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Серверы баз данных организации содержат данные, которые позволяют бизнесу работать. Нарушение безопасности может быть дорогостоящим и трудоемким для восстановления, приводить к потере доверия клиентов. Администратор баз данных должен реализовывать такие политики безопасности, которые обеспечивают пользователям доступ к необходимым данным, но при этом соблюдают правовые нормы бизнеса по защите своих активов, а также снижают риски, связанные с нарушением безопасности.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60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/>
              <a:t>Мониторинг и устранение неполадок систем баз данных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52600"/>
            <a:ext cx="8435280" cy="4916760"/>
          </a:xfrm>
        </p:spPr>
        <p:txBody>
          <a:bodyPr>
            <a:noAutofit/>
          </a:bodyPr>
          <a:lstStyle/>
          <a:p>
            <a:r>
              <a:rPr lang="ru-RU" sz="2800" dirty="0"/>
              <a:t>Многие операции по администрированию баз данных являются реактивными, то есть они предполагают принятие мер для устранения неполадок и возникающих проблем. Грамотные администраторы БД осуществляют упреждающий подход, чтобы попытаться обнаружить потенциальные проблемы до того, как они начнут влиять на операции с данными.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35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/>
              <a:t>Документирование процедур управления базой данных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52600"/>
            <a:ext cx="8435280" cy="4916760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Большинство администраторов баз данных знакомы с системами, которыми они управляют, и знают задачи, которые должны выполняться ежедневно. Однако даже опытные DBA не полагаются исключительно на свою память. Администраторы БД обычно составляют и ведут документацию (“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run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book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”), которая включает в себя такие сведения, как: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Параметры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конфигурации и расположения файлов,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Контактная информация персонала,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Стандартные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правила и графики технического обслуживания,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Процедуры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аварийного восстановления.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23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79512" y="260648"/>
            <a:ext cx="8229600" cy="437356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Ведение документации является важной частью администрирования баз данных. Подробная книга может иметь неоценимое значение, особенно в случае, когда новый администратор должен взять на себя ответственность за управление базой данных, или при возникновении неожиданной чрезвычайной ситуации в отсутствии администратора. При сбое сервера четко задокументированные шаги восстановления базы данных уменьшают чувство паники и обеспечивают быстрое решение проблемы.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54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2 </a:t>
            </a:r>
            <a:r>
              <a:rPr lang="ru-RU" b="1" dirty="0"/>
              <a:t>Обзор платформы </a:t>
            </a:r>
            <a:r>
              <a:rPr lang="en-US" b="1" dirty="0"/>
              <a:t>SQL Server 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/>
              <a:t>ВВЕДЕНИЕ В АДМИНИСТРИРОВАНИЕ БАЗ ДАННЫХ </a:t>
            </a:r>
            <a:r>
              <a:rPr lang="en-US" b="1" dirty="0"/>
              <a:t>SQL SERVER</a:t>
            </a:r>
            <a:r>
              <a:rPr lang="ru-RU" b="1" dirty="0"/>
              <a:t> 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99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выпуски </a:t>
            </a:r>
            <a:r>
              <a:rPr lang="ru-RU" b="1" dirty="0"/>
              <a:t>SQL </a:t>
            </a:r>
            <a:r>
              <a:rPr lang="ru-RU" b="1" dirty="0" err="1" smtClean="0"/>
              <a:t>Server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>
              <a:buNone/>
            </a:pPr>
            <a:r>
              <a:rPr lang="ru-RU" sz="3200" dirty="0"/>
              <a:t>Очень важно хорошо знать систему управления базами данных (СУБД), которая используется для хранения данных. СУБД SQL </a:t>
            </a:r>
            <a:r>
              <a:rPr lang="ru-RU" sz="3200" dirty="0" err="1"/>
              <a:t>Server</a:t>
            </a:r>
            <a:r>
              <a:rPr lang="ru-RU" sz="3200" dirty="0"/>
              <a:t> является платформой, ориентированной на разработку бизнес-приложений. </a:t>
            </a:r>
            <a:endParaRPr lang="en-US" sz="32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30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ru-RU" b="1" dirty="0"/>
              <a:t>Доступные выпуски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b="1" dirty="0" smtClean="0"/>
              <a:t>SQL </a:t>
            </a:r>
            <a:r>
              <a:rPr lang="ru-RU" b="1" dirty="0" err="1"/>
              <a:t>Server</a:t>
            </a:r>
            <a:r>
              <a:rPr lang="ru-RU" b="1" dirty="0"/>
              <a:t> 2017</a:t>
            </a: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8" t="24719" r="5702" b="14906"/>
          <a:stretch/>
        </p:blipFill>
        <p:spPr bwMode="auto">
          <a:xfrm>
            <a:off x="179512" y="1700808"/>
            <a:ext cx="858729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29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ru-RU" b="1" dirty="0"/>
              <a:t>Сравнение выпусков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b="1" dirty="0" smtClean="0"/>
              <a:t>SQL </a:t>
            </a:r>
            <a:r>
              <a:rPr lang="ru-RU" b="1" dirty="0" err="1"/>
              <a:t>Server</a:t>
            </a:r>
            <a:r>
              <a:rPr lang="ru-RU" b="1" dirty="0"/>
              <a:t> 2017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4886555"/>
              </p:ext>
            </p:extLst>
          </p:nvPr>
        </p:nvGraphicFramePr>
        <p:xfrm>
          <a:off x="179512" y="1772816"/>
          <a:ext cx="8784976" cy="4965978"/>
        </p:xfrm>
        <a:graphic>
          <a:graphicData uri="http://schemas.openxmlformats.org/drawingml/2006/table">
            <a:tbl>
              <a:tblPr/>
              <a:tblGrid>
                <a:gridCol w="1476467"/>
                <a:gridCol w="7308509"/>
              </a:tblGrid>
              <a:tr h="1898242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Enterprise</a:t>
                      </a:r>
                    </a:p>
                  </a:txBody>
                  <a:tcPr marL="9406" marR="9406" marT="4703" marB="4703">
                    <a:lnL w="12700" cap="flat" cmpd="sng" algn="ctr">
                      <a:solidFill>
                        <a:srgbClr val="80FC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FF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FC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6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Выпуск SQL 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Server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Enterprise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Edition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является предложением премиум-класса, обеспечивающим полный набор возможностей для центра данных с исключительно высокой производительностью, неограниченными возможностями виртуализации  и исчерпывающими средствами бизнес-аналитики, что позволяет добиться высокого уровня обслуживания важнейших рабочих нагрузок и предоставить конечным пользователям доступ к анализу данных.</a:t>
                      </a:r>
                    </a:p>
                  </a:txBody>
                  <a:tcPr marL="9406" marR="9406" marT="4703" marB="4703">
                    <a:lnL w="12700" cap="flat" cmpd="sng" algn="ctr">
                      <a:solidFill>
                        <a:srgbClr val="C0FF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FF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FF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9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84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Standard</a:t>
                      </a:r>
                    </a:p>
                  </a:txBody>
                  <a:tcPr marL="9406" marR="9406" marT="4703" marB="4703">
                    <a:lnL w="12700" cap="flat" cmpd="sng" algn="ctr">
                      <a:solidFill>
                        <a:srgbClr val="206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9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6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1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Выпуск SQL 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Server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Standard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обеспечивает основные функции управления данными и предоставляет базу данных бизнес-аналитики для приложений, работающих в отделах и небольших организациях. Поддерживаются распространенные средства разработки в локальных системах и вычислительных облаках, что делает возможным эффективное управление базами данных с минимальными затратами ИТ-ресурсов.</a:t>
                      </a:r>
                    </a:p>
                  </a:txBody>
                  <a:tcPr marL="9406" marR="9406" marT="4703" marB="4703">
                    <a:lnL w="12700" cap="flat" cmpd="sng" algn="ctr">
                      <a:solidFill>
                        <a:srgbClr val="809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9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9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1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7011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Web Edition</a:t>
                      </a:r>
                    </a:p>
                  </a:txBody>
                  <a:tcPr marL="9406" marR="9406" marT="4703" marB="4703">
                    <a:lnL w="12700" cap="flat" cmpd="sng" algn="ctr">
                      <a:solidFill>
                        <a:srgbClr val="2031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1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1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C6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Выпуск</a:t>
                      </a:r>
                      <a:r>
                        <a:rPr lang="en-US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SQL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Server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Web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Edition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— это вариант с низкой совокупной стоимостью владения, предназначенный для размещения веб-сайтов и дополнительных веб-услуг, который по доступной цене обеспечивает масштабируемость и функции управления для небольших и крупномасштабных веб-проектов.</a:t>
                      </a:r>
                    </a:p>
                  </a:txBody>
                  <a:tcPr marL="9406" marR="9406" marT="4703" marB="4703">
                    <a:lnL w="12700" cap="flat" cmpd="sng" algn="ctr">
                      <a:solidFill>
                        <a:srgbClr val="601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1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1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1A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53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ru-RU" b="1" dirty="0"/>
              <a:t>Сравнение выпусков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b="1" dirty="0" smtClean="0"/>
              <a:t>SQL </a:t>
            </a:r>
            <a:r>
              <a:rPr lang="ru-RU" b="1" dirty="0" err="1"/>
              <a:t>Server</a:t>
            </a:r>
            <a:r>
              <a:rPr lang="ru-RU" b="1" dirty="0"/>
              <a:t> 2017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8186252"/>
              </p:ext>
            </p:extLst>
          </p:nvPr>
        </p:nvGraphicFramePr>
        <p:xfrm>
          <a:off x="179512" y="1628800"/>
          <a:ext cx="8784976" cy="4717922"/>
        </p:xfrm>
        <a:graphic>
          <a:graphicData uri="http://schemas.openxmlformats.org/drawingml/2006/table">
            <a:tbl>
              <a:tblPr/>
              <a:tblGrid>
                <a:gridCol w="1152128"/>
                <a:gridCol w="7632848"/>
              </a:tblGrid>
              <a:tr h="1152128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Разработчик</a:t>
                      </a:r>
                    </a:p>
                  </a:txBody>
                  <a:tcPr marL="9406" marR="9406" marT="4703" marB="4703">
                    <a:lnL w="12700" cap="flat" cmpd="sng" algn="ctr">
                      <a:solidFill>
                        <a:srgbClr val="80FC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FF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FC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6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Выпуск</a:t>
                      </a: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5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SQL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Server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Developer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Edition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позволяет разработчикам создавать приложения любого типа на базе SQL 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Server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 Он включает все функциональные возможности выпуска 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Enterprise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Edition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однако лицензируется как система для разработки и тестирования, а не для применения в качестве рабочего сервера. Выпуск SQL 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Server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Developer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Edition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является идеальным выбором для тех, кто создает и тестирует приложения.</a:t>
                      </a:r>
                    </a:p>
                  </a:txBody>
                  <a:tcPr marL="9406" marR="9406" marT="4703" marB="4703">
                    <a:lnL w="12700" cap="flat" cmpd="sng" algn="ctr">
                      <a:solidFill>
                        <a:srgbClr val="C0FF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FF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FF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9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84176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Экспресс-выпуски</a:t>
                      </a:r>
                    </a:p>
                  </a:txBody>
                  <a:tcPr marL="9406" marR="9406" marT="4703" marB="4703">
                    <a:lnL w="12700" cap="flat" cmpd="sng" algn="ctr">
                      <a:solidFill>
                        <a:srgbClr val="206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9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6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1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Выпуск 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Express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является бесплатной базой данных начального уровня и идеально подходит для обучения, а также для создания управляемых данными приложений, работающих на рабочих станциях и небольших серверах. Этот выпуск — лучший выбор для независимых поставщиков программного обеспечения, непрофессиональных разработчиков и любителей, создающих клиентские приложения. Если необходимы дополнительные функции базы данных, выпуск SQL 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Server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Express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можно легко обновить до версий SQL </a:t>
                      </a:r>
                      <a:r>
                        <a:rPr lang="ru-RU" sz="15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Server</a:t>
                      </a: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5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более 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высокого класса. SQL 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Server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Express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LocalDB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— это упрощенная версия 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Express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которая включает все программные функции. Она запускается в пользовательском режиме, быстро устанавливается и не требует настройки, а количество предварительных условий для ее установки невелико.</a:t>
                      </a:r>
                    </a:p>
                  </a:txBody>
                  <a:tcPr marL="9406" marR="9406" marT="4703" marB="4703">
                    <a:lnL w="12700" cap="flat" cmpd="sng" algn="ctr">
                      <a:solidFill>
                        <a:srgbClr val="809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9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9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1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70110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Разработчик</a:t>
                      </a:r>
                    </a:p>
                  </a:txBody>
                  <a:tcPr marL="9406" marR="9406" marT="4703" marB="4703">
                    <a:lnL w="12700" cap="flat" cmpd="sng" algn="ctr">
                      <a:solidFill>
                        <a:srgbClr val="2031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1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1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C6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ВыпускSQL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Server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Developer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Edition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позволяет разработчикам создавать приложения любого типа на базе SQL 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Server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 Он включает все функциональные возможности выпуска 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Enterprise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Edition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однако лицензируется как система для разработки и тестирования, а не для применения в качестве рабочего сервера. Выпуск SQL 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Server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Developer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5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Edition</a:t>
                      </a:r>
                      <a:r>
                        <a:rPr lang="ru-RU" sz="15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является идеальным выбором для тех, кто создает и тестирует приложения.</a:t>
                      </a:r>
                    </a:p>
                  </a:txBody>
                  <a:tcPr marL="9406" marR="9406" marT="4703" marB="4703">
                    <a:lnL w="12700" cap="flat" cmpd="sng" algn="ctr">
                      <a:solidFill>
                        <a:srgbClr val="601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1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1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1A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06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Выбор компонентов </a:t>
            </a:r>
            <a:r>
              <a:rPr lang="en-US" b="1" dirty="0"/>
              <a:t>SQL Server</a:t>
            </a:r>
          </a:p>
        </p:txBody>
      </p:sp>
      <p:graphicFrame>
        <p:nvGraphicFramePr>
          <p:cNvPr id="7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7141687"/>
              </p:ext>
            </p:extLst>
          </p:nvPr>
        </p:nvGraphicFramePr>
        <p:xfrm>
          <a:off x="323528" y="1752600"/>
          <a:ext cx="8568952" cy="4700736"/>
        </p:xfrm>
        <a:graphic>
          <a:graphicData uri="http://schemas.openxmlformats.org/drawingml/2006/table">
            <a:tbl>
              <a:tblPr/>
              <a:tblGrid>
                <a:gridCol w="2105000"/>
                <a:gridCol w="6463952"/>
              </a:tblGrid>
              <a:tr h="2816636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Компонент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SQL Server Database Engine</a:t>
                      </a:r>
                    </a:p>
                  </a:txBody>
                  <a:tcPr marL="10031" marR="10031" marT="5016" marB="5016">
                    <a:lnL w="12700" cap="flat" cmpd="sng" algn="ctr">
                      <a:solidFill>
                        <a:srgbClr val="4080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80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F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Компонент SQL Server Database Engine включает компонент Компонент Database Engine, основную службу для хранения, обработки и обеспечения безопасности данных, репликации, полнотекстового поиска, средств управления реляционными и XML-данными, интеграции аналитики с базами данных и интеграции PolyBase для доступа к Hadoop и другим разнородным источникам данных, а также сервер Data Quality Services (DQS).</a:t>
                      </a:r>
                    </a:p>
                  </a:txBody>
                  <a:tcPr marL="10031" marR="10031" marT="5016" marB="5016">
                    <a:lnL w="12700" cap="flat" cmpd="sng" algn="ctr">
                      <a:solidFill>
                        <a:srgbClr val="40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84100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Службы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Analysis Services</a:t>
                      </a:r>
                    </a:p>
                  </a:txBody>
                  <a:tcPr marL="10031" marR="10031" marT="5016" marB="5016">
                    <a:lnL w="12700" cap="flat" cmpd="sng" algn="ctr">
                      <a:solidFill>
                        <a:srgbClr val="E0DF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F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C8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Службы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Analysis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Services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содержит средства создания приложений оперативной аналитической обработки (OLAP) и приложений интеллектуального анализа данных, а также средства управления ими.</a:t>
                      </a:r>
                    </a:p>
                  </a:txBody>
                  <a:tcPr marL="10031" marR="10031" marT="5016" marB="5016">
                    <a:lnL w="1270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54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86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Выбор компонентов </a:t>
            </a:r>
            <a:r>
              <a:rPr lang="en-US" b="1" dirty="0"/>
              <a:t>SQL Server</a:t>
            </a:r>
          </a:p>
        </p:txBody>
      </p:sp>
      <p:graphicFrame>
        <p:nvGraphicFramePr>
          <p:cNvPr id="7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8670739"/>
              </p:ext>
            </p:extLst>
          </p:nvPr>
        </p:nvGraphicFramePr>
        <p:xfrm>
          <a:off x="323528" y="1752600"/>
          <a:ext cx="8568952" cy="3992548"/>
        </p:xfrm>
        <a:graphic>
          <a:graphicData uri="http://schemas.openxmlformats.org/drawingml/2006/table">
            <a:tbl>
              <a:tblPr/>
              <a:tblGrid>
                <a:gridCol w="2105000"/>
                <a:gridCol w="6463952"/>
              </a:tblGrid>
              <a:tr h="2108448"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Службы </a:t>
                      </a:r>
                      <a:r>
                        <a:rPr lang="en-US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Reporting Services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0" marR="10160" marT="5080" marB="5080">
                    <a:lnL w="12700" cap="flat" cmpd="sng" algn="ctr">
                      <a:solidFill>
                        <a:srgbClr val="4080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80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F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Службы</a:t>
                      </a:r>
                      <a:r>
                        <a:rPr lang="en-US" sz="18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Службы </a:t>
                      </a:r>
                      <a:r>
                        <a:rPr lang="ru-RU" sz="18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Reporting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Services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включают в себя серверные и клиентские компоненты для создания, управления и развертывания табличных, матричных и 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графических 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отчетов, а также отчетов в свободной форме. 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Службы</a:t>
                      </a:r>
                      <a:r>
                        <a:rPr lang="en-US" sz="18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Reporting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Services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являются расширяемой платформой, которую можно использовать для разработки приложений отчетов.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0" marR="10160" marT="5080" marB="5080">
                    <a:lnL w="12700" cap="flat" cmpd="sng" algn="ctr">
                      <a:solidFill>
                        <a:srgbClr val="40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84100"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Службы </a:t>
                      </a:r>
                      <a:r>
                        <a:rPr lang="en-US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Integration Services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0" marR="10160" marT="5080" marB="5080">
                    <a:lnL w="12700" cap="flat" cmpd="sng" algn="ctr">
                      <a:solidFill>
                        <a:srgbClr val="E0DF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F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C8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Службы </a:t>
                      </a:r>
                      <a:r>
                        <a:rPr lang="ru-RU" sz="18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Integration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Services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представляют собой набор графических средств и программируемых объектов для перемещения, копирования и преобразования данных. Они также включают компонент</a:t>
                      </a: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Data Quality Services (DQS) 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для служб</a:t>
                      </a: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Службы</a:t>
                      </a: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Integration Services.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0" marR="10160" marT="5080" marB="5080">
                    <a:lnL w="1270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54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90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Выбор компонентов </a:t>
            </a:r>
            <a:r>
              <a:rPr lang="en-US" b="1" dirty="0"/>
              <a:t>SQL Server</a:t>
            </a:r>
          </a:p>
        </p:txBody>
      </p:sp>
      <p:graphicFrame>
        <p:nvGraphicFramePr>
          <p:cNvPr id="7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7021886"/>
              </p:ext>
            </p:extLst>
          </p:nvPr>
        </p:nvGraphicFramePr>
        <p:xfrm>
          <a:off x="323528" y="1752600"/>
          <a:ext cx="8568952" cy="4102536"/>
        </p:xfrm>
        <a:graphic>
          <a:graphicData uri="http://schemas.openxmlformats.org/drawingml/2006/table">
            <a:tbl>
              <a:tblPr/>
              <a:tblGrid>
                <a:gridCol w="2105000"/>
                <a:gridCol w="6463952"/>
              </a:tblGrid>
              <a:tr h="2108448"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Службы </a:t>
                      </a:r>
                      <a:r>
                        <a:rPr lang="en-US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Master Data Services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0" marR="10160" marT="5080" marB="5080">
                    <a:lnL w="12700" cap="flat" cmpd="sng" algn="ctr">
                      <a:solidFill>
                        <a:srgbClr val="4080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80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F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Службы Master Data Services (MDS) — это решение SQL Server по управлению основными данными. MDS можно настроить для управления любой структурой (товары, заказчики, счета). Поддерживаются иерархии, детальная настройка безопасности, транзакции, управление версиями данных и бизнес-правила, а также использование Надстройка для Excel для управления данными.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0" marR="10160" marT="5080" marB="5080">
                    <a:lnL w="12700" cap="flat" cmpd="sng" algn="ctr">
                      <a:solidFill>
                        <a:srgbClr val="40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84100"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Служба машинного обучения (в базе данных)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0" marR="10160" marT="5080" marB="5080">
                    <a:lnL w="12700" cap="flat" cmpd="sng" algn="ctr">
                      <a:solidFill>
                        <a:srgbClr val="E0DF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F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C8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Службы машинного обучения (в базе данных) поддерживают распределенные и масштабируемые решения машинного обучения, использующие корпоративные источники данных. В SQL </a:t>
                      </a:r>
                      <a:r>
                        <a:rPr lang="ru-RU" sz="18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Server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2016 поддерживался язык R. SQL </a:t>
                      </a:r>
                      <a:r>
                        <a:rPr lang="ru-RU" sz="18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Server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2017 поддерживает R и </a:t>
                      </a:r>
                      <a:r>
                        <a:rPr lang="ru-RU" sz="18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Python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0" marR="10160" marT="5080" marB="5080">
                    <a:lnL w="1270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54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93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Выбор компонентов </a:t>
            </a:r>
            <a:r>
              <a:rPr lang="en-US" b="1" dirty="0"/>
              <a:t>SQL Server</a:t>
            </a:r>
          </a:p>
        </p:txBody>
      </p:sp>
      <p:graphicFrame>
        <p:nvGraphicFramePr>
          <p:cNvPr id="7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2740560"/>
              </p:ext>
            </p:extLst>
          </p:nvPr>
        </p:nvGraphicFramePr>
        <p:xfrm>
          <a:off x="323528" y="1752600"/>
          <a:ext cx="8568952" cy="4784636"/>
        </p:xfrm>
        <a:graphic>
          <a:graphicData uri="http://schemas.openxmlformats.org/drawingml/2006/table">
            <a:tbl>
              <a:tblPr/>
              <a:tblGrid>
                <a:gridCol w="1224136"/>
                <a:gridCol w="7344816"/>
              </a:tblGrid>
              <a:tr h="1604392"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Службы 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Master Data Services</a:t>
                      </a:r>
                      <a:endParaRPr lang="ru-RU" sz="16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160" marR="10160" marT="5080" marB="5080">
                    <a:lnL w="12700" cap="flat" cmpd="sng" algn="ctr">
                      <a:solidFill>
                        <a:srgbClr val="4080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80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F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Службы </a:t>
                      </a:r>
                      <a:r>
                        <a:rPr lang="ru-RU" sz="16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Master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Data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Services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(MDS) — это решение SQL </a:t>
                      </a:r>
                      <a:r>
                        <a:rPr lang="ru-RU" sz="16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Server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по управлению основными данными. MDS можно настроить для управления любой структурой (товары, заказчики, счета). Поддерживаются иерархии, детальная настройка безопасности, транзакции, управление версиями данных и бизнес-правила, а также использование Надстройка для </a:t>
                      </a:r>
                      <a:r>
                        <a:rPr lang="ru-RU" sz="16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Excel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для управления данными.</a:t>
                      </a:r>
                    </a:p>
                  </a:txBody>
                  <a:tcPr marL="10160" marR="10160" marT="5080" marB="5080">
                    <a:lnL w="12700" cap="flat" cmpd="sng" algn="ctr">
                      <a:solidFill>
                        <a:srgbClr val="40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96144"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Служба машинного обучения (в базе данных)</a:t>
                      </a:r>
                    </a:p>
                  </a:txBody>
                  <a:tcPr marL="10160" marR="10160" marT="5080" marB="5080">
                    <a:lnL w="12700" cap="flat" cmpd="sng" algn="ctr">
                      <a:solidFill>
                        <a:srgbClr val="E0DF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F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F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Службы машинного обучения (в базе данных) поддерживают распределенные и масштабируемые решения машинного обучения, использующие корпоративные источники данных. В </a:t>
                      </a:r>
                      <a:endParaRPr lang="en-US" sz="1600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SQL </a:t>
                      </a:r>
                      <a:r>
                        <a:rPr lang="ru-RU" sz="16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Server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2016 поддерживался язык R. SQL </a:t>
                      </a:r>
                      <a:r>
                        <a:rPr lang="ru-RU" sz="16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Server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2017 поддерживает R и </a:t>
                      </a:r>
                      <a:r>
                        <a:rPr lang="ru-RU" sz="16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Python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10160" marR="10160" marT="5080" marB="5080">
                    <a:lnL w="1270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84100"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Сервер машинного обучения (автономный)</a:t>
                      </a:r>
                    </a:p>
                  </a:txBody>
                  <a:tcPr marL="10160" marR="10160" marT="5080" marB="5080">
                    <a:lnL w="12700" cap="flat" cmpd="sng" algn="ctr">
                      <a:solidFill>
                        <a:srgbClr val="E0DF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F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C8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Сервер машинного обучения (автономный) поддерживает развертывание распределенных масштабируемых решений машинного обучения на множестве платформ и использование разных корпоративных источников данных, включая </a:t>
                      </a:r>
                      <a:r>
                        <a:rPr lang="ru-RU" sz="16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Linux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и </a:t>
                      </a:r>
                      <a:r>
                        <a:rPr lang="ru-RU" sz="16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Hadoop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 В SQL </a:t>
                      </a:r>
                      <a:r>
                        <a:rPr lang="ru-RU" sz="16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Server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2016 поддерживался язык R. SQL </a:t>
                      </a:r>
                      <a:r>
                        <a:rPr lang="ru-RU" sz="16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Server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2017 поддерживает R и </a:t>
                      </a:r>
                      <a:r>
                        <a:rPr lang="ru-RU" sz="1600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Python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10160" marR="10160" marT="5080" marB="5080">
                    <a:lnL w="1270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D1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54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91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>3 </a:t>
            </a:r>
            <a:r>
              <a:rPr lang="ru-RU" sz="3200" b="1" dirty="0"/>
              <a:t>Инструменты и методы управления базами данных </a:t>
            </a:r>
            <a:endParaRPr lang="ru-RU" sz="320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/>
              <a:t>ВВЕДЕНИЕ В АДМИНИСТРИРОВАНИЕ БАЗ ДАННЫХ </a:t>
            </a:r>
            <a:r>
              <a:rPr lang="en-US" b="1" dirty="0"/>
              <a:t>SQL SERVER</a:t>
            </a:r>
            <a:r>
              <a:rPr lang="ru-RU" b="1" dirty="0"/>
              <a:t> 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01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SQL Server Management Studio </a:t>
            </a:r>
            <a:endParaRPr lang="ru-RU" sz="3200" dirty="0"/>
          </a:p>
        </p:txBody>
      </p:sp>
      <p:sp>
        <p:nvSpPr>
          <p:cNvPr id="7" name="Текст 6"/>
          <p:cNvSpPr>
            <a:spLocks noGrp="1"/>
          </p:cNvSpPr>
          <p:nvPr>
            <p:ph idx="1"/>
          </p:nvPr>
        </p:nvSpPr>
        <p:spPr>
          <a:xfrm>
            <a:off x="323528" y="1752600"/>
            <a:ext cx="8363272" cy="4628728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SQL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Server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Studio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(SSMS) является основным инструментом управления базами данных для серверов баз данных SQL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Server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Он представляет собой графический пользовательский интерфейс (GUI) и интерфейс сценариев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Transact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-SQL для управления компонентом ядра базы данных и базами данных. Кроме того, можно использовать SSMS, чтобы управлять экземплярами SSAS, SSIS и SSRS, а также базами данных на базе облака в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Microsoft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Azure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SQL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Database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23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инструментов для управления </a:t>
            </a:r>
            <a:endParaRPr lang="ru-RU" sz="3200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7876992"/>
              </p:ext>
            </p:extLst>
          </p:nvPr>
        </p:nvGraphicFramePr>
        <p:xfrm>
          <a:off x="323528" y="1752600"/>
          <a:ext cx="8568952" cy="4555914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872208"/>
                <a:gridCol w="6696744"/>
              </a:tblGrid>
              <a:tr h="16043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SQL Profiler </a:t>
                      </a:r>
                      <a:endParaRPr lang="ru-RU" sz="1100" b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165" marR="5416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Можно использовать SQL </a:t>
                      </a:r>
                      <a:r>
                        <a:rPr lang="ru-RU" sz="1600" b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Profiler</a:t>
                      </a:r>
                      <a:r>
                        <a:rPr lang="ru-RU" sz="16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случаях, когда необходимо изучить работу базы данных SQL </a:t>
                      </a:r>
                      <a:r>
                        <a:rPr lang="ru-RU" sz="1600" b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Server</a:t>
                      </a:r>
                      <a:r>
                        <a:rPr lang="ru-RU" sz="16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или для записи трассировки. Это позволяет исследовать и устранять проблемы, а также оптимизировать конфигурацию базы данных на основе фактических моделей использования. Однако в настоящее время этот инструмент является устаревшим и заменен расширенными событиями. </a:t>
                      </a:r>
                      <a:endParaRPr lang="ru-RU" sz="1100" b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165" marR="54165" marT="0" marB="0"/>
                </a:tc>
              </a:tr>
              <a:tr h="14711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SQL Server Database Engine Tuning Advisor </a:t>
                      </a:r>
                      <a:endParaRPr lang="ru-RU" sz="1100" b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165" marR="5416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Помощник по настройке ядра СУБД SQL Server (DTA). Правильно оптимизированная база данных использует индексы и другие структуры для повышения производительности запросов. DTA дает рекомендации на основе анализа типичных рабочих нагрузок базы данных и может служить полезной отправной точкой для оптимизации баз данных. </a:t>
                      </a:r>
                      <a:endParaRPr lang="ru-RU" sz="1100" b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165" marR="54165" marT="0" marB="0"/>
                </a:tc>
              </a:tr>
              <a:tr h="6344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SQL Server Import and Export </a:t>
                      </a:r>
                      <a:endParaRPr lang="ru-RU" sz="1100" b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165" marR="541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Этот инструмент представляет собой графический мастер, который упрощает процесс передачи данных в базу данных или из базы данных</a:t>
                      </a:r>
                      <a:endParaRPr lang="ru-RU" sz="11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165" marR="54165" marT="0" marB="0"/>
                </a:tc>
              </a:tr>
              <a:tr h="8459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Sqlcmd utility </a:t>
                      </a:r>
                      <a:endParaRPr lang="ru-RU" sz="1100" b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165" marR="541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Произносится "SQL </a:t>
                      </a:r>
                      <a:r>
                        <a:rPr lang="ru-RU" sz="1600" b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Command</a:t>
                      </a:r>
                      <a:r>
                        <a:rPr lang="ru-RU" sz="16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". Это инструмент командной строки, который можно использовать для подключения к экземпляру SQL </a:t>
                      </a:r>
                      <a:r>
                        <a:rPr lang="ru-RU" sz="1600" b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Server</a:t>
                      </a:r>
                      <a:r>
                        <a:rPr lang="ru-RU" sz="16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запускать инструкции </a:t>
                      </a:r>
                      <a:r>
                        <a:rPr lang="ru-RU" sz="1600" b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Transact</a:t>
                      </a:r>
                      <a:r>
                        <a:rPr lang="ru-RU" sz="16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-SQL или сценарии</a:t>
                      </a:r>
                      <a:endParaRPr lang="ru-RU" sz="11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165" marR="54165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198688" y="1752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81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Использование </a:t>
            </a:r>
            <a:r>
              <a:rPr lang="ru-RU" b="1" dirty="0" err="1"/>
              <a:t>Transact</a:t>
            </a:r>
            <a:r>
              <a:rPr lang="ru-RU" b="1" dirty="0"/>
              <a:t>-SQL для выполнения задач управления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52600"/>
            <a:ext cx="8507288" cy="510540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Можно выполнять большинство административных задач в среде SSMS с помощью графического пользовательского интерфейса. Однако некоторые задачи могут быть выполнены только с помощью инструкций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Transact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-SQL; и даже если задача может быть выполнена в графическом интерфейсе, целесообразно использовать код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Transact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-SQL, который может быть сохранен в виде сценария и повторно выполняться (или запускаться автоматически с помощью планировщика). 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Большинство графических интерфейсов в SSMS имеют кнопку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Script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с помощью которой автоматически генерируется эквивалентный код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Transact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-SQL.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6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Команды </a:t>
            </a:r>
            <a:r>
              <a:rPr lang="en-US" dirty="0"/>
              <a:t>Transact-SQL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28800"/>
            <a:ext cx="8784976" cy="522920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Инструкции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языка DDL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Например, можно использовать инструкции «CREATE DATABASE» или «DROP DATABASE» для создания БД или для удаления базы данных.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Системные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хранимые процедуры и функции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SQL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Server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предоставляет системные хранимые процедуры и функции, которые инкапсулируют общие задачи настройки и управления системы. Например, можно использовать системную хранимую процедуру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sp_configure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задания параметров конфигурации экземпляра SQL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Server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DBCC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Database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Commands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Команды DBCC используются для выполнения конкретных задач по настройке и обслуживанию, а также для выполнения проверок в базе данных. Например, можно использовать команду DBCC CHECKDB для проверки физической и логической целостности объектов в базе данных.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6188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20</TotalTime>
  <Words>1276</Words>
  <Application>Microsoft Office PowerPoint</Application>
  <PresentationFormat>Экран (4:3)</PresentationFormat>
  <Paragraphs>121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Аптека</vt:lpstr>
      <vt:lpstr>ВВЕДЕНИЕ В АДМИНИСТРИРОВАНИЕ БАЗ ДАННЫХ SQL SERVER </vt:lpstr>
      <vt:lpstr>Презентация PowerPoint</vt:lpstr>
      <vt:lpstr>1 Обязанности и задачи DBA </vt:lpstr>
      <vt:lpstr>1.1 Основные требования, предъявляемые к администраторам баз данных </vt:lpstr>
      <vt:lpstr>Общие задачи администрирования баз данных </vt:lpstr>
      <vt:lpstr>Подготовка баз данных и серверов баз данных</vt:lpstr>
      <vt:lpstr>Сохранение файлов баз данных и объектов</vt:lpstr>
      <vt:lpstr>Импорт и экспорт данных</vt:lpstr>
      <vt:lpstr>Применение безопасности к данным</vt:lpstr>
      <vt:lpstr>Мониторинг и устранение неполадок систем баз данных</vt:lpstr>
      <vt:lpstr>Документирование процедур управления базой данных</vt:lpstr>
      <vt:lpstr>Презентация PowerPoint</vt:lpstr>
      <vt:lpstr>2 Обзор платформы SQL Server </vt:lpstr>
      <vt:lpstr>выпуски SQL Server</vt:lpstr>
      <vt:lpstr>Доступные выпуски  SQL Server 2017</vt:lpstr>
      <vt:lpstr>Сравнение выпусков  SQL Server 2017</vt:lpstr>
      <vt:lpstr>Сравнение выпусков  SQL Server 2017</vt:lpstr>
      <vt:lpstr>Выбор компонентов SQL Server</vt:lpstr>
      <vt:lpstr>Выбор компонентов SQL Server</vt:lpstr>
      <vt:lpstr>Выбор компонентов SQL Server</vt:lpstr>
      <vt:lpstr>Выбор компонентов SQL Server</vt:lpstr>
      <vt:lpstr>3 Инструменты и методы управления базами данных </vt:lpstr>
      <vt:lpstr>SQL Server Management Studio </vt:lpstr>
      <vt:lpstr>инструментов для управления </vt:lpstr>
      <vt:lpstr>Использование Transact-SQL для выполнения задач управления </vt:lpstr>
      <vt:lpstr>Команды Transact-SQL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АДМИНИСТРИРОВАНИЕ БАЗ ДАННЫХ SQL SERVER </dc:title>
  <dc:creator>Indira</dc:creator>
  <cp:lastModifiedBy>Indira</cp:lastModifiedBy>
  <cp:revision>10</cp:revision>
  <cp:lastPrinted>2020-02-04T02:17:18Z</cp:lastPrinted>
  <dcterms:created xsi:type="dcterms:W3CDTF">2020-02-04T01:53:22Z</dcterms:created>
  <dcterms:modified xsi:type="dcterms:W3CDTF">2020-02-04T02:17:27Z</dcterms:modified>
</cp:coreProperties>
</file>