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63" r:id="rId13"/>
    <p:sldId id="262" r:id="rId14"/>
    <p:sldId id="266" r:id="rId15"/>
    <p:sldId id="257" r:id="rId16"/>
    <p:sldId id="264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19.03.2016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19.03.2016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19.03.2016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19.03.2016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19.03.2016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5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19.03.2016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kk.wikipedia.org/wiki/%D0%AD%D1%80%D0%BE%D0%B7%D0%B8%D1%8F" TargetMode="External"/><Relationship Id="rId2" Type="http://schemas.openxmlformats.org/officeDocument/2006/relationships/hyperlink" Target="https://kk.wikipedia.org/wiki/%D0%9B%D0%B0%D1%82%D1%8B%D0%BD_%D1%82%D1%96%D0%BB%D1%96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kk.wikipedia.org/wiki/%D0%A8%D0%B0%D0%B1%D1%8B%D0%BD%D0%B4%D1%8B%D2%9B" TargetMode="External"/><Relationship Id="rId3" Type="http://schemas.openxmlformats.org/officeDocument/2006/relationships/hyperlink" Target="https://kk.wikipedia.org/w/index.php?title=%D0%A2%D0%B5%D1%85%D0%BD%D0%B8%D0%BA%D0%B0%D0%BB%D1%8B%D2%9B_%D1%88%D0%B0%D1%80%D0%B0&amp;action=edit&amp;redlink=1" TargetMode="External"/><Relationship Id="rId7" Type="http://schemas.openxmlformats.org/officeDocument/2006/relationships/hyperlink" Target="https://kk.wikipedia.org/wiki/%D0%A2%D0%BE%D0%BF%D1%8B%D1%80%D0%B0%D2%9B" TargetMode="External"/><Relationship Id="rId2" Type="http://schemas.openxmlformats.org/officeDocument/2006/relationships/hyperlink" Target="https://kk.wikipedia.org/wiki/%D0%A8%D0%B0%D1%80%D1%83%D0%B0%D1%88%D1%8B%D0%BB%D1%8B%D2%9B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kk.wikipedia.org/wiki/%D0%A5%D0%B8%D0%BC%D0%B8%D1%8F%D0%BB%D1%8B%D2%9B_%D0%BC%D0%B5%D0%BB%D0%B8%D0%BE%D1%80%D0%B0%D1%86%D0%B8%D1%8F" TargetMode="External"/><Relationship Id="rId5" Type="http://schemas.openxmlformats.org/officeDocument/2006/relationships/hyperlink" Target="https://kk.wikipedia.org/wiki/%D0%90%D0%B3%D1%80%D0%BE%D0%BC%D0%B5%D0%BB%D0%B8%D0%BE%D1%80%D0%B0%D1%86%D0%B8%D1%8F" TargetMode="External"/><Relationship Id="rId4" Type="http://schemas.openxmlformats.org/officeDocument/2006/relationships/hyperlink" Target="https://kk.wikipedia.org/wiki/%D0%9E%D1%80%D0%BC%D0%B0%D0%BD" TargetMode="External"/><Relationship Id="rId9" Type="http://schemas.openxmlformats.org/officeDocument/2006/relationships/hyperlink" Target="https://kk.wikipedia.org/wiki/%D0%A1%D1%83%D2%9B%D0%BE%D0%B9%D0%BC%D0%B0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cvetutcvety.ru/wp-content/uploads/2012/01/ximicheskaya-melioraciya-pochv.jpg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cvetutcvety.ru/wp-content/uploads/2012/01/izvestkovanie-pochv.jpg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cvetutcvety.ru/wp-content/uploads/2012/01/gipsovanie-pochv.jpg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5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836712"/>
            <a:ext cx="8458200" cy="2663702"/>
          </a:xfrm>
        </p:spPr>
        <p:txBody>
          <a:bodyPr>
            <a:noAutofit/>
          </a:bodyPr>
          <a:lstStyle/>
          <a:p>
            <a:pPr algn="ctr"/>
            <a:r>
              <a:rPr lang="kk-KZ" sz="6600" cap="none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Химиялық мелиорация</a:t>
            </a:r>
            <a:endParaRPr lang="ru-RU" sz="6600" cap="none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09" name="Picture 1" descr="C:\Users\User\Desktop\скачанные файлы (4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3429000"/>
            <a:ext cx="6552728" cy="3096344"/>
          </a:xfrm>
          <a:prstGeom prst="rect">
            <a:avLst/>
          </a:prstGeom>
          <a:noFill/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88640"/>
            <a:ext cx="8686800" cy="5891485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Мелиорация</a:t>
            </a:r>
            <a:r>
              <a:rPr lang="ru-RU" dirty="0" smtClean="0">
                <a:solidFill>
                  <a:srgbClr val="00B050"/>
                </a:solidFill>
              </a:rPr>
              <a:t>(</a:t>
            </a:r>
            <a:r>
              <a:rPr lang="ru-RU" dirty="0" smtClean="0">
                <a:solidFill>
                  <a:srgbClr val="00B050"/>
                </a:solidFill>
                <a:hlinkClick r:id="rId2" tooltip="Латын тілі"/>
              </a:rPr>
              <a:t>лат.</a:t>
            </a:r>
            <a:r>
              <a:rPr lang="ru-RU" dirty="0" smtClean="0">
                <a:solidFill>
                  <a:srgbClr val="00B050"/>
                </a:solidFill>
              </a:rPr>
              <a:t> </a:t>
            </a:r>
            <a:r>
              <a:rPr lang="en-US" i="1" dirty="0" err="1" smtClean="0">
                <a:solidFill>
                  <a:srgbClr val="00B050"/>
                </a:solidFill>
              </a:rPr>
              <a:t>melioratio</a:t>
            </a:r>
            <a:r>
              <a:rPr lang="en-US" dirty="0" smtClean="0">
                <a:solidFill>
                  <a:srgbClr val="00B050"/>
                </a:solidFill>
              </a:rPr>
              <a:t> – </a:t>
            </a:r>
            <a:r>
              <a:rPr lang="ru-RU" dirty="0" err="1" smtClean="0">
                <a:solidFill>
                  <a:srgbClr val="00B050"/>
                </a:solidFill>
              </a:rPr>
              <a:t>жақсарту</a:t>
            </a:r>
            <a:r>
              <a:rPr lang="ru-RU" dirty="0" smtClean="0">
                <a:solidFill>
                  <a:srgbClr val="00B050"/>
                </a:solidFill>
              </a:rPr>
              <a:t>)— </a:t>
            </a:r>
            <a:r>
              <a:rPr lang="ru-RU" dirty="0" err="1" smtClean="0">
                <a:solidFill>
                  <a:srgbClr val="00B050"/>
                </a:solidFill>
              </a:rPr>
              <a:t>жерді</a:t>
            </a:r>
            <a:r>
              <a:rPr lang="ru-RU" dirty="0" smtClean="0">
                <a:solidFill>
                  <a:srgbClr val="00B050"/>
                </a:solidFill>
              </a:rPr>
              <a:t> </a:t>
            </a:r>
            <a:r>
              <a:rPr lang="ru-RU" dirty="0" err="1" smtClean="0">
                <a:solidFill>
                  <a:srgbClr val="00B050"/>
                </a:solidFill>
              </a:rPr>
              <a:t>жақсартуға бағытталған техникалық және шаруашылық-ұйымдастырушылық шаралар</a:t>
            </a:r>
            <a:r>
              <a:rPr lang="ru-RU" dirty="0" smtClean="0">
                <a:solidFill>
                  <a:srgbClr val="00B050"/>
                </a:solidFill>
              </a:rPr>
              <a:t> </a:t>
            </a:r>
            <a:r>
              <a:rPr lang="ru-RU" dirty="0" err="1" smtClean="0">
                <a:solidFill>
                  <a:srgbClr val="00B050"/>
                </a:solidFill>
              </a:rPr>
              <a:t>жиынтығы.</a:t>
            </a:r>
            <a:r>
              <a:rPr lang="ru-RU" dirty="0" smtClean="0">
                <a:solidFill>
                  <a:srgbClr val="00B050"/>
                </a:solidFill>
              </a:rPr>
              <a:t> </a:t>
            </a:r>
            <a:r>
              <a:rPr lang="ru-RU" dirty="0" err="1" smtClean="0">
                <a:solidFill>
                  <a:srgbClr val="00B050"/>
                </a:solidFill>
              </a:rPr>
              <a:t>Топырақты сумен</a:t>
            </a:r>
            <a:r>
              <a:rPr lang="ru-RU" dirty="0" smtClean="0">
                <a:solidFill>
                  <a:srgbClr val="00B050"/>
                </a:solidFill>
              </a:rPr>
              <a:t>, </a:t>
            </a:r>
            <a:r>
              <a:rPr lang="ru-RU" dirty="0" err="1" smtClean="0">
                <a:solidFill>
                  <a:srgbClr val="00B050"/>
                </a:solidFill>
              </a:rPr>
              <a:t>ауамен</a:t>
            </a:r>
            <a:r>
              <a:rPr lang="ru-RU" dirty="0" smtClean="0">
                <a:solidFill>
                  <a:srgbClr val="00B050"/>
                </a:solidFill>
              </a:rPr>
              <a:t>, </a:t>
            </a:r>
            <a:r>
              <a:rPr lang="ru-RU" dirty="0" err="1" smtClean="0">
                <a:solidFill>
                  <a:srgbClr val="00B050"/>
                </a:solidFill>
              </a:rPr>
              <a:t>қоректік заттармен</a:t>
            </a:r>
            <a:r>
              <a:rPr lang="ru-RU" dirty="0" smtClean="0">
                <a:solidFill>
                  <a:srgbClr val="00B050"/>
                </a:solidFill>
              </a:rPr>
              <a:t> </a:t>
            </a:r>
            <a:r>
              <a:rPr lang="ru-RU" dirty="0" err="1" smtClean="0">
                <a:solidFill>
                  <a:srgbClr val="00B050"/>
                </a:solidFill>
              </a:rPr>
              <a:t>қамтамасыз ету</a:t>
            </a:r>
            <a:r>
              <a:rPr lang="ru-RU" dirty="0" smtClean="0">
                <a:solidFill>
                  <a:srgbClr val="00B050"/>
                </a:solidFill>
              </a:rPr>
              <a:t> </a:t>
            </a:r>
            <a:r>
              <a:rPr lang="ru-RU" dirty="0" err="1" smtClean="0">
                <a:solidFill>
                  <a:srgbClr val="00B050"/>
                </a:solidFill>
              </a:rPr>
              <a:t>тәртібін жақсартуға, </a:t>
            </a:r>
            <a:r>
              <a:rPr lang="ru-RU" dirty="0" smtClean="0">
                <a:solidFill>
                  <a:srgbClr val="00B050"/>
                </a:solidFill>
              </a:rPr>
              <a:t>оны </a:t>
            </a:r>
            <a:r>
              <a:rPr lang="ru-RU" dirty="0" err="1" smtClean="0">
                <a:solidFill>
                  <a:srgbClr val="00B050"/>
                </a:solidFill>
              </a:rPr>
              <a:t>жел</a:t>
            </a:r>
            <a:r>
              <a:rPr lang="ru-RU" dirty="0" smtClean="0">
                <a:solidFill>
                  <a:srgbClr val="00B050"/>
                </a:solidFill>
              </a:rPr>
              <a:t>, су </a:t>
            </a:r>
            <a:r>
              <a:rPr lang="ru-RU" dirty="0" err="1" smtClean="0">
                <a:solidFill>
                  <a:srgbClr val="00B050"/>
                </a:solidFill>
                <a:hlinkClick r:id="rId3" tooltip="Эрозия"/>
              </a:rPr>
              <a:t>эрозиясы</a:t>
            </a:r>
            <a:r>
              <a:rPr lang="ru-RU" dirty="0" err="1" smtClean="0">
                <a:solidFill>
                  <a:srgbClr val="00B050"/>
                </a:solidFill>
              </a:rPr>
              <a:t>сияқты қатерлі құбылыстардан қорғауға мүмкіндік береді</a:t>
            </a:r>
            <a:r>
              <a:rPr lang="ru-RU" dirty="0" smtClean="0">
                <a:solidFill>
                  <a:srgbClr val="00B050"/>
                </a:solidFill>
              </a:rPr>
              <a:t>. </a:t>
            </a:r>
            <a:r>
              <a:rPr lang="ru-RU" dirty="0" err="1" smtClean="0">
                <a:solidFill>
                  <a:srgbClr val="00B050"/>
                </a:solidFill>
              </a:rPr>
              <a:t>Мұның негізінде</a:t>
            </a:r>
            <a:r>
              <a:rPr lang="ru-RU" dirty="0" smtClean="0">
                <a:solidFill>
                  <a:srgbClr val="00B050"/>
                </a:solidFill>
              </a:rPr>
              <a:t> </a:t>
            </a:r>
            <a:r>
              <a:rPr lang="ru-RU" dirty="0" err="1" smtClean="0">
                <a:solidFill>
                  <a:srgbClr val="00B050"/>
                </a:solidFill>
              </a:rPr>
              <a:t>ауыл</a:t>
            </a:r>
            <a:r>
              <a:rPr lang="ru-RU" dirty="0" smtClean="0">
                <a:solidFill>
                  <a:srgbClr val="00B050"/>
                </a:solidFill>
              </a:rPr>
              <a:t> </a:t>
            </a:r>
            <a:r>
              <a:rPr lang="ru-RU" dirty="0" err="1" smtClean="0">
                <a:solidFill>
                  <a:srgbClr val="00B050"/>
                </a:solidFill>
              </a:rPr>
              <a:t>шаруашылық дақылдары </a:t>
            </a:r>
            <a:r>
              <a:rPr lang="ru-RU" dirty="0" smtClean="0">
                <a:solidFill>
                  <a:srgbClr val="00B050"/>
                </a:solidFill>
              </a:rPr>
              <a:t>мен мал </a:t>
            </a:r>
            <a:r>
              <a:rPr lang="ru-RU" dirty="0" err="1" smtClean="0">
                <a:solidFill>
                  <a:srgbClr val="00B050"/>
                </a:solidFill>
              </a:rPr>
              <a:t>азығы ретінде</a:t>
            </a:r>
            <a:r>
              <a:rPr lang="ru-RU" dirty="0" smtClean="0">
                <a:solidFill>
                  <a:srgbClr val="00B050"/>
                </a:solidFill>
              </a:rPr>
              <a:t> </a:t>
            </a:r>
            <a:r>
              <a:rPr lang="ru-RU" dirty="0" err="1" smtClean="0">
                <a:solidFill>
                  <a:srgbClr val="00B050"/>
                </a:solidFill>
              </a:rPr>
              <a:t>өсірілетін шөптерден ұдайы </a:t>
            </a:r>
            <a:r>
              <a:rPr lang="ru-RU" dirty="0" smtClean="0">
                <a:solidFill>
                  <a:srgbClr val="00B050"/>
                </a:solidFill>
              </a:rPr>
              <a:t>мол </a:t>
            </a:r>
            <a:r>
              <a:rPr lang="ru-RU" dirty="0" err="1" smtClean="0">
                <a:solidFill>
                  <a:srgbClr val="00B050"/>
                </a:solidFill>
              </a:rPr>
              <a:t>өнім алуға болады</a:t>
            </a:r>
            <a:r>
              <a:rPr lang="ru-RU" dirty="0" smtClean="0">
                <a:solidFill>
                  <a:srgbClr val="00B050"/>
                </a:solidFill>
              </a:rPr>
              <a:t>. </a:t>
            </a:r>
            <a:r>
              <a:rPr lang="ru-RU" dirty="0" err="1" smtClean="0">
                <a:solidFill>
                  <a:srgbClr val="00B050"/>
                </a:solidFill>
              </a:rPr>
              <a:t>Мелиорацияның Қазақстан үшін айрықша мәні </a:t>
            </a:r>
            <a:r>
              <a:rPr lang="ru-RU" dirty="0" smtClean="0">
                <a:solidFill>
                  <a:srgbClr val="00B050"/>
                </a:solidFill>
              </a:rPr>
              <a:t>бар: республика </a:t>
            </a:r>
            <a:r>
              <a:rPr lang="ru-RU" dirty="0" err="1" smtClean="0">
                <a:solidFill>
                  <a:srgbClr val="00B050"/>
                </a:solidFill>
              </a:rPr>
              <a:t>жерінің басым</a:t>
            </a:r>
            <a:r>
              <a:rPr lang="ru-RU" dirty="0" smtClean="0">
                <a:solidFill>
                  <a:srgbClr val="00B050"/>
                </a:solidFill>
              </a:rPr>
              <a:t> </a:t>
            </a:r>
            <a:r>
              <a:rPr lang="ru-RU" dirty="0" err="1" smtClean="0">
                <a:solidFill>
                  <a:srgbClr val="00B050"/>
                </a:solidFill>
              </a:rPr>
              <a:t>бөлігін шөлді</a:t>
            </a:r>
            <a:r>
              <a:rPr lang="ru-RU" dirty="0" smtClean="0">
                <a:solidFill>
                  <a:srgbClr val="00B050"/>
                </a:solidFill>
              </a:rPr>
              <a:t>, </a:t>
            </a:r>
            <a:r>
              <a:rPr lang="ru-RU" dirty="0" err="1" smtClean="0">
                <a:solidFill>
                  <a:srgbClr val="00B050"/>
                </a:solidFill>
              </a:rPr>
              <a:t>шөлейтті және жартылай</a:t>
            </a:r>
            <a:r>
              <a:rPr lang="ru-RU" dirty="0" smtClean="0">
                <a:solidFill>
                  <a:srgbClr val="00B050"/>
                </a:solidFill>
              </a:rPr>
              <a:t> </a:t>
            </a:r>
            <a:r>
              <a:rPr lang="ru-RU" dirty="0" err="1" smtClean="0">
                <a:solidFill>
                  <a:srgbClr val="00B050"/>
                </a:solidFill>
              </a:rPr>
              <a:t>шөлейтті аймақтар алып</a:t>
            </a:r>
            <a:r>
              <a:rPr lang="ru-RU" dirty="0" smtClean="0">
                <a:solidFill>
                  <a:srgbClr val="00B050"/>
                </a:solidFill>
              </a:rPr>
              <a:t> </a:t>
            </a:r>
            <a:r>
              <a:rPr lang="ru-RU" dirty="0" err="1" smtClean="0">
                <a:solidFill>
                  <a:srgbClr val="00B050"/>
                </a:solidFill>
              </a:rPr>
              <a:t>жатыр</a:t>
            </a:r>
            <a:r>
              <a:rPr lang="ru-RU" dirty="0" smtClean="0">
                <a:solidFill>
                  <a:srgbClr val="00B050"/>
                </a:solidFill>
              </a:rPr>
              <a:t>.</a:t>
            </a:r>
            <a:endParaRPr lang="ru-RU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88640"/>
            <a:ext cx="8991600" cy="6669360"/>
          </a:xfrm>
        </p:spPr>
        <p:txBody>
          <a:bodyPr>
            <a:noAutofit/>
          </a:bodyPr>
          <a:lstStyle/>
          <a:p>
            <a:r>
              <a:rPr lang="ru-RU" sz="23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Мелиорация - 1) </a:t>
            </a:r>
            <a:r>
              <a:rPr lang="ru-RU" sz="23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табиғи </a:t>
            </a:r>
            <a:r>
              <a:rPr lang="ru-RU" sz="23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органы (</a:t>
            </a:r>
            <a:r>
              <a:rPr lang="ru-RU" sz="23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ең алдымен</a:t>
            </a:r>
            <a:r>
              <a:rPr lang="ru-RU" sz="23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ауылшаруашылық жерлерін</a:t>
            </a:r>
            <a:r>
              <a:rPr lang="ru-RU" sz="23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3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жақсартудың ғылыми негізде</a:t>
            </a:r>
            <a:r>
              <a:rPr lang="ru-RU" sz="23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ұйымдастырылатын</a:t>
            </a:r>
            <a:r>
              <a:rPr lang="ru-RU" sz="23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3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  <a:hlinkClick r:id="rId2" tooltip="Шаруашылық"/>
              </a:rPr>
              <a:t>шаруашылық</a:t>
            </a:r>
            <a:r>
              <a:rPr lang="ru-RU" sz="23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3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3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2300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3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  <a:hlinkClick r:id="rId3" tooltip="Техникалық шара (мұндай бет жоқ)"/>
              </a:rPr>
              <a:t>    </a:t>
            </a:r>
            <a:r>
              <a:rPr lang="ru-RU" sz="23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  <a:hlinkClick r:id="rId3" tooltip="Техникалық шара (мұндай бет жоқ)"/>
              </a:rPr>
              <a:t>техникалық </a:t>
            </a:r>
            <a:r>
              <a:rPr lang="ru-RU" sz="23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  <a:hlinkClick r:id="rId3" tooltip="Техникалық шара (мұндай бет жоқ)"/>
              </a:rPr>
              <a:t>шаралары</a:t>
            </a:r>
            <a:r>
              <a:rPr lang="ru-RU" sz="23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. М. — </a:t>
            </a:r>
            <a:r>
              <a:rPr lang="ru-RU" sz="23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суландыру</a:t>
            </a:r>
            <a:r>
              <a:rPr lang="ru-RU" sz="23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3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құрғату</a:t>
            </a:r>
            <a:r>
              <a:rPr lang="ru-RU" sz="23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3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  <a:hlinkClick r:id="rId4" tooltip="Орман"/>
              </a:rPr>
              <a:t>орман</a:t>
            </a:r>
            <a:r>
              <a:rPr lang="ru-RU" sz="23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3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мелиорациясы</a:t>
            </a:r>
            <a:r>
              <a:rPr lang="ru-RU" sz="23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3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  <a:hlinkClick r:id="rId5" tooltip="Агромелиорация"/>
              </a:rPr>
              <a:t>агромелиорация</a:t>
            </a:r>
            <a:r>
              <a:rPr lang="ru-RU" sz="23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3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  <a:hlinkClick r:id="rId6" tooltip="Химиялық мелиорация"/>
              </a:rPr>
              <a:t>химиялық </a:t>
            </a:r>
            <a:r>
              <a:rPr lang="ru-RU" sz="23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  <a:hlinkClick r:id="rId6" tooltip="Химиялық мелиорация"/>
              </a:rPr>
              <a:t>мелиорация</a:t>
            </a:r>
            <a:r>
              <a:rPr lang="ru-RU" sz="23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3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және </a:t>
            </a:r>
            <a:r>
              <a:rPr lang="ru-RU" sz="23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т.б. </a:t>
            </a:r>
            <a:r>
              <a:rPr lang="ru-RU" sz="23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23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бөлінеді.</a:t>
            </a:r>
            <a:r>
              <a:rPr lang="ru-RU" sz="23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Жердің құнарлылығын ұзақ уақытқа көтеру немесе</a:t>
            </a:r>
            <a:r>
              <a:rPr lang="ru-RU" sz="23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аумақты жалпы</a:t>
            </a:r>
            <a:r>
              <a:rPr lang="ru-RU" sz="23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сауықтыру, жерді</a:t>
            </a:r>
            <a:r>
              <a:rPr lang="ru-RU" sz="23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айтарлықтай дәрежеде жақсарту мақсатында жасалатын</a:t>
            </a:r>
            <a:r>
              <a:rPr lang="ru-RU" sz="23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шаралар</a:t>
            </a:r>
            <a:r>
              <a:rPr lang="ru-RU" sz="23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жиынтығы; табиғатты тиімді</a:t>
            </a:r>
            <a:r>
              <a:rPr lang="ru-RU" sz="23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пайдаланудың бір</a:t>
            </a:r>
            <a:r>
              <a:rPr lang="ru-RU" sz="23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түрі.</a:t>
            </a:r>
            <a:r>
              <a:rPr lang="ru-RU" sz="23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М. </a:t>
            </a:r>
            <a:r>
              <a:rPr lang="ru-RU" sz="23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объектілеріне</a:t>
            </a:r>
            <a:r>
              <a:rPr lang="ru-RU" sz="23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3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23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ландшафт </a:t>
            </a:r>
            <a:r>
              <a:rPr lang="ru-RU" sz="23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және оның жекелеген</a:t>
            </a:r>
            <a:r>
              <a:rPr lang="ru-RU" sz="23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бөліктері </a:t>
            </a:r>
            <a:r>
              <a:rPr lang="ru-RU" sz="23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3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  <a:hlinkClick r:id="rId7" tooltip="Топырақ"/>
              </a:rPr>
              <a:t>топырақ</a:t>
            </a:r>
            <a:r>
              <a:rPr lang="ru-RU" sz="23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3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  <a:hlinkClick r:id="rId8" tooltip="Шабындық"/>
              </a:rPr>
              <a:t>шабындық</a:t>
            </a:r>
            <a:r>
              <a:rPr lang="ru-RU" sz="23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3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  <a:hlinkClick r:id="rId9" tooltip="Суқойма"/>
              </a:rPr>
              <a:t>суқоймалар</a:t>
            </a:r>
            <a:r>
              <a:rPr lang="ru-RU" sz="23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3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және </a:t>
            </a:r>
            <a:r>
              <a:rPr lang="ru-RU" sz="23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т.б.) </a:t>
            </a:r>
            <a:r>
              <a:rPr lang="ru-RU" sz="23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жатады</a:t>
            </a:r>
            <a:r>
              <a:rPr lang="ru-RU" sz="23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3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Мелиорацияны</a:t>
            </a:r>
            <a:r>
              <a:rPr lang="ru-RU" sz="23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жобалау</a:t>
            </a:r>
            <a:r>
              <a:rPr lang="ru-RU" sz="23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кезінде</a:t>
            </a:r>
            <a:r>
              <a:rPr lang="ru-RU" sz="23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ландшафттық өзгерістердің мүмкін болатын</a:t>
            </a:r>
            <a:r>
              <a:rPr lang="ru-RU" sz="23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дәл болжамын</a:t>
            </a:r>
            <a:r>
              <a:rPr lang="ru-RU" sz="23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(оның ішінде</a:t>
            </a:r>
            <a:r>
              <a:rPr lang="ru-RU" sz="23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қосалқы</a:t>
            </a:r>
            <a:r>
              <a:rPr lang="ru-RU" sz="23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3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жасаудың маңызы зор</a:t>
            </a:r>
            <a:r>
              <a:rPr lang="ru-RU" sz="23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23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оларды</a:t>
            </a:r>
            <a:r>
              <a:rPr lang="ru-RU" sz="23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есепке</a:t>
            </a:r>
            <a:r>
              <a:rPr lang="ru-RU" sz="23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алмау</a:t>
            </a:r>
            <a:r>
              <a:rPr lang="ru-RU" sz="23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кейбір</a:t>
            </a:r>
            <a:r>
              <a:rPr lang="ru-RU" sz="23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жағдайларда топырақтың қайта сорлануына</a:t>
            </a:r>
            <a:r>
              <a:rPr lang="ru-RU" sz="23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3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жердің батпақтануына және </a:t>
            </a:r>
            <a:r>
              <a:rPr lang="ru-RU" sz="23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т.б. </a:t>
            </a:r>
            <a:r>
              <a:rPr lang="ru-RU" sz="23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зардаптарға ұрындырары көміл.</a:t>
            </a:r>
            <a:r>
              <a:rPr lang="ru-RU" sz="23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Ең көп таралған гидротехникалык</a:t>
            </a:r>
            <a:r>
              <a:rPr lang="ru-RU" sz="23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М. (су </a:t>
            </a:r>
            <a:r>
              <a:rPr lang="ru-RU" sz="23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жүргісі колайсыз</a:t>
            </a:r>
            <a:r>
              <a:rPr lang="ru-RU" sz="23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жерлердің мелиорациясы</a:t>
            </a:r>
            <a:r>
              <a:rPr lang="ru-RU" sz="23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) — </a:t>
            </a:r>
            <a:r>
              <a:rPr lang="ru-RU" sz="23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топырақты суармалау</a:t>
            </a:r>
            <a:r>
              <a:rPr lang="ru-RU" sz="23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23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құрғату</a:t>
            </a:r>
            <a:r>
              <a:rPr lang="ru-RU" sz="23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3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жайылымдарды</a:t>
            </a:r>
            <a:r>
              <a:rPr lang="ru-RU" sz="23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суландыру</a:t>
            </a:r>
            <a:r>
              <a:rPr lang="ru-RU" sz="23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. </a:t>
            </a:r>
            <a:endParaRPr lang="ru-RU" sz="2300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Использование химической мелиорации почв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88640"/>
            <a:ext cx="8686800" cy="5891485"/>
          </a:xfrm>
        </p:spPr>
        <p:txBody>
          <a:bodyPr/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Топырақ реакциясы әлсіз қышқылды немесе әлсіз сілтілі болуы үшін топырақты химиялық мелиорациялайды.Қышқыл топырақтарға гипс,сілтілі топырақтарға әк шашады.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Көптеген өсімдіктер үшін топырақтың бейтарап және әлсіз қышқылды ортасы ыңғайлы.Ал кейбір өсімдіктерге қышқыл және сілтілі топырақтар дұрысырақ болып келеді.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Нейтрализация кислотности с помощью известкования кислых почв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4932040" y="260648"/>
            <a:ext cx="352839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6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Әктеу</a:t>
            </a:r>
            <a:endParaRPr lang="ru-RU" sz="6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88640"/>
            <a:ext cx="8686800" cy="5891485"/>
          </a:xfrm>
        </p:spPr>
        <p:txBody>
          <a:bodyPr/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Әктеу – қышқыл топырақтарды бейтараптау.</a:t>
            </a:r>
          </a:p>
          <a:p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2915816" y="692696"/>
            <a:ext cx="3384376" cy="1080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Әкті тыңайтқыштар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5292080" y="1484784"/>
            <a:ext cx="3384376" cy="44644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Әкке бай өндіріс қалдықтары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179512" y="1556792"/>
            <a:ext cx="3096344" cy="45365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Табиғи карбонатты жыныстар.</a:t>
            </a:r>
          </a:p>
          <a:p>
            <a:pPr algn="ctr"/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Үгінді түрінде және қатты түрінде де болады.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ca_ca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03848" y="2204864"/>
            <a:ext cx="2286016" cy="25603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404664"/>
            <a:ext cx="8686800" cy="5675461"/>
          </a:xfrm>
        </p:spPr>
        <p:txBody>
          <a:bodyPr/>
          <a:lstStyle/>
          <a:p>
            <a:r>
              <a:rPr lang="kk-KZ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Негізгі табиғи әкке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әк тас </a:t>
            </a:r>
            <a:r>
              <a:rPr lang="kk-KZ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жатады.Оның құрамында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95%</a:t>
            </a:r>
            <a:r>
              <a:rPr lang="kk-KZ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кальций карбонаты мен магний карбонаты бар.Оларды қолдану үшін алдымен үгіту қажет.Неғұрлым үгінді майда болса,соғұрлым топырақпен араласуы тез жүріп,бейтараптай	ды.</a:t>
            </a:r>
          </a:p>
          <a:p>
            <a:r>
              <a:rPr lang="kk-KZ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Сонымен қатар табиғи әкті күйдіру арқылы күйдірілген і әк алынады.Кейін ол сумен араластырылып өшірілген әкке айналады.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476672"/>
            <a:ext cx="8686800" cy="5603453"/>
          </a:xfrm>
        </p:spPr>
        <p:txBody>
          <a:bodyPr>
            <a:normAutofit fontScale="92500" lnSpcReduction="10000"/>
          </a:bodyPr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Бұл табиғи тыңайтқыштарды өндіру қиын болғандықтан,қазіргі кезде үгітілген әкті минералдарды пайдаланады.Оларға:туф,мергель, торфтытуф жатады. </a:t>
            </a:r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Әкті туфтар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өзен аңғарларында кездеседі және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95%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ға дейін карбонатты.</a:t>
            </a:r>
          </a:p>
          <a:p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Мергель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20-25%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кальций карбонаты бар,көмірқышқылды кальцийдің топырақ балшығымен және құммен араласқан түрі.</a:t>
            </a:r>
          </a:p>
          <a:p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Торфтытуф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-10-70%-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ға дейін карбонат,торфпен араласқан.Негізінен гумусы аз топырақтарға пайдаланылады.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User\Desktop\image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932040" cy="3789040"/>
          </a:xfrm>
          <a:prstGeom prst="rect">
            <a:avLst/>
          </a:prstGeom>
          <a:noFill/>
        </p:spPr>
      </p:pic>
      <p:pic>
        <p:nvPicPr>
          <p:cNvPr id="1027" name="Picture 3" descr="C:\Users\User\Desktop\скачанные файлы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3789040"/>
            <a:ext cx="5364088" cy="30689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Понижение солонцеватости почвы с помощью гипсования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779912" y="3284984"/>
            <a:ext cx="268182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Гипстеу</a:t>
            </a:r>
            <a:endParaRPr lang="ru-RU" sz="5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4946672"/>
          </a:xfrm>
        </p:spPr>
        <p:txBody>
          <a:bodyPr>
            <a:noAutofit/>
          </a:bodyPr>
          <a:lstStyle/>
          <a:p>
            <a:pPr lvl="0">
              <a:buNone/>
            </a:pPr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Гипстеу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dirty="0" smtClean="0"/>
              <a:t> </a:t>
            </a:r>
            <a:r>
              <a:rPr lang="ru-RU" sz="28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химиялық </a:t>
            </a:r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мелиорация </a:t>
            </a:r>
            <a:r>
              <a:rPr lang="ru-RU" sz="28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тәсілдерінің бір</a:t>
            </a:r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түрі</a:t>
            </a:r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; </a:t>
            </a:r>
            <a:r>
              <a:rPr lang="ru-RU" sz="28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топырақ</a:t>
            </a:r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құрамына </a:t>
            </a:r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гипс </a:t>
            </a:r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енгізе</a:t>
            </a:r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отырып</a:t>
            </a:r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оның артық қышқылдық қасиеттерін сілті</a:t>
            </a:r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арқылы кетіру</a:t>
            </a:r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; сор </a:t>
            </a:r>
            <a:r>
              <a:rPr lang="ru-RU" sz="28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және сортаңдау жердің топырағындағы </a:t>
            </a:r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натрий </a:t>
            </a:r>
            <a:r>
              <a:rPr lang="ru-RU" sz="28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кальциймен</a:t>
            </a:r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сіңіріп алмастыру</a:t>
            </a:r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арқылы топырақтың физикалық</a:t>
            </a:r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химиялық және биологиялық қасиеттерін </a:t>
            </a:r>
            <a:r>
              <a:rPr lang="ru-RU" sz="28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жақсарту</a:t>
            </a:r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		</a:t>
            </a:r>
            <a:endParaRPr lang="ru-RU" sz="28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500042"/>
            <a:ext cx="8686800" cy="558008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		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6" name="Рисунок 5" descr="гипсование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2495" y="571480"/>
            <a:ext cx="3558162" cy="2643206"/>
          </a:xfrm>
          <a:prstGeom prst="rect">
            <a:avLst/>
          </a:prstGeom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7" name="Рисунок 6" descr="гипс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71670" y="3500438"/>
            <a:ext cx="4435414" cy="2771305"/>
          </a:xfrm>
          <a:prstGeom prst="rect">
            <a:avLst/>
          </a:pr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8" name="Рисунок 7" descr="гип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00628" y="428604"/>
            <a:ext cx="3846662" cy="2857520"/>
          </a:xfrm>
          <a:prstGeom prst="rect">
            <a:avLst/>
          </a:pr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Текст 5"/>
          <p:cNvSpPr>
            <a:spLocks noGrp="1"/>
          </p:cNvSpPr>
          <p:nvPr>
            <p:ph type="body" idx="2"/>
          </p:nvPr>
        </p:nvSpPr>
        <p:spPr>
          <a:xfrm>
            <a:off x="5572132" y="785794"/>
            <a:ext cx="3008313" cy="48006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2844" y="785794"/>
            <a:ext cx="4643470" cy="4643470"/>
          </a:xfrm>
        </p:spPr>
        <p:txBody>
          <a:bodyPr/>
          <a:lstStyle/>
          <a:p>
            <a:pPr>
              <a:buNone/>
            </a:pPr>
            <a:r>
              <a:rPr lang="kk-KZ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Жерді 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kk-KZ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см ден кем емес етіп жыртады.Кейде 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7-15</a:t>
            </a:r>
            <a:r>
              <a:rPr lang="kk-KZ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см аралығында.</a:t>
            </a:r>
            <a:endParaRPr lang="ru-RU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Рисунок 3" descr="гипсов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59722">
            <a:off x="5203178" y="1581756"/>
            <a:ext cx="3640673" cy="2704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428604"/>
            <a:ext cx="8686800" cy="566897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Натрий</a:t>
            </a:r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ТСК </a:t>
            </a:r>
            <a:r>
              <a:rPr lang="ru-RU" sz="2400" dirty="0" smtClean="0">
                <a:solidFill>
                  <a:srgbClr val="002060"/>
                </a:solidFill>
                <a:latin typeface="Times New Roman"/>
                <a:cs typeface="Times New Roman"/>
              </a:rPr>
              <a:t>-да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endParaRPr lang="ru-RU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Na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Н</a:t>
            </a:r>
          </a:p>
          <a:p>
            <a:pPr algn="ctr">
              <a:buNone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ТСК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]   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+Н2СО3 →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ТСК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]  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+ NaHCO3;</a:t>
            </a:r>
          </a:p>
          <a:p>
            <a:pPr algn="ctr">
              <a:buNone/>
            </a:pP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Na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Na</a:t>
            </a:r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ctr">
              <a:buNone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                                   Н</a:t>
            </a:r>
          </a:p>
          <a:p>
            <a:pPr algn="ctr">
              <a:buNone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ТС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] + NaHCO3 →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[ТСК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]   Na2CO3.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404664"/>
            <a:ext cx="8686800" cy="5675461"/>
          </a:xfrm>
        </p:spPr>
        <p:txBody>
          <a:bodyPr/>
          <a:lstStyle/>
          <a:p>
            <a:pPr>
              <a:buNone/>
            </a:pPr>
            <a:r>
              <a:rPr lang="kk-KZ" dirty="0" smtClean="0">
                <a:solidFill>
                  <a:srgbClr val="002060"/>
                </a:solidFill>
              </a:rPr>
              <a:t>Сортаң топырақтарды гипстеу,олардың құрамында </a:t>
            </a:r>
            <a:r>
              <a:rPr lang="ru-RU" dirty="0" smtClean="0">
                <a:solidFill>
                  <a:srgbClr val="002060"/>
                </a:solidFill>
              </a:rPr>
              <a:t>10-20% натрий </a:t>
            </a:r>
            <a:r>
              <a:rPr lang="ru-RU" dirty="0" err="1" smtClean="0">
                <a:solidFill>
                  <a:srgbClr val="002060"/>
                </a:solidFill>
              </a:rPr>
              <a:t>және </a:t>
            </a:r>
            <a:r>
              <a:rPr lang="ru-RU" dirty="0" smtClean="0">
                <a:solidFill>
                  <a:srgbClr val="002060"/>
                </a:solidFill>
              </a:rPr>
              <a:t>20% </a:t>
            </a:r>
            <a:r>
              <a:rPr lang="ru-RU" dirty="0" err="1" smtClean="0">
                <a:solidFill>
                  <a:srgbClr val="002060"/>
                </a:solidFill>
              </a:rPr>
              <a:t>жоғары </a:t>
            </a:r>
            <a:r>
              <a:rPr lang="ru-RU" dirty="0" smtClean="0">
                <a:solidFill>
                  <a:srgbClr val="002060"/>
                </a:solidFill>
              </a:rPr>
              <a:t>натрий </a:t>
            </a:r>
            <a:r>
              <a:rPr lang="ru-RU" dirty="0" err="1" smtClean="0">
                <a:solidFill>
                  <a:srgbClr val="002060"/>
                </a:solidFill>
              </a:rPr>
              <a:t>болған кезде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қажет</a:t>
            </a:r>
            <a:r>
              <a:rPr lang="ru-RU" dirty="0" smtClean="0">
                <a:solidFill>
                  <a:srgbClr val="002060"/>
                </a:solidFill>
              </a:rPr>
              <a:t>.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2289" name="Picture 1" descr="C:\Users\User\Desktop\скачанные файлы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132856"/>
            <a:ext cx="3600400" cy="3456384"/>
          </a:xfrm>
          <a:prstGeom prst="rect">
            <a:avLst/>
          </a:prstGeom>
          <a:noFill/>
        </p:spPr>
      </p:pic>
      <p:pic>
        <p:nvPicPr>
          <p:cNvPr id="12290" name="Picture 2" descr="C:\Users\User\Desktop\скачанные файлы (3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2204864"/>
            <a:ext cx="3744416" cy="3240360"/>
          </a:xfrm>
          <a:prstGeom prst="rect">
            <a:avLst/>
          </a:prstGeom>
          <a:noFill/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167</TotalTime>
  <Words>215</Words>
  <Application>Microsoft Office PowerPoint</Application>
  <PresentationFormat>Экран (4:3)</PresentationFormat>
  <Paragraphs>30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Трек</vt:lpstr>
      <vt:lpstr>Химиялық мелиорация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ХИМИЧЕСКАЯ МЕЛИОРАЦИЯ ПОЧВ (ИЗВЕСТКОВАНИЕ И ГИПСОВАНИЕ)</dc:title>
  <dc:creator>Студент</dc:creator>
  <cp:lastModifiedBy>User</cp:lastModifiedBy>
  <cp:revision>22</cp:revision>
  <dcterms:created xsi:type="dcterms:W3CDTF">2013-04-12T04:50:32Z</dcterms:created>
  <dcterms:modified xsi:type="dcterms:W3CDTF">2016-03-19T03:32:53Z</dcterms:modified>
</cp:coreProperties>
</file>