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5" r:id="rId1"/>
  </p:sldMasterIdLst>
  <p:sldIdLst>
    <p:sldId id="277" r:id="rId2"/>
    <p:sldId id="278" r:id="rId3"/>
    <p:sldId id="279" r:id="rId4"/>
    <p:sldId id="281" r:id="rId5"/>
    <p:sldId id="282" r:id="rId6"/>
    <p:sldId id="287" r:id="rId7"/>
    <p:sldId id="288" r:id="rId8"/>
    <p:sldId id="283" r:id="rId9"/>
    <p:sldId id="285" r:id="rId10"/>
    <p:sldId id="284" r:id="rId11"/>
    <p:sldId id="28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BA46"/>
    <a:srgbClr val="FFFFFF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98" autoAdjust="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918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45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099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485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4864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098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552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52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573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34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522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400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516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324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52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60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5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  <p:sldLayoutId id="2147483908" r:id="rId13"/>
    <p:sldLayoutId id="2147483909" r:id="rId14"/>
    <p:sldLayoutId id="2147483910" r:id="rId15"/>
    <p:sldLayoutId id="21474839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83D5132-AE4C-4848-8E1A-515DEB774D50}"/>
              </a:ext>
            </a:extLst>
          </p:cNvPr>
          <p:cNvSpPr txBox="1"/>
          <p:nvPr/>
        </p:nvSpPr>
        <p:spPr>
          <a:xfrm rot="21255120">
            <a:off x="1752601" y="2105561"/>
            <a:ext cx="948616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Психолог </a:t>
            </a:r>
            <a:r>
              <a:rPr lang="ru-RU" sz="4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және</a:t>
            </a:r>
            <a:r>
              <a:rPr lang="ru-RU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психологиялық</a:t>
            </a:r>
            <a:r>
              <a:rPr lang="ru-RU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қолдау</a:t>
            </a:r>
            <a:endParaRPr lang="ru-RU" sz="4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4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Психолог и психологическая поддержка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E097C85-0D6C-4483-91F7-57B31FBDBB64}"/>
              </a:ext>
            </a:extLst>
          </p:cNvPr>
          <p:cNvSpPr txBox="1"/>
          <p:nvPr/>
        </p:nvSpPr>
        <p:spPr>
          <a:xfrm>
            <a:off x="4466492" y="0"/>
            <a:ext cx="7134957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x-none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kk-KZ" altLang="x-none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.Серікбаев атындағы ШҚТУ ӘТЖжАДБ</a:t>
            </a:r>
          </a:p>
          <a:p>
            <a:pPr algn="ctr"/>
            <a:r>
              <a:rPr lang="ru-RU" altLang="x-none" sz="2400" b="1" i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УСВРиГР</a:t>
            </a:r>
            <a:r>
              <a:rPr lang="ru-RU" altLang="x-none" sz="24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ВКТУ  имени </a:t>
            </a:r>
            <a:r>
              <a:rPr lang="ru-RU" altLang="x-none" sz="2400" b="1" i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Д.Серикбаева</a:t>
            </a:r>
            <a:endParaRPr lang="x-none" sz="2400" b="1" i="1" dirty="0">
              <a:solidFill>
                <a:schemeClr val="accent6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32ADAB8-95A0-4181-AF6F-C33A20B4633B}"/>
              </a:ext>
            </a:extLst>
          </p:cNvPr>
          <p:cNvSpPr txBox="1"/>
          <p:nvPr/>
        </p:nvSpPr>
        <p:spPr>
          <a:xfrm rot="10800000" flipV="1">
            <a:off x="5114925" y="6312413"/>
            <a:ext cx="70770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eaLnBrk="1" hangingPunct="1"/>
            <a:r>
              <a:rPr lang="ru-RU" altLang="x-none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 </a:t>
            </a:r>
            <a:r>
              <a:rPr lang="ru-RU" altLang="x-none" sz="24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Жарасбаева</a:t>
            </a:r>
            <a:r>
              <a:rPr lang="ru-RU" altLang="x-none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Н.К.</a:t>
            </a:r>
          </a:p>
        </p:txBody>
      </p:sp>
      <p:pic>
        <p:nvPicPr>
          <p:cNvPr id="9" name="Рисунок 8" descr="СТРАНИЧКА ПЕДАГОГА-ПСИХОЛОГА. Государственное учреждение образования  &quot;Ясли-сад городского поселка Сопоцкин&quot;">
            <a:extLst>
              <a:ext uri="{FF2B5EF4-FFF2-40B4-BE49-F238E27FC236}">
                <a16:creationId xmlns:a16="http://schemas.microsoft.com/office/drawing/2014/main" xmlns="" id="{11FC0C4D-C0B2-4627-980A-0BC24A8B6AA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6450" cy="17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2" descr="Психологическая поддержка">
            <a:extLst>
              <a:ext uri="{FF2B5EF4-FFF2-40B4-BE49-F238E27FC236}">
                <a16:creationId xmlns:a16="http://schemas.microsoft.com/office/drawing/2014/main" xmlns="" id="{596FDD99-6D06-4E36-B9F0-B3E103D05E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73428">
            <a:off x="4601551" y="4183169"/>
            <a:ext cx="4779516" cy="91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923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СТРАНИЧКА ПЕДАГОГА-ПСИХОЛОГА. Государственное учреждение образования  &quot;Ясли-сад городского поселка Сопоцкин&quot;">
            <a:extLst>
              <a:ext uri="{FF2B5EF4-FFF2-40B4-BE49-F238E27FC236}">
                <a16:creationId xmlns:a16="http://schemas.microsoft.com/office/drawing/2014/main" xmlns="" id="{54AF0D20-8FE1-4E41-B219-B2ADDECCD37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6450" cy="17145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F0D6F8E0-1385-4B37-B5BD-656C755C08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679064"/>
              </p:ext>
            </p:extLst>
          </p:nvPr>
        </p:nvGraphicFramePr>
        <p:xfrm>
          <a:off x="2076450" y="1589103"/>
          <a:ext cx="10068201" cy="4652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4277">
                  <a:extLst>
                    <a:ext uri="{9D8B030D-6E8A-4147-A177-3AD203B41FA5}">
                      <a16:colId xmlns:a16="http://schemas.microsoft.com/office/drawing/2014/main" xmlns="" val="437855396"/>
                    </a:ext>
                  </a:extLst>
                </a:gridCol>
                <a:gridCol w="2452067">
                  <a:extLst>
                    <a:ext uri="{9D8B030D-6E8A-4147-A177-3AD203B41FA5}">
                      <a16:colId xmlns:a16="http://schemas.microsoft.com/office/drawing/2014/main" xmlns="" val="1619878962"/>
                    </a:ext>
                  </a:extLst>
                </a:gridCol>
                <a:gridCol w="1284277">
                  <a:extLst>
                    <a:ext uri="{9D8B030D-6E8A-4147-A177-3AD203B41FA5}">
                      <a16:colId xmlns:a16="http://schemas.microsoft.com/office/drawing/2014/main" xmlns="" val="766195099"/>
                    </a:ext>
                  </a:extLst>
                </a:gridCol>
                <a:gridCol w="1184429">
                  <a:extLst>
                    <a:ext uri="{9D8B030D-6E8A-4147-A177-3AD203B41FA5}">
                      <a16:colId xmlns:a16="http://schemas.microsoft.com/office/drawing/2014/main" xmlns="" val="444392538"/>
                    </a:ext>
                  </a:extLst>
                </a:gridCol>
                <a:gridCol w="1229459">
                  <a:extLst>
                    <a:ext uri="{9D8B030D-6E8A-4147-A177-3AD203B41FA5}">
                      <a16:colId xmlns:a16="http://schemas.microsoft.com/office/drawing/2014/main" xmlns="" val="3409955743"/>
                    </a:ext>
                  </a:extLst>
                </a:gridCol>
                <a:gridCol w="1229459">
                  <a:extLst>
                    <a:ext uri="{9D8B030D-6E8A-4147-A177-3AD203B41FA5}">
                      <a16:colId xmlns:a16="http://schemas.microsoft.com/office/drawing/2014/main" xmlns="" val="4265813867"/>
                    </a:ext>
                  </a:extLst>
                </a:gridCol>
                <a:gridCol w="1404233">
                  <a:extLst>
                    <a:ext uri="{9D8B030D-6E8A-4147-A177-3AD203B41FA5}">
                      <a16:colId xmlns:a16="http://schemas.microsoft.com/office/drawing/2014/main" xmlns="" val="4113217092"/>
                    </a:ext>
                  </a:extLst>
                </a:gridCol>
              </a:tblGrid>
              <a:tr h="440233">
                <a:tc rowSpan="2">
                  <a:txBody>
                    <a:bodyPr/>
                    <a:lstStyle/>
                    <a:p>
                      <a:pPr algn="ctr"/>
                      <a:endParaRPr lang="ru-RU" sz="1050" dirty="0">
                        <a:effectLst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/>
                      <a:endParaRPr lang="ru-RU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подразделений</a:t>
                      </a:r>
                      <a:endParaRPr lang="x-none" sz="14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/>
                      <a:endParaRPr lang="ru-RU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День недели</a:t>
                      </a:r>
                      <a:endParaRPr lang="x-none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86664963"/>
                  </a:ext>
                </a:extLst>
              </a:tr>
              <a:tr h="1011401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понедельник</a:t>
                      </a:r>
                      <a:endParaRPr lang="x-none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Вторник</a:t>
                      </a:r>
                      <a:endParaRPr lang="x-none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среда</a:t>
                      </a:r>
                      <a:endParaRPr lang="x-none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четверг</a:t>
                      </a:r>
                      <a:endParaRPr lang="x-none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пятница</a:t>
                      </a:r>
                      <a:endParaRPr lang="x-none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65270055"/>
                  </a:ext>
                </a:extLst>
              </a:tr>
              <a:tr h="961365"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x-none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ВКТУ им. Д. </a:t>
                      </a:r>
                      <a:r>
                        <a:rPr lang="ru-RU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Серикбаева</a:t>
                      </a:r>
                      <a:endParaRPr lang="x-none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14.00-17.00</a:t>
                      </a:r>
                      <a:endParaRPr lang="x-none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x-none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14.00-17.00</a:t>
                      </a:r>
                      <a:endParaRPr lang="x-none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x-none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14.00-17.00</a:t>
                      </a:r>
                      <a:endParaRPr lang="x-none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26556909"/>
                  </a:ext>
                </a:extLst>
              </a:tr>
              <a:tr h="126207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x-none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Высший IT колледж ВКТУ им. Д. </a:t>
                      </a:r>
                      <a:r>
                        <a:rPr lang="ru-RU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Серикбаева</a:t>
                      </a:r>
                      <a:endParaRPr lang="x-none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x-none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14.00-17.00</a:t>
                      </a:r>
                      <a:endParaRPr lang="x-none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x-none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14.00-17.00</a:t>
                      </a:r>
                      <a:endParaRPr lang="x-none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x-none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43739579"/>
                  </a:ext>
                </a:extLst>
              </a:tr>
              <a:tr h="971549">
                <a:tc gridSpan="7">
                  <a:txBody>
                    <a:bodyPr/>
                    <a:lstStyle/>
                    <a:p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Примечание: приветствуется предварительная запись по тел.: +7 776 474 96 97</a:t>
                      </a:r>
                      <a:endParaRPr lang="x-none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tabLst>
                          <a:tab pos="2898140" algn="ctr"/>
                          <a:tab pos="4822825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                                                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WhatsApp 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+7 776 474 96 97</a:t>
                      </a:r>
                    </a:p>
                    <a:p>
                      <a:pPr>
                        <a:tabLst>
                          <a:tab pos="2898140" algn="ctr"/>
                          <a:tab pos="4822825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endParaRPr lang="x-none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4345201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905DC647-F1C0-422F-98C9-B56AC8ED4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2174" y="314149"/>
            <a:ext cx="5469569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98775" algn="ctr"/>
                <a:tab pos="482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98775" algn="ctr"/>
                <a:tab pos="482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98775" algn="ctr"/>
                <a:tab pos="482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98775" algn="ctr"/>
                <a:tab pos="482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98775" algn="ctr"/>
                <a:tab pos="482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98775" algn="ctr"/>
                <a:tab pos="482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98775" algn="ctr"/>
                <a:tab pos="482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98775" algn="ctr"/>
                <a:tab pos="482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98775" algn="ctr"/>
                <a:tab pos="482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98775" algn="ctr"/>
                <a:tab pos="4822825" algn="l"/>
              </a:tabLst>
            </a:pPr>
            <a:r>
              <a:rPr kumimoji="0" lang="ru-RU" altLang="x-none" sz="2000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График приема педагога-психолога</a:t>
            </a:r>
            <a:endParaRPr kumimoji="0" lang="ru-RU" altLang="x-none" sz="20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98775" algn="ctr"/>
                <a:tab pos="4822825" algn="l"/>
              </a:tabLst>
            </a:pPr>
            <a:r>
              <a:rPr kumimoji="0" lang="ru-RU" altLang="x-none" sz="2000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 2020-2021 учебный год</a:t>
            </a:r>
            <a:endParaRPr kumimoji="0" lang="ru-RU" altLang="x-non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2" descr="Психологическая поддержка">
            <a:extLst>
              <a:ext uri="{FF2B5EF4-FFF2-40B4-BE49-F238E27FC236}">
                <a16:creationId xmlns:a16="http://schemas.microsoft.com/office/drawing/2014/main" xmlns="" id="{07A48302-E8E4-4FAD-9974-B9FFAD6C5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4481" y="417250"/>
            <a:ext cx="2626459" cy="87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5781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ТРАНИЧКА ПЕДАГОГА-ПСИХОЛОГА. Государственное учреждение образования  &quot;Ясли-сад городского поселка Сопоцкин&quot;">
            <a:extLst>
              <a:ext uri="{FF2B5EF4-FFF2-40B4-BE49-F238E27FC236}">
                <a16:creationId xmlns:a16="http://schemas.microsoft.com/office/drawing/2014/main" xmlns="" id="{994D0411-9819-41B5-B26F-AF096EB8243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2616201" cy="1981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E43CFA3-3061-4CBF-8F5E-222CED546C59}"/>
              </a:ext>
            </a:extLst>
          </p:cNvPr>
          <p:cNvSpPr txBox="1"/>
          <p:nvPr/>
        </p:nvSpPr>
        <p:spPr>
          <a:xfrm>
            <a:off x="3056467" y="1248371"/>
            <a:ext cx="8619065" cy="1592552"/>
          </a:xfrm>
          <a:prstGeom prst="rect">
            <a:avLst/>
          </a:prstGeom>
          <a:noFill/>
        </p:spPr>
        <p:txBody>
          <a:bodyPr wrap="square">
            <a:prstTxWarp prst="textDoubleWave1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1800"/>
              </a:spcAft>
            </a:pPr>
            <a:r>
              <a:rPr lang="kk-KZ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Назарларыңызға рахмет!</a:t>
            </a:r>
            <a:endParaRPr lang="x-none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1800"/>
              </a:spcAft>
            </a:pPr>
            <a:r>
              <a:rPr lang="kk-KZ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Благодарю за внимание!</a:t>
            </a:r>
            <a:endParaRPr lang="x-none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Психологическая поддержка">
            <a:extLst>
              <a:ext uri="{FF2B5EF4-FFF2-40B4-BE49-F238E27FC236}">
                <a16:creationId xmlns:a16="http://schemas.microsoft.com/office/drawing/2014/main" xmlns="" id="{1BA5E810-8CD5-4EF9-BA03-61453DEBB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19341">
            <a:off x="3743670" y="3681133"/>
            <a:ext cx="7534604" cy="2269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297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сихологическая поддержка Радуга души - Home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899" y="5109050"/>
            <a:ext cx="7271239" cy="174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СТРАНИЧКА ПЕДАГОГА-ПСИХОЛОГА. Государственное учреждение образования  &quot;Ясли-сад городского поселка Сопоцкин&quot;">
            <a:extLst>
              <a:ext uri="{FF2B5EF4-FFF2-40B4-BE49-F238E27FC236}">
                <a16:creationId xmlns:a16="http://schemas.microsoft.com/office/drawing/2014/main" xmlns="" id="{FDF2150A-F6DA-494B-ADFF-337DE60CD20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6450" cy="17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8A044C8-52E7-4FB0-9817-D8152ACA5558}"/>
              </a:ext>
            </a:extLst>
          </p:cNvPr>
          <p:cNvSpPr txBox="1"/>
          <p:nvPr/>
        </p:nvSpPr>
        <p:spPr>
          <a:xfrm>
            <a:off x="2076450" y="152401"/>
            <a:ext cx="9903883" cy="551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x-none" sz="20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Психолог</a:t>
            </a:r>
            <a:r>
              <a:rPr lang="kk-KZ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kk-KZ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бұл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адам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психикасын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зерттейтін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және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оған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әртүрлі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өмірлік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жағдайларда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әртүрлі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психологиялық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мәселелерде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психологиялық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көмек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көрсететін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маман</a:t>
            </a:r>
            <a:r>
              <a:rPr lang="kk-KZ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kk-KZ" sz="2000" dirty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x-none" sz="20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Психолог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бұл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жеке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гидтің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бір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түрі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сіздің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ессіздігіңіздің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тереңдігіне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апаратын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жолсерік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Белгілі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бір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дәрежеде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бұл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сіздің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kk-KZ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ұстазыңыз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Ол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сізге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өзін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өзі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қамтамасыз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етуге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проблемалық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жағдайларды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kk-KZ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өзін өзі 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білу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саналы</a:t>
            </a:r>
            <a:r>
              <a:rPr lang="x-none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болу</a:t>
            </a:r>
            <a:r>
              <a:rPr lang="kk-KZ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ға </a:t>
            </a:r>
            <a:r>
              <a:rPr lang="x-none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үйретеді</a:t>
            </a:r>
            <a:r>
              <a:rPr lang="kk-KZ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kk-KZ" sz="2000" b="1" dirty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1800"/>
              </a:spcAft>
            </a:pPr>
            <a:r>
              <a:rPr lang="x-none" sz="2000" b="1" i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Психолог</a:t>
            </a:r>
            <a:r>
              <a:rPr lang="x-none" sz="2000" b="1" i="1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– это специалист, который изучает психику человека и оказывает ему психологическую помощь в разных жизненных ситуациях, при различных психологических </a:t>
            </a:r>
            <a:r>
              <a:rPr lang="ru-RU" sz="2000" b="1" i="1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проблемах</a:t>
            </a:r>
            <a:r>
              <a:rPr lang="x-none" sz="2000" b="1" i="1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kk-KZ" sz="2000" b="1" i="1" dirty="0">
              <a:solidFill>
                <a:schemeClr val="accent4">
                  <a:lumMod val="7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x-none" sz="2000" b="1" i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Психолог</a:t>
            </a:r>
            <a:r>
              <a:rPr lang="x-none" sz="2000" b="1" i="1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это </a:t>
            </a:r>
            <a:r>
              <a:rPr lang="ru-RU" sz="2000" b="1" i="1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своего рода </a:t>
            </a:r>
            <a:r>
              <a:rPr lang="x-none" sz="2000" b="1" i="1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ваш гид, ваш проводник к глубинам собственного бессознательного. В какой-то степени, это ваш учитель. Он учит вас быть самодостаточным - самому уметь справляться с проблемными ситуациями, быть осознанным. 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003204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сихологическая поддержка">
            <a:extLst>
              <a:ext uri="{FF2B5EF4-FFF2-40B4-BE49-F238E27FC236}">
                <a16:creationId xmlns:a16="http://schemas.microsoft.com/office/drawing/2014/main" xmlns="" id="{3CA5F2F0-B66D-4524-8A09-591B9418A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751" y="5300132"/>
            <a:ext cx="4779516" cy="91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 descr="СТРАНИЧКА ПЕДАГОГА-ПСИХОЛОГА. Государственное учреждение образования  &quot;Ясли-сад городского поселка Сопоцкин&quot;">
            <a:extLst>
              <a:ext uri="{FF2B5EF4-FFF2-40B4-BE49-F238E27FC236}">
                <a16:creationId xmlns:a16="http://schemas.microsoft.com/office/drawing/2014/main" xmlns="" id="{3B2937F6-93AD-4786-9994-9C960CE5176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6450" cy="17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C90C30D-F8D3-4BA2-A413-AFC30C79DD24}"/>
              </a:ext>
            </a:extLst>
          </p:cNvPr>
          <p:cNvSpPr txBox="1"/>
          <p:nvPr/>
        </p:nvSpPr>
        <p:spPr>
          <a:xfrm>
            <a:off x="2286001" y="107940"/>
            <a:ext cx="9770532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kk-KZ" sz="28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Психологиялық жұмыстың негізгі міндеттері:</a:t>
            </a:r>
            <a:endParaRPr lang="x-none" sz="280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endParaRPr lang="kk-KZ" sz="240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7200" algn="just"/>
            <a:r>
              <a:rPr lang="kk-KZ" sz="24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Оқу-тәрбие үрдісін психологиялық сүйемелдеу;</a:t>
            </a:r>
            <a:endParaRPr lang="x-none" sz="240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kk-KZ" sz="24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Оқу-кәсіби қызмет процесінде студенттердің жеке және әлеуметтік бейімделуін психологиялық сүйемелдеу;</a:t>
            </a:r>
            <a:endParaRPr lang="x-none" sz="240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kk-KZ" sz="24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Жеке және топтық психологиялық көмек көрсету арқылы психологиялық қолдау көрсету жағдайларын жасау;</a:t>
            </a:r>
            <a:endParaRPr lang="x-none" sz="240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kk-KZ" sz="24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Студенттердің мінез-құлқы мен денсаулығындағы ауытқулардың алдын алуға бағытталған іс-шаралар жүйесін әзірлеуге қатысу;</a:t>
            </a:r>
            <a:endParaRPr lang="x-none" sz="240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kk-KZ" sz="24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5.Білім беру процесі субъектілерінің психологиялық құзыреттілігін арттыру.</a:t>
            </a:r>
            <a:endParaRPr lang="x-none" sz="240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24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x-none" sz="240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Психологическая поддержка">
            <a:extLst>
              <a:ext uri="{FF2B5EF4-FFF2-40B4-BE49-F238E27FC236}">
                <a16:creationId xmlns:a16="http://schemas.microsoft.com/office/drawing/2014/main" xmlns="" id="{C68C24F2-1B36-46B4-BE06-E4773608D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751" y="5276370"/>
            <a:ext cx="4779516" cy="91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015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СТРАНИЧКА ПЕДАГОГА-ПСИХОЛОГА. Государственное учреждение образования  &quot;Ясли-сад городского поселка Сопоцкин&quot;">
            <a:extLst>
              <a:ext uri="{FF2B5EF4-FFF2-40B4-BE49-F238E27FC236}">
                <a16:creationId xmlns:a16="http://schemas.microsoft.com/office/drawing/2014/main" xmlns="" id="{4451C6AC-6A13-4303-A1E8-A5C5C5E68DD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6450" cy="17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E812EED-3743-4701-9BAF-D764AB36D600}"/>
              </a:ext>
            </a:extLst>
          </p:cNvPr>
          <p:cNvSpPr txBox="1"/>
          <p:nvPr/>
        </p:nvSpPr>
        <p:spPr>
          <a:xfrm>
            <a:off x="2076451" y="152400"/>
            <a:ext cx="10047816" cy="3890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Основные задачи психологической работы:</a:t>
            </a:r>
            <a:endParaRPr lang="x-none" sz="2800" b="1" dirty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sz="22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1.Психологическое сопровождение учебно-воспитательного процесса;</a:t>
            </a:r>
            <a:br>
              <a:rPr lang="ru-RU" sz="22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2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Психологическое сопровождение личностной и социальной адаптации студентов в процессе учебно-профессиональной деятельности;</a:t>
            </a:r>
            <a:br>
              <a:rPr lang="ru-RU" sz="22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2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Создание условий психологической поддержки через оказание индивидуальной и групповой психологической помощи;</a:t>
            </a:r>
            <a:br>
              <a:rPr lang="ru-RU" sz="22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2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Участие в разработке системы мероприятий, направленных на профилактику отклонений в поведении и здоровье студентов;</a:t>
            </a:r>
            <a:br>
              <a:rPr lang="ru-RU" sz="22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2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5.Повышение психологической компетентности субъектов образовательного процесса.</a:t>
            </a:r>
            <a:endParaRPr lang="x-none" sz="2200" dirty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Психологическая поддержка">
            <a:extLst>
              <a:ext uri="{FF2B5EF4-FFF2-40B4-BE49-F238E27FC236}">
                <a16:creationId xmlns:a16="http://schemas.microsoft.com/office/drawing/2014/main" xmlns="" id="{C452369F-713B-4FC9-BA9B-D29E3856A2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667" y="4478867"/>
            <a:ext cx="6919360" cy="1328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911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СТРАНИЧКА ПЕДАГОГА-ПСИХОЛОГА. Государственное учреждение образования  &quot;Ясли-сад городского поселка Сопоцкин&quot;">
            <a:extLst>
              <a:ext uri="{FF2B5EF4-FFF2-40B4-BE49-F238E27FC236}">
                <a16:creationId xmlns:a16="http://schemas.microsoft.com/office/drawing/2014/main" xmlns="" id="{34BC0DC7-E437-4F04-9966-C07C996EA3C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6450" cy="17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F8EA9D9-C872-4C0C-9B40-B263AE02BA54}"/>
              </a:ext>
            </a:extLst>
          </p:cNvPr>
          <p:cNvSpPr txBox="1"/>
          <p:nvPr/>
        </p:nvSpPr>
        <p:spPr>
          <a:xfrm>
            <a:off x="2514599" y="171396"/>
            <a:ext cx="955886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Негізгі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бағыттары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x-none" sz="2400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 </a:t>
            </a:r>
            <a:r>
              <a:rPr lang="ru-RU" sz="2400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Психологиялық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ағарту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x-none" sz="2400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 </a:t>
            </a:r>
            <a:r>
              <a:rPr lang="ru-RU" sz="2400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Психологиялық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алдын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алу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ru-RU" sz="2400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қолдау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);</a:t>
            </a:r>
            <a:endParaRPr lang="x-none" sz="2400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 </a:t>
            </a:r>
            <a:r>
              <a:rPr lang="ru-RU" sz="2400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Психологиялық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түзету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x-none" sz="2400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 </a:t>
            </a:r>
            <a:r>
              <a:rPr lang="ru-RU" sz="2400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Кеңес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беру </a:t>
            </a:r>
            <a:r>
              <a:rPr lang="ru-RU" sz="2400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қызметі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/ </a:t>
            </a:r>
            <a:r>
              <a:rPr lang="ru-RU" sz="2400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психологиялық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диагностика.</a:t>
            </a:r>
            <a:endParaRPr lang="x-none" sz="2400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906A505-F936-44A5-9088-9F2477497C84}"/>
              </a:ext>
            </a:extLst>
          </p:cNvPr>
          <p:cNvSpPr txBox="1"/>
          <p:nvPr/>
        </p:nvSpPr>
        <p:spPr>
          <a:xfrm>
            <a:off x="4013200" y="2731903"/>
            <a:ext cx="8060266" cy="2454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Основные направления:</a:t>
            </a:r>
            <a:endParaRPr lang="x-none" sz="2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Психологическое просвещение;</a:t>
            </a:r>
            <a:endParaRPr lang="x-none" sz="2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Психологическая профилактика (поддержка);</a:t>
            </a:r>
            <a:endParaRPr lang="x-none" sz="2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Психологическая коррекция;</a:t>
            </a:r>
            <a:endParaRPr lang="x-none" sz="2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Консультативная деятельность / психологическая диагностика.</a:t>
            </a:r>
            <a:endParaRPr lang="x-none" sz="2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Психологическая поддержка">
            <a:extLst>
              <a:ext uri="{FF2B5EF4-FFF2-40B4-BE49-F238E27FC236}">
                <a16:creationId xmlns:a16="http://schemas.microsoft.com/office/drawing/2014/main" xmlns="" id="{AB02AA52-1F7C-4428-9DB1-1144B9D7C7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3751" y="5186614"/>
            <a:ext cx="4779516" cy="91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666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ТРАНИЧКА ПЕДАГОГА-ПСИХОЛОГА. Государственное учреждение образования  &quot;Ясли-сад городского поселка Сопоцкин&quot;">
            <a:extLst>
              <a:ext uri="{FF2B5EF4-FFF2-40B4-BE49-F238E27FC236}">
                <a16:creationId xmlns:a16="http://schemas.microsoft.com/office/drawing/2014/main" xmlns="" id="{B389B04D-F46F-4BD5-BAC4-DC0766BBF4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6450" cy="17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D3BCD26-0300-4225-8D55-E91109008615}"/>
              </a:ext>
            </a:extLst>
          </p:cNvPr>
          <p:cNvSpPr txBox="1"/>
          <p:nvPr/>
        </p:nvSpPr>
        <p:spPr>
          <a:xfrm>
            <a:off x="1845733" y="0"/>
            <a:ext cx="10346267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Психологиялық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ағарту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қызметкерлердің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студенттер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мен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олардың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ата-аналарының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психологиялық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құзыреттілігін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арттыруға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бағытталған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indent="457200" algn="just"/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Психологиялық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алдын-алу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қолдау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):</a:t>
            </a:r>
            <a:endParaRPr lang="x-none" sz="2000" dirty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жеке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тұлғаны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сақтау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мақсатында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тұлғаның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дамуына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психологиялық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қолдау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көрсету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x-none" sz="2000" dirty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бірінші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оқу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жылындағы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студенттерді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оқу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процесіне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жатақханада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тұруға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бейімдеуге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көмек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x-none" sz="2000" dirty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мінез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құлықтың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ықтимал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ауытқуларының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алдын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алу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x-none" sz="2000" dirty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Дарынды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студенттердің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шығармашылық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дамуына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ықпал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ету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x-none" sz="2000" dirty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мүмкіндігі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шектеулі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студенттерге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психологиялық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қолдау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көрсету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indent="457200" algn="just"/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Психологиялық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түзету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x-none" sz="2000" dirty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студенттерге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оқытушыларға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ата-аналарға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жеке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кәсіби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басқа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да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мәселелерді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шешуде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психологиялық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көмек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қолдау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көрсету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x-none" sz="2000" dirty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студенттерді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оқытудағы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оның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ішінде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тұлғаның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мотивациялық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саласына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қиындықтарды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жеке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топтық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психологиялық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түзету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x-none" sz="2000" dirty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студенттердің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девиантты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мінез-құлқын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түзетуді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жүзеге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асыру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kk-KZ" sz="20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Психологиялық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кеңес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беру / диагностика:</a:t>
            </a:r>
            <a:endParaRPr lang="x-none" sz="2000" dirty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студенттердің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жеке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даму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мәселелері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бойынша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ата-аналарға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кеңес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беру;</a:t>
            </a:r>
            <a:endParaRPr lang="x-none" sz="2000" dirty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студенттерге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оқыту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дамыту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өмірдің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өзін-өзі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анықтау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мәселелері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ересектермен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құрдастарымен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қарым-қатынас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бойынша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кеңес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беру.</a:t>
            </a:r>
            <a:endParaRPr lang="x-none" sz="2000" dirty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студенттермен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өзара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қарым-қатынас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мәселелері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бойынша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педагогтарға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кеңес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беру;</a:t>
            </a:r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жанжалды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жағдайларды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шешуге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көмектесу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x-none" sz="2000" dirty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779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ТРАНИЧКА ПЕДАГОГА-ПСИХОЛОГА. Государственное учреждение образования  &quot;Ясли-сад городского поселка Сопоцкин&quot;">
            <a:extLst>
              <a:ext uri="{FF2B5EF4-FFF2-40B4-BE49-F238E27FC236}">
                <a16:creationId xmlns:a16="http://schemas.microsoft.com/office/drawing/2014/main" xmlns="" id="{19F8E9D0-8D06-44E8-9572-2602A3E25AF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6450" cy="17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41CC27-0E6F-4840-8BA2-8CE57B20AC32}"/>
              </a:ext>
            </a:extLst>
          </p:cNvPr>
          <p:cNvSpPr txBox="1"/>
          <p:nvPr/>
        </p:nvSpPr>
        <p:spPr>
          <a:xfrm>
            <a:off x="1966383" y="169102"/>
            <a:ext cx="10115549" cy="695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Психологическое просвещение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направленное на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повышение психологической компетентности сотрудников, студентов и их родителей.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indent="457200" algn="just"/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Психологическая профилактика (поддержка):</a:t>
            </a:r>
            <a:endParaRPr lang="x-none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оказание психологической поддержки развития личности с целью сохранения ее индивидуальности;</a:t>
            </a:r>
            <a:endParaRPr lang="x-none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помощь в адаптации студентов первого года обучения к учебному процессу и проживанию в общежитии;</a:t>
            </a:r>
            <a:endParaRPr lang="x-none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предупреждение возможных девиаций поведения;</a:t>
            </a:r>
            <a:endParaRPr lang="x-none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содействие творческому развитию одаренных студентов;</a:t>
            </a:r>
            <a:endParaRPr lang="x-none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оказание психологической поддержки студентам с ограниченными возможностями здоровья.</a:t>
            </a:r>
            <a:endParaRPr lang="x-none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Психологическая коррекция:</a:t>
            </a:r>
            <a:endParaRPr lang="x-none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оказание психологической помощи и поддержки студентам, преподавателям, родителям в решении личностных, профессиональных и других проблем;</a:t>
            </a:r>
            <a:endParaRPr lang="x-none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индивидуальная и групповая психологическая коррекция трудностей в обучении студентов, в том числе, связанных с мотивационной сферой личности;</a:t>
            </a:r>
            <a:endParaRPr lang="x-none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осуществление коррекции девиантного поведения студентов.</a:t>
            </a:r>
            <a:endParaRPr lang="x-none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Психологическое консультирование/ диагностика:</a:t>
            </a:r>
            <a:endParaRPr lang="x-none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консультирование родителей по проблемам индивидуального развития студентов;</a:t>
            </a:r>
            <a:endParaRPr lang="x-none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консультирование студентов по вопросам обучения, развития, проблемам жизненного самоопределения, взаимоотношений с взрослыми и сверстниками.</a:t>
            </a:r>
            <a:endParaRPr lang="x-none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консультирование педагогов по проблемам взаимоотношений со студентами;</a:t>
            </a:r>
            <a:endParaRPr lang="x-none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помощь в решении конфликтных ситуаций.</a:t>
            </a:r>
            <a:endParaRPr lang="x-none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x-none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endParaRPr lang="x-non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466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СТРАНИЧКА ПЕДАГОГА-ПСИХОЛОГА. Государственное учреждение образования  &quot;Ясли-сад городского поселка Сопоцкин&quot;">
            <a:extLst>
              <a:ext uri="{FF2B5EF4-FFF2-40B4-BE49-F238E27FC236}">
                <a16:creationId xmlns:a16="http://schemas.microsoft.com/office/drawing/2014/main" xmlns="" id="{8BAAEDDC-6C6E-405F-93A9-98EB4ACF87C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6450" cy="17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97745E3-82E8-4022-B3AC-37DE653F6018}"/>
              </a:ext>
            </a:extLst>
          </p:cNvPr>
          <p:cNvSpPr txBox="1"/>
          <p:nvPr/>
        </p:nvSpPr>
        <p:spPr>
          <a:xfrm>
            <a:off x="2150532" y="231685"/>
            <a:ext cx="979593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ctr"/>
            <a:endParaRPr lang="ru-RU" sz="240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ctr"/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Психологиялық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жұмысты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тікелей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педагог-психолог </a:t>
            </a:r>
            <a:r>
              <a:rPr lang="kk-KZ" sz="2400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ӘТЖжАДБ </a:t>
            </a:r>
            <a:r>
              <a:rPr lang="ru-RU" sz="24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Жарасбаева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Нургуль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Казбековна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моб</a:t>
            </a:r>
            <a:r>
              <a:rPr lang="kk-KZ" sz="2400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телефоны: 87014712905, 8776 4749697, </a:t>
            </a: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WhatsApp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8776 4749697.</a:t>
            </a:r>
          </a:p>
          <a:p>
            <a:pPr indent="457200" algn="just"/>
            <a:endParaRPr lang="x-none" sz="240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EAA2E41-B547-4996-BF01-8D32302E996C}"/>
              </a:ext>
            </a:extLst>
          </p:cNvPr>
          <p:cNvSpPr txBox="1"/>
          <p:nvPr/>
        </p:nvSpPr>
        <p:spPr>
          <a:xfrm>
            <a:off x="2150532" y="1901736"/>
            <a:ext cx="992293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ctr"/>
            <a:endParaRPr lang="kk-KZ" sz="2400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ctr"/>
            <a:r>
              <a:rPr lang="kk-KZ" sz="24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Непосредственно психологическую работу проводит </a:t>
            </a:r>
          </a:p>
          <a:p>
            <a:pPr indent="457200" algn="ctr"/>
            <a:r>
              <a:rPr lang="kk-KZ" sz="24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педагог-психолог УСВРиГР </a:t>
            </a:r>
            <a:r>
              <a:rPr lang="kk-KZ" sz="24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Жарасбаева </a:t>
            </a:r>
            <a:r>
              <a:rPr lang="ru-RU" sz="2400" b="1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Нургуль</a:t>
            </a:r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Казбековна</a:t>
            </a:r>
            <a:r>
              <a:rPr lang="kk-KZ" sz="24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 </a:t>
            </a:r>
            <a:r>
              <a:rPr lang="ru-RU" sz="2400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моб.телефон</a:t>
            </a:r>
            <a:r>
              <a:rPr lang="ru-RU" sz="24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 87014712905, 8776 4749697, </a:t>
            </a:r>
            <a:r>
              <a:rPr lang="kk-KZ" sz="24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</a:p>
          <a:p>
            <a:pPr indent="457200" algn="ctr"/>
            <a:r>
              <a:rPr lang="en-US" sz="24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WhatsApp</a:t>
            </a:r>
            <a:r>
              <a:rPr lang="ru-RU" sz="24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 8776 4749697</a:t>
            </a:r>
            <a:endParaRPr lang="x-none" sz="2400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Психологическая поддержка Радуга души - Home | Facebook">
            <a:extLst>
              <a:ext uri="{FF2B5EF4-FFF2-40B4-BE49-F238E27FC236}">
                <a16:creationId xmlns:a16="http://schemas.microsoft.com/office/drawing/2014/main" xmlns="" id="{B9962BD9-F492-422B-B886-A7BD43080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999" y="3945467"/>
            <a:ext cx="6019800" cy="172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9694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ТРАНИЧКА ПЕДАГОГА-ПСИХОЛОГА. Государственное учреждение образования  &quot;Ясли-сад городского поселка Сопоцкин&quot;">
            <a:extLst>
              <a:ext uri="{FF2B5EF4-FFF2-40B4-BE49-F238E27FC236}">
                <a16:creationId xmlns:a16="http://schemas.microsoft.com/office/drawing/2014/main" xmlns="" id="{B76461FA-8EB3-40F6-8252-2BA45F080EA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66152" cy="176665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7A9012-170A-449D-8E40-708CC0505080}"/>
              </a:ext>
            </a:extLst>
          </p:cNvPr>
          <p:cNvSpPr txBox="1"/>
          <p:nvPr/>
        </p:nvSpPr>
        <p:spPr>
          <a:xfrm>
            <a:off x="3048740" y="193016"/>
            <a:ext cx="6094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0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Педагог-психологтың қабылдау кестесі</a:t>
            </a:r>
            <a:endParaRPr lang="x-none" sz="2000" dirty="0">
              <a:solidFill>
                <a:schemeClr val="accent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kk-KZ" sz="20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2020-2021 оқу жылына арналған</a:t>
            </a:r>
            <a:endParaRPr lang="x-none" sz="2000" dirty="0">
              <a:solidFill>
                <a:schemeClr val="accent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EFB5678A-1B92-42F4-A390-E9E659837F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889529"/>
              </p:ext>
            </p:extLst>
          </p:nvPr>
        </p:nvGraphicFramePr>
        <p:xfrm>
          <a:off x="2166152" y="1322772"/>
          <a:ext cx="10025847" cy="4598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4289">
                  <a:extLst>
                    <a:ext uri="{9D8B030D-6E8A-4147-A177-3AD203B41FA5}">
                      <a16:colId xmlns:a16="http://schemas.microsoft.com/office/drawing/2014/main" xmlns="" val="3151414889"/>
                    </a:ext>
                  </a:extLst>
                </a:gridCol>
                <a:gridCol w="2490273">
                  <a:extLst>
                    <a:ext uri="{9D8B030D-6E8A-4147-A177-3AD203B41FA5}">
                      <a16:colId xmlns:a16="http://schemas.microsoft.com/office/drawing/2014/main" xmlns="" val="869034684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xmlns="" val="1686978677"/>
                    </a:ext>
                  </a:extLst>
                </a:gridCol>
                <a:gridCol w="1202887">
                  <a:extLst>
                    <a:ext uri="{9D8B030D-6E8A-4147-A177-3AD203B41FA5}">
                      <a16:colId xmlns:a16="http://schemas.microsoft.com/office/drawing/2014/main" xmlns="" val="2226170075"/>
                    </a:ext>
                  </a:extLst>
                </a:gridCol>
                <a:gridCol w="1248616">
                  <a:extLst>
                    <a:ext uri="{9D8B030D-6E8A-4147-A177-3AD203B41FA5}">
                      <a16:colId xmlns:a16="http://schemas.microsoft.com/office/drawing/2014/main" xmlns="" val="1883229355"/>
                    </a:ext>
                  </a:extLst>
                </a:gridCol>
                <a:gridCol w="1248616">
                  <a:extLst>
                    <a:ext uri="{9D8B030D-6E8A-4147-A177-3AD203B41FA5}">
                      <a16:colId xmlns:a16="http://schemas.microsoft.com/office/drawing/2014/main" xmlns="" val="3469169063"/>
                    </a:ext>
                  </a:extLst>
                </a:gridCol>
                <a:gridCol w="1226877">
                  <a:extLst>
                    <a:ext uri="{9D8B030D-6E8A-4147-A177-3AD203B41FA5}">
                      <a16:colId xmlns:a16="http://schemas.microsoft.com/office/drawing/2014/main" xmlns="" val="308866634"/>
                    </a:ext>
                  </a:extLst>
                </a:gridCol>
              </a:tblGrid>
              <a:tr h="278151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x-none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x-none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x-none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Бөлімшелер атауы</a:t>
                      </a:r>
                      <a:endParaRPr lang="x-none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Апта </a:t>
                      </a:r>
                      <a:r>
                        <a:rPr lang="kk-K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кұндері </a:t>
                      </a:r>
                      <a:endParaRPr lang="x-none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37698"/>
                  </a:ext>
                </a:extLst>
              </a:tr>
              <a:tr h="1041619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дүйсенбі</a:t>
                      </a:r>
                      <a:endParaRPr lang="x-none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сейсенбі</a:t>
                      </a:r>
                      <a:endParaRPr lang="x-none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сәрсенбі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x-none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бейсенбі</a:t>
                      </a:r>
                      <a:endParaRPr lang="x-none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жұма</a:t>
                      </a:r>
                      <a:endParaRPr lang="x-none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78939027"/>
                  </a:ext>
                </a:extLst>
              </a:tr>
              <a:tr h="95385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x-none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Д. Серикбаев атындағы ШҚТУ</a:t>
                      </a:r>
                      <a:endParaRPr lang="x-none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14.00-17.00</a:t>
                      </a:r>
                      <a:endParaRPr lang="x-none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x-none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14.00-17.00</a:t>
                      </a:r>
                      <a:endParaRPr lang="x-none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x-none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14.00-17.00</a:t>
                      </a:r>
                      <a:endParaRPr lang="x-none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44490352"/>
                  </a:ext>
                </a:extLst>
              </a:tr>
              <a:tr h="143077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x-none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Д. </a:t>
                      </a: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Серикбаев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атындағы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жоғарғы 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 колледж</a:t>
                      </a:r>
                      <a:r>
                        <a:rPr lang="kk-K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  </a:t>
                      </a:r>
                      <a:endParaRPr lang="x-non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x-none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14.00-17.00</a:t>
                      </a:r>
                      <a:endParaRPr lang="x-none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x-none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14.00-17.00</a:t>
                      </a:r>
                      <a:endParaRPr lang="x-none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x-none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89555275"/>
                  </a:ext>
                </a:extLst>
              </a:tr>
              <a:tr h="894233">
                <a:tc gridSpan="7">
                  <a:txBody>
                    <a:bodyPr/>
                    <a:lstStyle/>
                    <a:p>
                      <a:r>
                        <a:rPr lang="kk-K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Ескерту: алдын-ала жазылу телефон арқылы қабылданады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+7 776 474 96 97,</a:t>
                      </a:r>
                      <a:endParaRPr lang="x-none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tabLst>
                          <a:tab pos="2898140" algn="ctr"/>
                          <a:tab pos="4822825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                                               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WhatsApp 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+7 776 474 96 97	</a:t>
                      </a:r>
                      <a:endParaRPr lang="x-none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23590834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xmlns="" id="{C4729ECE-3DF8-49D6-8015-BF707503D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740" y="2031952"/>
            <a:ext cx="16811434" cy="603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pic>
        <p:nvPicPr>
          <p:cNvPr id="10" name="Picture 2" descr="Психологическая поддержка">
            <a:extLst>
              <a:ext uri="{FF2B5EF4-FFF2-40B4-BE49-F238E27FC236}">
                <a16:creationId xmlns:a16="http://schemas.microsoft.com/office/drawing/2014/main" xmlns="" id="{E242F534-489B-4481-8181-BDE15CB5CD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260" y="221387"/>
            <a:ext cx="2626459" cy="87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Психологическая поддержка">
            <a:extLst>
              <a:ext uri="{FF2B5EF4-FFF2-40B4-BE49-F238E27FC236}">
                <a16:creationId xmlns:a16="http://schemas.microsoft.com/office/drawing/2014/main" xmlns="" id="{5A8825C8-96F6-4D30-BD1C-6A20E2A9FF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260" y="193016"/>
            <a:ext cx="2626459" cy="87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11354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Фиолетовый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1190</TotalTime>
  <Words>650</Words>
  <Application>Microsoft Office PowerPoint</Application>
  <PresentationFormat>Широкоэкранный</PresentationFormat>
  <Paragraphs>148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Symbol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№1: Предмет, задачи и методы военной психологии</dc:title>
  <dc:creator>Пользователь Windows</dc:creator>
  <cp:lastModifiedBy>Нургуль Жарасбаева</cp:lastModifiedBy>
  <cp:revision>75</cp:revision>
  <dcterms:created xsi:type="dcterms:W3CDTF">2020-03-19T05:05:26Z</dcterms:created>
  <dcterms:modified xsi:type="dcterms:W3CDTF">2021-01-29T07:24:14Z</dcterms:modified>
</cp:coreProperties>
</file>