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9" autoAdjust="0"/>
    <p:restoredTop sz="94660"/>
  </p:normalViewPr>
  <p:slideViewPr>
    <p:cSldViewPr snapToGrid="0">
      <p:cViewPr varScale="1">
        <p:scale>
          <a:sx n="98" d="100"/>
          <a:sy n="98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4908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630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1336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6299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21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951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701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4117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84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8022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012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8AB361-1910-4D29-9568-C9D0912B9B60}" type="datetimeFigureOut">
              <a:rPr lang="ru-RU" smtClean="0"/>
              <a:t>11.02.2026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AA5347-C2FB-4F8F-A65A-297C96209A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222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1F780BB-22D7-C193-74CB-AFD35C556F24}"/>
              </a:ext>
            </a:extLst>
          </p:cNvPr>
          <p:cNvSpPr txBox="1"/>
          <p:nvPr/>
        </p:nvSpPr>
        <p:spPr>
          <a:xfrm>
            <a:off x="18361" y="163076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  <a:cs typeface="Times New Roman" panose="02020603050405020304" pitchFamily="18" charset="0"/>
              </a:rPr>
              <a:t>AI-Аналитик</a:t>
            </a:r>
            <a:endParaRPr lang="ru-KZ" dirty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381F15-FD01-87A0-4846-DABAA24BF81A}"/>
              </a:ext>
            </a:extLst>
          </p:cNvPr>
          <p:cNvSpPr txBox="1"/>
          <p:nvPr/>
        </p:nvSpPr>
        <p:spPr>
          <a:xfrm>
            <a:off x="149515" y="560044"/>
            <a:ext cx="6094428" cy="2324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  <a:cs typeface="Times New Roman" panose="02020603050405020304" pitchFamily="18" charset="0"/>
              </a:rPr>
              <a:t>ФУНКЦИИ ИИ</a:t>
            </a:r>
            <a:r>
              <a:rPr lang="en-US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  <a:cs typeface="Times New Roman" panose="02020603050405020304" pitchFamily="18" charset="0"/>
              </a:rPr>
              <a:t>-</a:t>
            </a:r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  <a:cs typeface="Times New Roman" panose="02020603050405020304" pitchFamily="18" charset="0"/>
              </a:rPr>
              <a:t>АГЕНТА:</a:t>
            </a:r>
            <a:endParaRPr lang="ru-KZ" dirty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  <a:cs typeface="Times New Roman" panose="02020603050405020304" pitchFamily="18" charset="0"/>
            </a:endParaRPr>
          </a:p>
          <a:p>
            <a:pPr lvl="0" indent="-180000">
              <a:lnSpc>
                <a:spcPct val="115000"/>
              </a:lnSpc>
              <a:buSzPts val="1000"/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Формирование описания структуры данных образовательного портала, по которым будет производиться запросы данных для анализа</a:t>
            </a:r>
            <a:endParaRPr lang="ru-KZ" sz="1400" dirty="0">
              <a:solidFill>
                <a:srgbClr val="006666"/>
              </a:solidFill>
              <a:ea typeface="Atyp Display Bold" panose="00000800000000000000" pitchFamily="2" charset="0"/>
            </a:endParaRPr>
          </a:p>
          <a:p>
            <a:pPr lvl="0" indent="-180000">
              <a:lnSpc>
                <a:spcPct val="115000"/>
              </a:lnSpc>
              <a:buSzPts val="1000"/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Формирование </a:t>
            </a:r>
            <a:r>
              <a:rPr lang="en-US" sz="1400" dirty="0" err="1">
                <a:solidFill>
                  <a:srgbClr val="006666"/>
                </a:solidFill>
                <a:ea typeface="Atyp Display Bold" panose="00000800000000000000" pitchFamily="2" charset="0"/>
              </a:rPr>
              <a:t>sql</a:t>
            </a: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-запроса на основе текстового запроса</a:t>
            </a:r>
            <a:endParaRPr lang="ru-KZ" sz="1400" dirty="0">
              <a:solidFill>
                <a:srgbClr val="006666"/>
              </a:solidFill>
              <a:ea typeface="Atyp Display Bold" panose="00000800000000000000" pitchFamily="2" charset="0"/>
            </a:endParaRPr>
          </a:p>
          <a:p>
            <a:pPr lvl="0" indent="-180000">
              <a:lnSpc>
                <a:spcPct val="115000"/>
              </a:lnSpc>
              <a:buSzPts val="1000"/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Выполнение созданного </a:t>
            </a:r>
            <a:r>
              <a:rPr lang="en-US" sz="1400" dirty="0" err="1">
                <a:solidFill>
                  <a:srgbClr val="006666"/>
                </a:solidFill>
                <a:ea typeface="Atyp Display Bold" panose="00000800000000000000" pitchFamily="2" charset="0"/>
              </a:rPr>
              <a:t>sql</a:t>
            </a: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-запроса и возврат полученных данных для отображения пользователю</a:t>
            </a:r>
            <a:endParaRPr lang="ru-KZ" sz="1400" dirty="0">
              <a:solidFill>
                <a:srgbClr val="006666"/>
              </a:solidFill>
              <a:ea typeface="Atyp Display Bold" panose="00000800000000000000" pitchFamily="2" charset="0"/>
            </a:endParaRPr>
          </a:p>
          <a:p>
            <a:pPr lvl="0" indent="-180000">
              <a:lnSpc>
                <a:spcPct val="115000"/>
              </a:lnSpc>
              <a:buSzPts val="1000"/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Постоянное обучение и доработка модели на основе пользовательской обратной связи</a:t>
            </a:r>
            <a:endParaRPr lang="ru-KZ" sz="1400" dirty="0">
              <a:solidFill>
                <a:srgbClr val="006666"/>
              </a:solidFill>
              <a:ea typeface="Atyp Display Bold" panose="000008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DAC545-A0FE-EF59-A00C-08D661635E84}"/>
              </a:ext>
            </a:extLst>
          </p:cNvPr>
          <p:cNvSpPr txBox="1"/>
          <p:nvPr/>
        </p:nvSpPr>
        <p:spPr>
          <a:xfrm>
            <a:off x="18361" y="3160179"/>
            <a:ext cx="6108568" cy="1581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</a:pPr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  <a:cs typeface="Times New Roman" panose="02020603050405020304" pitchFamily="18" charset="0"/>
              </a:rPr>
              <a:t>ОСОБЕННОСТИ ИИ-АГЕНТА:</a:t>
            </a:r>
            <a:endParaRPr lang="ru-KZ" dirty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  <a:cs typeface="Times New Roman" panose="02020603050405020304" pitchFamily="18" charset="0"/>
            </a:endParaRPr>
          </a:p>
          <a:p>
            <a:pPr marL="180000" lvl="0" indent="-1800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В качестве модели для получения </a:t>
            </a:r>
            <a:r>
              <a:rPr lang="en-US" sz="1400" dirty="0" err="1">
                <a:solidFill>
                  <a:srgbClr val="006666"/>
                </a:solidFill>
                <a:ea typeface="Atyp Display Bold" panose="00000800000000000000" pitchFamily="2" charset="0"/>
              </a:rPr>
              <a:t>sql</a:t>
            </a: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-запросов на основе текстовых запросов будет использоваться модель </a:t>
            </a:r>
            <a:r>
              <a:rPr lang="en-US" sz="1400" b="1" dirty="0" err="1">
                <a:solidFill>
                  <a:srgbClr val="006666"/>
                </a:solidFill>
                <a:ea typeface="Atyp Display Bold" panose="00000800000000000000" pitchFamily="2" charset="0"/>
              </a:rPr>
              <a:t>DeepSeek</a:t>
            </a:r>
            <a:endParaRPr lang="ru-KZ" sz="1400" b="1" dirty="0">
              <a:solidFill>
                <a:srgbClr val="006666"/>
              </a:solidFill>
              <a:ea typeface="Atyp Display Bold" panose="00000800000000000000" pitchFamily="2" charset="0"/>
            </a:endParaRPr>
          </a:p>
          <a:p>
            <a:pPr marL="180000" lvl="0" indent="-1800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Расширяемость модели данных, по которым можно запрашивать данные</a:t>
            </a:r>
            <a:endParaRPr lang="ru-KZ" sz="1400" dirty="0">
              <a:solidFill>
                <a:srgbClr val="006666"/>
              </a:solidFill>
              <a:ea typeface="Atyp Display Bold" panose="00000800000000000000" pitchFamily="2" charset="0"/>
            </a:endParaRPr>
          </a:p>
          <a:p>
            <a:pPr marL="180000" lvl="0" indent="-180000">
              <a:lnSpc>
                <a:spcPct val="115000"/>
              </a:lnSpc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Возможность отображения данных в графическом виде</a:t>
            </a:r>
            <a:endParaRPr lang="ru-KZ" sz="1400" dirty="0">
              <a:solidFill>
                <a:srgbClr val="006666"/>
              </a:solidFill>
              <a:ea typeface="Atyp Display Bold" panose="000008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B512A38-E255-AF72-6A96-D0E7DA755810}"/>
              </a:ext>
            </a:extLst>
          </p:cNvPr>
          <p:cNvSpPr txBox="1"/>
          <p:nvPr/>
        </p:nvSpPr>
        <p:spPr>
          <a:xfrm>
            <a:off x="11291" y="5028781"/>
            <a:ext cx="6108568" cy="1829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400"/>
              </a:spcBef>
              <a:spcAft>
                <a:spcPts val="1400"/>
              </a:spcAft>
              <a:buNone/>
            </a:pPr>
            <a:r>
              <a:rPr lang="ru-RU" dirty="0">
                <a:solidFill>
                  <a:srgbClr val="006666"/>
                </a:solidFill>
                <a:latin typeface="Atyp Display Bold" panose="00000800000000000000" pitchFamily="2" charset="0"/>
                <a:ea typeface="Atyp Display Bold" panose="00000800000000000000" pitchFamily="2" charset="0"/>
                <a:cs typeface="Times New Roman" panose="02020603050405020304" pitchFamily="18" charset="0"/>
              </a:rPr>
              <a:t>ОЖИДАЕМЫЙ ЭФФЕКТ:</a:t>
            </a:r>
            <a:endParaRPr lang="ru-KZ" dirty="0">
              <a:solidFill>
                <a:srgbClr val="006666"/>
              </a:solidFill>
              <a:latin typeface="Atyp Display Bold" panose="00000800000000000000" pitchFamily="2" charset="0"/>
              <a:ea typeface="Atyp Display Bold" panose="00000800000000000000" pitchFamily="2" charset="0"/>
              <a:cs typeface="Times New Roman" panose="02020603050405020304" pitchFamily="18" charset="0"/>
            </a:endParaRPr>
          </a:p>
          <a:p>
            <a:pPr marL="180000" lvl="0" indent="-180000">
              <a:lnSpc>
                <a:spcPct val="115000"/>
              </a:lnSpc>
              <a:buSzPts val="1000"/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Снижение нагрузки на специалистов для получения требуемых данных</a:t>
            </a:r>
            <a:endParaRPr lang="ru-KZ" sz="1400" dirty="0">
              <a:solidFill>
                <a:srgbClr val="006666"/>
              </a:solidFill>
              <a:ea typeface="Atyp Display Bold" panose="00000800000000000000" pitchFamily="2" charset="0"/>
            </a:endParaRPr>
          </a:p>
          <a:p>
            <a:pPr marL="180000" lvl="0" indent="-180000">
              <a:lnSpc>
                <a:spcPct val="115000"/>
              </a:lnSpc>
              <a:buSzPts val="1000"/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Исключение искажений и дезинформации, связанных с человеческим фактором при обработке запросов</a:t>
            </a:r>
            <a:endParaRPr lang="ru-KZ" sz="1400" dirty="0">
              <a:solidFill>
                <a:srgbClr val="006666"/>
              </a:solidFill>
              <a:ea typeface="Atyp Display Bold" panose="00000800000000000000" pitchFamily="2" charset="0"/>
            </a:endParaRPr>
          </a:p>
          <a:p>
            <a:pPr marL="180000" lvl="0" indent="-180000">
              <a:lnSpc>
                <a:spcPct val="115000"/>
              </a:lnSpc>
              <a:buSzPts val="1000"/>
              <a:buFont typeface="Arial" panose="020B0604020202020204" pitchFamily="34" charset="0"/>
              <a:buChar char="●"/>
            </a:pPr>
            <a:r>
              <a:rPr lang="ru-RU" sz="1400" dirty="0">
                <a:solidFill>
                  <a:srgbClr val="006666"/>
                </a:solidFill>
                <a:ea typeface="Atyp Display Bold" panose="00000800000000000000" pitchFamily="2" charset="0"/>
              </a:rPr>
              <a:t>Повышение качества управления за счет быстрого получения требуемых данных</a:t>
            </a:r>
            <a:endParaRPr lang="ru-KZ" sz="1400" dirty="0">
              <a:solidFill>
                <a:srgbClr val="006666"/>
              </a:solidFill>
              <a:ea typeface="Atyp Display Bold" panose="00000800000000000000" pitchFamily="2" charset="0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A49A099-ED60-FC40-11D5-3357154E712B}"/>
              </a:ext>
            </a:extLst>
          </p:cNvPr>
          <p:cNvCxnSpPr/>
          <p:nvPr/>
        </p:nvCxnSpPr>
        <p:spPr>
          <a:xfrm flipH="1">
            <a:off x="33575" y="560044"/>
            <a:ext cx="6079214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3EACC27-8078-19BD-11D8-A64BA0758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789" y="-9426"/>
            <a:ext cx="6079212" cy="6867426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, снимок экрана, программное обеспечение, дисплей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3F2683BD-63C7-E278-E443-FD6C31FE2D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5096" y="424686"/>
            <a:ext cx="5554598" cy="5846801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EA49A099-ED60-FC40-11D5-3357154E712B}"/>
              </a:ext>
            </a:extLst>
          </p:cNvPr>
          <p:cNvCxnSpPr/>
          <p:nvPr/>
        </p:nvCxnSpPr>
        <p:spPr>
          <a:xfrm flipH="1">
            <a:off x="18361" y="3132543"/>
            <a:ext cx="6079214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EA49A099-ED60-FC40-11D5-3357154E712B}"/>
              </a:ext>
            </a:extLst>
          </p:cNvPr>
          <p:cNvCxnSpPr/>
          <p:nvPr/>
        </p:nvCxnSpPr>
        <p:spPr>
          <a:xfrm flipH="1">
            <a:off x="33575" y="4841369"/>
            <a:ext cx="6079214" cy="0"/>
          </a:xfrm>
          <a:prstGeom prst="line">
            <a:avLst/>
          </a:prstGeom>
          <a:ln>
            <a:solidFill>
              <a:srgbClr val="00666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77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</Words>
  <Application>Microsoft Office PowerPoint</Application>
  <PresentationFormat>Широкоэкранный</PresentationFormat>
  <Paragraphs>14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Atyp Display Bold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Denissova Natalya</dc:creator>
  <cp:lastModifiedBy>Denissova Natalya</cp:lastModifiedBy>
  <cp:revision>1</cp:revision>
  <dcterms:created xsi:type="dcterms:W3CDTF">2026-02-11T06:48:25Z</dcterms:created>
  <dcterms:modified xsi:type="dcterms:W3CDTF">2026-02-11T06:48:30Z</dcterms:modified>
</cp:coreProperties>
</file>